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96" r:id="rId1"/>
    <p:sldMasterId id="2147483708" r:id="rId2"/>
    <p:sldMasterId id="2147483744" r:id="rId3"/>
  </p:sldMasterIdLst>
  <p:notesMasterIdLst>
    <p:notesMasterId r:id="rId74"/>
  </p:notesMasterIdLst>
  <p:sldIdLst>
    <p:sldId id="617" r:id="rId4"/>
    <p:sldId id="1306" r:id="rId5"/>
    <p:sldId id="1153" r:id="rId6"/>
    <p:sldId id="1257" r:id="rId7"/>
    <p:sldId id="1258" r:id="rId8"/>
    <p:sldId id="1259" r:id="rId9"/>
    <p:sldId id="1256" r:id="rId10"/>
    <p:sldId id="1307" r:id="rId11"/>
    <p:sldId id="1263" r:id="rId12"/>
    <p:sldId id="1264" r:id="rId13"/>
    <p:sldId id="1076" r:id="rId14"/>
    <p:sldId id="1155" r:id="rId15"/>
    <p:sldId id="1265" r:id="rId16"/>
    <p:sldId id="1266" r:id="rId17"/>
    <p:sldId id="1267" r:id="rId18"/>
    <p:sldId id="1268" r:id="rId19"/>
    <p:sldId id="1185" r:id="rId20"/>
    <p:sldId id="1184" r:id="rId21"/>
    <p:sldId id="1269" r:id="rId22"/>
    <p:sldId id="1270" r:id="rId23"/>
    <p:sldId id="1271" r:id="rId24"/>
    <p:sldId id="1272" r:id="rId25"/>
    <p:sldId id="1308" r:id="rId26"/>
    <p:sldId id="1186" r:id="rId27"/>
    <p:sldId id="1154" r:id="rId28"/>
    <p:sldId id="1077" r:id="rId29"/>
    <p:sldId id="1195" r:id="rId30"/>
    <p:sldId id="1273" r:id="rId31"/>
    <p:sldId id="1180" r:id="rId32"/>
    <p:sldId id="1197" r:id="rId33"/>
    <p:sldId id="1274" r:id="rId34"/>
    <p:sldId id="1275" r:id="rId35"/>
    <p:sldId id="1276" r:id="rId36"/>
    <p:sldId id="1277" r:id="rId37"/>
    <p:sldId id="1283" r:id="rId38"/>
    <p:sldId id="1202" r:id="rId39"/>
    <p:sldId id="1278" r:id="rId40"/>
    <p:sldId id="1279" r:id="rId41"/>
    <p:sldId id="1280" r:id="rId42"/>
    <p:sldId id="1309" r:id="rId43"/>
    <p:sldId id="1305" r:id="rId44"/>
    <p:sldId id="1281" r:id="rId45"/>
    <p:sldId id="1203" r:id="rId46"/>
    <p:sldId id="1206" r:id="rId47"/>
    <p:sldId id="1200" r:id="rId48"/>
    <p:sldId id="1201" r:id="rId49"/>
    <p:sldId id="1204" r:id="rId50"/>
    <p:sldId id="1282" r:id="rId51"/>
    <p:sldId id="1310" r:id="rId52"/>
    <p:sldId id="1288" r:id="rId53"/>
    <p:sldId id="1284" r:id="rId54"/>
    <p:sldId id="1285" r:id="rId55"/>
    <p:sldId id="1286" r:id="rId56"/>
    <p:sldId id="1289" r:id="rId57"/>
    <p:sldId id="1205" r:id="rId58"/>
    <p:sldId id="1290" r:id="rId59"/>
    <p:sldId id="1291" r:id="rId60"/>
    <p:sldId id="1293" r:id="rId61"/>
    <p:sldId id="1294" r:id="rId62"/>
    <p:sldId id="1292" r:id="rId63"/>
    <p:sldId id="1295" r:id="rId64"/>
    <p:sldId id="1296" r:id="rId65"/>
    <p:sldId id="1297" r:id="rId66"/>
    <p:sldId id="1298" r:id="rId67"/>
    <p:sldId id="1301" r:id="rId68"/>
    <p:sldId id="1299" r:id="rId69"/>
    <p:sldId id="1300" r:id="rId70"/>
    <p:sldId id="1302" r:id="rId71"/>
    <p:sldId id="1304" r:id="rId72"/>
    <p:sldId id="1303" r:id="rId7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张 江" initials="张" lastIdx="1" clrIdx="0">
    <p:extLst>
      <p:ext uri="{19B8F6BF-5375-455C-9EA6-DF929625EA0E}">
        <p15:presenceInfo xmlns:p15="http://schemas.microsoft.com/office/powerpoint/2012/main" userId="f83a269fd8b6ef2b"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24726"/>
    <a:srgbClr val="FF9394"/>
    <a:srgbClr val="C9751D"/>
    <a:srgbClr val="EC8922"/>
    <a:srgbClr val="FF7200"/>
    <a:srgbClr val="0432FF"/>
    <a:srgbClr val="00FA09"/>
    <a:srgbClr val="FF40FF"/>
    <a:srgbClr val="D24626"/>
    <a:srgbClr val="FF98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1381" autoAdjust="0"/>
    <p:restoredTop sz="86595" autoAdjust="0"/>
  </p:normalViewPr>
  <p:slideViewPr>
    <p:cSldViewPr snapToGrid="0">
      <p:cViewPr varScale="1">
        <p:scale>
          <a:sx n="67" d="100"/>
          <a:sy n="67" d="100"/>
        </p:scale>
        <p:origin x="176" y="808"/>
      </p:cViewPr>
      <p:guideLst/>
    </p:cSldViewPr>
  </p:slideViewPr>
  <p:outlineViewPr>
    <p:cViewPr>
      <p:scale>
        <a:sx n="33" d="100"/>
        <a:sy n="33" d="100"/>
      </p:scale>
      <p:origin x="0" y="-10416"/>
    </p:cViewPr>
  </p:outlin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16" Type="http://schemas.openxmlformats.org/officeDocument/2006/relationships/slide" Target="slides/slide1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slide" Target="slides/slide63.xml"/><Relationship Id="rId74" Type="http://schemas.openxmlformats.org/officeDocument/2006/relationships/notesMaster" Target="notesMasters/notesMaster1.xml"/><Relationship Id="rId79" Type="http://schemas.openxmlformats.org/officeDocument/2006/relationships/tableStyles" Target="tableStyles.xml"/><Relationship Id="rId5" Type="http://schemas.openxmlformats.org/officeDocument/2006/relationships/slide" Target="slides/slide2.xml"/><Relationship Id="rId61" Type="http://schemas.openxmlformats.org/officeDocument/2006/relationships/slide" Target="slides/slide58.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77" Type="http://schemas.openxmlformats.org/officeDocument/2006/relationships/viewProps" Target="viewProps.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presProps" Target="presProps.xml"/><Relationship Id="rId7" Type="http://schemas.openxmlformats.org/officeDocument/2006/relationships/slide" Target="slides/slide4.xml"/><Relationship Id="rId71" Type="http://schemas.openxmlformats.org/officeDocument/2006/relationships/slide" Target="slides/slide68.xml"/><Relationship Id="rId2" Type="http://schemas.openxmlformats.org/officeDocument/2006/relationships/slideMaster" Target="slideMasters/slideMaster2.xml"/><Relationship Id="rId29" Type="http://schemas.openxmlformats.org/officeDocument/2006/relationships/slide" Target="slides/slide2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6B320F2-8DDF-7441-AC30-C7F64D304C23}" type="datetimeFigureOut">
              <a:rPr kumimoji="1" lang="zh-CN" altLang="en-US" smtClean="0"/>
              <a:t>2023/5/10</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6ADF059-263D-6141-9116-234C5C7E79CB}" type="slidenum">
              <a:rPr kumimoji="1" lang="zh-CN" altLang="en-US" smtClean="0"/>
              <a:t>‹#›</a:t>
            </a:fld>
            <a:endParaRPr kumimoji="1" lang="zh-CN" altLang="en-US"/>
          </a:p>
        </p:txBody>
      </p:sp>
    </p:spTree>
    <p:extLst>
      <p:ext uri="{BB962C8B-B14F-4D97-AF65-F5344CB8AC3E}">
        <p14:creationId xmlns:p14="http://schemas.microsoft.com/office/powerpoint/2010/main" val="18507034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封面</a:t>
            </a:r>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1</a:t>
            </a:fld>
            <a:endParaRPr kumimoji="1" lang="zh-CN" altLang="en-US"/>
          </a:p>
        </p:txBody>
      </p:sp>
    </p:spTree>
    <p:extLst>
      <p:ext uri="{BB962C8B-B14F-4D97-AF65-F5344CB8AC3E}">
        <p14:creationId xmlns:p14="http://schemas.microsoft.com/office/powerpoint/2010/main" val="27746899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10</a:t>
            </a:fld>
            <a:endParaRPr kumimoji="1" lang="zh-CN" altLang="en-US"/>
          </a:p>
        </p:txBody>
      </p:sp>
    </p:spTree>
    <p:extLst>
      <p:ext uri="{BB962C8B-B14F-4D97-AF65-F5344CB8AC3E}">
        <p14:creationId xmlns:p14="http://schemas.microsoft.com/office/powerpoint/2010/main" val="342446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11</a:t>
            </a:fld>
            <a:endParaRPr kumimoji="1" lang="zh-CN" altLang="en-US"/>
          </a:p>
        </p:txBody>
      </p:sp>
    </p:spTree>
    <p:extLst>
      <p:ext uri="{BB962C8B-B14F-4D97-AF65-F5344CB8AC3E}">
        <p14:creationId xmlns:p14="http://schemas.microsoft.com/office/powerpoint/2010/main" val="2889846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12</a:t>
            </a:fld>
            <a:endParaRPr kumimoji="1" lang="zh-CN" altLang="en-US"/>
          </a:p>
        </p:txBody>
      </p:sp>
    </p:spTree>
    <p:extLst>
      <p:ext uri="{BB962C8B-B14F-4D97-AF65-F5344CB8AC3E}">
        <p14:creationId xmlns:p14="http://schemas.microsoft.com/office/powerpoint/2010/main" val="19775319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13</a:t>
            </a:fld>
            <a:endParaRPr kumimoji="1" lang="zh-CN" altLang="en-US"/>
          </a:p>
        </p:txBody>
      </p:sp>
    </p:spTree>
    <p:extLst>
      <p:ext uri="{BB962C8B-B14F-4D97-AF65-F5344CB8AC3E}">
        <p14:creationId xmlns:p14="http://schemas.microsoft.com/office/powerpoint/2010/main" val="33882954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14</a:t>
            </a:fld>
            <a:endParaRPr kumimoji="1" lang="zh-CN" altLang="en-US"/>
          </a:p>
        </p:txBody>
      </p:sp>
    </p:spTree>
    <p:extLst>
      <p:ext uri="{BB962C8B-B14F-4D97-AF65-F5344CB8AC3E}">
        <p14:creationId xmlns:p14="http://schemas.microsoft.com/office/powerpoint/2010/main" val="14394579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15</a:t>
            </a:fld>
            <a:endParaRPr kumimoji="1" lang="zh-CN" altLang="en-US"/>
          </a:p>
        </p:txBody>
      </p:sp>
    </p:spTree>
    <p:extLst>
      <p:ext uri="{BB962C8B-B14F-4D97-AF65-F5344CB8AC3E}">
        <p14:creationId xmlns:p14="http://schemas.microsoft.com/office/powerpoint/2010/main" val="20609294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16</a:t>
            </a:fld>
            <a:endParaRPr kumimoji="1" lang="zh-CN" altLang="en-US"/>
          </a:p>
        </p:txBody>
      </p:sp>
    </p:spTree>
    <p:extLst>
      <p:ext uri="{BB962C8B-B14F-4D97-AF65-F5344CB8AC3E}">
        <p14:creationId xmlns:p14="http://schemas.microsoft.com/office/powerpoint/2010/main" val="31511431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17</a:t>
            </a:fld>
            <a:endParaRPr kumimoji="1" lang="zh-CN" altLang="en-US"/>
          </a:p>
        </p:txBody>
      </p:sp>
    </p:spTree>
    <p:extLst>
      <p:ext uri="{BB962C8B-B14F-4D97-AF65-F5344CB8AC3E}">
        <p14:creationId xmlns:p14="http://schemas.microsoft.com/office/powerpoint/2010/main" val="13793621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18</a:t>
            </a:fld>
            <a:endParaRPr kumimoji="1" lang="zh-CN" altLang="en-US"/>
          </a:p>
        </p:txBody>
      </p:sp>
    </p:spTree>
    <p:extLst>
      <p:ext uri="{BB962C8B-B14F-4D97-AF65-F5344CB8AC3E}">
        <p14:creationId xmlns:p14="http://schemas.microsoft.com/office/powerpoint/2010/main" val="36213826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19</a:t>
            </a:fld>
            <a:endParaRPr kumimoji="1" lang="zh-CN" altLang="en-US"/>
          </a:p>
        </p:txBody>
      </p:sp>
    </p:spTree>
    <p:extLst>
      <p:ext uri="{BB962C8B-B14F-4D97-AF65-F5344CB8AC3E}">
        <p14:creationId xmlns:p14="http://schemas.microsoft.com/office/powerpoint/2010/main" val="6514660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2</a:t>
            </a:fld>
            <a:endParaRPr kumimoji="1" lang="zh-CN" altLang="en-US"/>
          </a:p>
        </p:txBody>
      </p:sp>
    </p:spTree>
    <p:extLst>
      <p:ext uri="{BB962C8B-B14F-4D97-AF65-F5344CB8AC3E}">
        <p14:creationId xmlns:p14="http://schemas.microsoft.com/office/powerpoint/2010/main" val="45545004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20</a:t>
            </a:fld>
            <a:endParaRPr kumimoji="1" lang="zh-CN" altLang="en-US"/>
          </a:p>
        </p:txBody>
      </p:sp>
    </p:spTree>
    <p:extLst>
      <p:ext uri="{BB962C8B-B14F-4D97-AF65-F5344CB8AC3E}">
        <p14:creationId xmlns:p14="http://schemas.microsoft.com/office/powerpoint/2010/main" val="353896221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21</a:t>
            </a:fld>
            <a:endParaRPr kumimoji="1" lang="zh-CN" altLang="en-US"/>
          </a:p>
        </p:txBody>
      </p:sp>
    </p:spTree>
    <p:extLst>
      <p:ext uri="{BB962C8B-B14F-4D97-AF65-F5344CB8AC3E}">
        <p14:creationId xmlns:p14="http://schemas.microsoft.com/office/powerpoint/2010/main" val="8258604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22</a:t>
            </a:fld>
            <a:endParaRPr kumimoji="1" lang="zh-CN" altLang="en-US"/>
          </a:p>
        </p:txBody>
      </p:sp>
    </p:spTree>
    <p:extLst>
      <p:ext uri="{BB962C8B-B14F-4D97-AF65-F5344CB8AC3E}">
        <p14:creationId xmlns:p14="http://schemas.microsoft.com/office/powerpoint/2010/main" val="5892841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23</a:t>
            </a:fld>
            <a:endParaRPr kumimoji="1" lang="zh-CN" altLang="en-US"/>
          </a:p>
        </p:txBody>
      </p:sp>
    </p:spTree>
    <p:extLst>
      <p:ext uri="{BB962C8B-B14F-4D97-AF65-F5344CB8AC3E}">
        <p14:creationId xmlns:p14="http://schemas.microsoft.com/office/powerpoint/2010/main" val="51497426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24</a:t>
            </a:fld>
            <a:endParaRPr kumimoji="1" lang="zh-CN" altLang="en-US"/>
          </a:p>
        </p:txBody>
      </p:sp>
    </p:spTree>
    <p:extLst>
      <p:ext uri="{BB962C8B-B14F-4D97-AF65-F5344CB8AC3E}">
        <p14:creationId xmlns:p14="http://schemas.microsoft.com/office/powerpoint/2010/main" val="350238511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25</a:t>
            </a:fld>
            <a:endParaRPr kumimoji="1" lang="zh-CN" altLang="en-US"/>
          </a:p>
        </p:txBody>
      </p:sp>
    </p:spTree>
    <p:extLst>
      <p:ext uri="{BB962C8B-B14F-4D97-AF65-F5344CB8AC3E}">
        <p14:creationId xmlns:p14="http://schemas.microsoft.com/office/powerpoint/2010/main" val="151355856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26</a:t>
            </a:fld>
            <a:endParaRPr kumimoji="1" lang="zh-CN" altLang="en-US"/>
          </a:p>
        </p:txBody>
      </p:sp>
    </p:spTree>
    <p:extLst>
      <p:ext uri="{BB962C8B-B14F-4D97-AF65-F5344CB8AC3E}">
        <p14:creationId xmlns:p14="http://schemas.microsoft.com/office/powerpoint/2010/main" val="4036286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27</a:t>
            </a:fld>
            <a:endParaRPr kumimoji="1" lang="zh-CN" altLang="en-US"/>
          </a:p>
        </p:txBody>
      </p:sp>
    </p:spTree>
    <p:extLst>
      <p:ext uri="{BB962C8B-B14F-4D97-AF65-F5344CB8AC3E}">
        <p14:creationId xmlns:p14="http://schemas.microsoft.com/office/powerpoint/2010/main" val="314399531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28</a:t>
            </a:fld>
            <a:endParaRPr kumimoji="1" lang="zh-CN" altLang="en-US"/>
          </a:p>
        </p:txBody>
      </p:sp>
    </p:spTree>
    <p:extLst>
      <p:ext uri="{BB962C8B-B14F-4D97-AF65-F5344CB8AC3E}">
        <p14:creationId xmlns:p14="http://schemas.microsoft.com/office/powerpoint/2010/main" val="317597982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29</a:t>
            </a:fld>
            <a:endParaRPr kumimoji="1" lang="zh-CN" altLang="en-US"/>
          </a:p>
        </p:txBody>
      </p:sp>
    </p:spTree>
    <p:extLst>
      <p:ext uri="{BB962C8B-B14F-4D97-AF65-F5344CB8AC3E}">
        <p14:creationId xmlns:p14="http://schemas.microsoft.com/office/powerpoint/2010/main" val="293244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3</a:t>
            </a:fld>
            <a:endParaRPr kumimoji="1" lang="zh-CN" altLang="en-US"/>
          </a:p>
        </p:txBody>
      </p:sp>
    </p:spTree>
    <p:extLst>
      <p:ext uri="{BB962C8B-B14F-4D97-AF65-F5344CB8AC3E}">
        <p14:creationId xmlns:p14="http://schemas.microsoft.com/office/powerpoint/2010/main" val="116831727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30</a:t>
            </a:fld>
            <a:endParaRPr kumimoji="1" lang="zh-CN" altLang="en-US"/>
          </a:p>
        </p:txBody>
      </p:sp>
    </p:spTree>
    <p:extLst>
      <p:ext uri="{BB962C8B-B14F-4D97-AF65-F5344CB8AC3E}">
        <p14:creationId xmlns:p14="http://schemas.microsoft.com/office/powerpoint/2010/main" val="419329190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31</a:t>
            </a:fld>
            <a:endParaRPr kumimoji="1" lang="zh-CN" altLang="en-US"/>
          </a:p>
        </p:txBody>
      </p:sp>
    </p:spTree>
    <p:extLst>
      <p:ext uri="{BB962C8B-B14F-4D97-AF65-F5344CB8AC3E}">
        <p14:creationId xmlns:p14="http://schemas.microsoft.com/office/powerpoint/2010/main" val="250066112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32</a:t>
            </a:fld>
            <a:endParaRPr kumimoji="1" lang="zh-CN" altLang="en-US"/>
          </a:p>
        </p:txBody>
      </p:sp>
    </p:spTree>
    <p:extLst>
      <p:ext uri="{BB962C8B-B14F-4D97-AF65-F5344CB8AC3E}">
        <p14:creationId xmlns:p14="http://schemas.microsoft.com/office/powerpoint/2010/main" val="356478227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33</a:t>
            </a:fld>
            <a:endParaRPr kumimoji="1" lang="zh-CN" altLang="en-US"/>
          </a:p>
        </p:txBody>
      </p:sp>
    </p:spTree>
    <p:extLst>
      <p:ext uri="{BB962C8B-B14F-4D97-AF65-F5344CB8AC3E}">
        <p14:creationId xmlns:p14="http://schemas.microsoft.com/office/powerpoint/2010/main" val="32733219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34</a:t>
            </a:fld>
            <a:endParaRPr kumimoji="1" lang="zh-CN" altLang="en-US"/>
          </a:p>
        </p:txBody>
      </p:sp>
    </p:spTree>
    <p:extLst>
      <p:ext uri="{BB962C8B-B14F-4D97-AF65-F5344CB8AC3E}">
        <p14:creationId xmlns:p14="http://schemas.microsoft.com/office/powerpoint/2010/main" val="35701539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35</a:t>
            </a:fld>
            <a:endParaRPr kumimoji="1" lang="zh-CN" altLang="en-US"/>
          </a:p>
        </p:txBody>
      </p:sp>
    </p:spTree>
    <p:extLst>
      <p:ext uri="{BB962C8B-B14F-4D97-AF65-F5344CB8AC3E}">
        <p14:creationId xmlns:p14="http://schemas.microsoft.com/office/powerpoint/2010/main" val="278150246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36</a:t>
            </a:fld>
            <a:endParaRPr kumimoji="1" lang="zh-CN" altLang="en-US"/>
          </a:p>
        </p:txBody>
      </p:sp>
    </p:spTree>
    <p:extLst>
      <p:ext uri="{BB962C8B-B14F-4D97-AF65-F5344CB8AC3E}">
        <p14:creationId xmlns:p14="http://schemas.microsoft.com/office/powerpoint/2010/main" val="360515257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37</a:t>
            </a:fld>
            <a:endParaRPr kumimoji="1" lang="zh-CN" altLang="en-US"/>
          </a:p>
        </p:txBody>
      </p:sp>
    </p:spTree>
    <p:extLst>
      <p:ext uri="{BB962C8B-B14F-4D97-AF65-F5344CB8AC3E}">
        <p14:creationId xmlns:p14="http://schemas.microsoft.com/office/powerpoint/2010/main" val="255585632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38</a:t>
            </a:fld>
            <a:endParaRPr kumimoji="1" lang="zh-CN" altLang="en-US"/>
          </a:p>
        </p:txBody>
      </p:sp>
    </p:spTree>
    <p:extLst>
      <p:ext uri="{BB962C8B-B14F-4D97-AF65-F5344CB8AC3E}">
        <p14:creationId xmlns:p14="http://schemas.microsoft.com/office/powerpoint/2010/main" val="200517848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39</a:t>
            </a:fld>
            <a:endParaRPr kumimoji="1" lang="zh-CN" altLang="en-US"/>
          </a:p>
        </p:txBody>
      </p:sp>
    </p:spTree>
    <p:extLst>
      <p:ext uri="{BB962C8B-B14F-4D97-AF65-F5344CB8AC3E}">
        <p14:creationId xmlns:p14="http://schemas.microsoft.com/office/powerpoint/2010/main" val="22069866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4</a:t>
            </a:fld>
            <a:endParaRPr kumimoji="1" lang="zh-CN" altLang="en-US"/>
          </a:p>
        </p:txBody>
      </p:sp>
    </p:spTree>
    <p:extLst>
      <p:ext uri="{BB962C8B-B14F-4D97-AF65-F5344CB8AC3E}">
        <p14:creationId xmlns:p14="http://schemas.microsoft.com/office/powerpoint/2010/main" val="160090508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40</a:t>
            </a:fld>
            <a:endParaRPr kumimoji="1" lang="zh-CN" altLang="en-US"/>
          </a:p>
        </p:txBody>
      </p:sp>
    </p:spTree>
    <p:extLst>
      <p:ext uri="{BB962C8B-B14F-4D97-AF65-F5344CB8AC3E}">
        <p14:creationId xmlns:p14="http://schemas.microsoft.com/office/powerpoint/2010/main" val="209653281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41</a:t>
            </a:fld>
            <a:endParaRPr kumimoji="1" lang="zh-CN" altLang="en-US"/>
          </a:p>
        </p:txBody>
      </p:sp>
    </p:spTree>
    <p:extLst>
      <p:ext uri="{BB962C8B-B14F-4D97-AF65-F5344CB8AC3E}">
        <p14:creationId xmlns:p14="http://schemas.microsoft.com/office/powerpoint/2010/main" val="283669224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42</a:t>
            </a:fld>
            <a:endParaRPr kumimoji="1" lang="zh-CN" altLang="en-US"/>
          </a:p>
        </p:txBody>
      </p:sp>
    </p:spTree>
    <p:extLst>
      <p:ext uri="{BB962C8B-B14F-4D97-AF65-F5344CB8AC3E}">
        <p14:creationId xmlns:p14="http://schemas.microsoft.com/office/powerpoint/2010/main" val="59549908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43</a:t>
            </a:fld>
            <a:endParaRPr kumimoji="1" lang="zh-CN" altLang="en-US"/>
          </a:p>
        </p:txBody>
      </p:sp>
    </p:spTree>
    <p:extLst>
      <p:ext uri="{BB962C8B-B14F-4D97-AF65-F5344CB8AC3E}">
        <p14:creationId xmlns:p14="http://schemas.microsoft.com/office/powerpoint/2010/main" val="296113430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44</a:t>
            </a:fld>
            <a:endParaRPr kumimoji="1" lang="zh-CN" altLang="en-US"/>
          </a:p>
        </p:txBody>
      </p:sp>
    </p:spTree>
    <p:extLst>
      <p:ext uri="{BB962C8B-B14F-4D97-AF65-F5344CB8AC3E}">
        <p14:creationId xmlns:p14="http://schemas.microsoft.com/office/powerpoint/2010/main" val="41073954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45</a:t>
            </a:fld>
            <a:endParaRPr kumimoji="1" lang="zh-CN" altLang="en-US"/>
          </a:p>
        </p:txBody>
      </p:sp>
    </p:spTree>
    <p:extLst>
      <p:ext uri="{BB962C8B-B14F-4D97-AF65-F5344CB8AC3E}">
        <p14:creationId xmlns:p14="http://schemas.microsoft.com/office/powerpoint/2010/main" val="396199891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46</a:t>
            </a:fld>
            <a:endParaRPr kumimoji="1" lang="zh-CN" altLang="en-US"/>
          </a:p>
        </p:txBody>
      </p:sp>
    </p:spTree>
    <p:extLst>
      <p:ext uri="{BB962C8B-B14F-4D97-AF65-F5344CB8AC3E}">
        <p14:creationId xmlns:p14="http://schemas.microsoft.com/office/powerpoint/2010/main" val="34304126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47</a:t>
            </a:fld>
            <a:endParaRPr kumimoji="1" lang="zh-CN" altLang="en-US"/>
          </a:p>
        </p:txBody>
      </p:sp>
    </p:spTree>
    <p:extLst>
      <p:ext uri="{BB962C8B-B14F-4D97-AF65-F5344CB8AC3E}">
        <p14:creationId xmlns:p14="http://schemas.microsoft.com/office/powerpoint/2010/main" val="301368708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48</a:t>
            </a:fld>
            <a:endParaRPr kumimoji="1" lang="zh-CN" altLang="en-US"/>
          </a:p>
        </p:txBody>
      </p:sp>
    </p:spTree>
    <p:extLst>
      <p:ext uri="{BB962C8B-B14F-4D97-AF65-F5344CB8AC3E}">
        <p14:creationId xmlns:p14="http://schemas.microsoft.com/office/powerpoint/2010/main" val="389456901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49</a:t>
            </a:fld>
            <a:endParaRPr kumimoji="1" lang="zh-CN" altLang="en-US"/>
          </a:p>
        </p:txBody>
      </p:sp>
    </p:spTree>
    <p:extLst>
      <p:ext uri="{BB962C8B-B14F-4D97-AF65-F5344CB8AC3E}">
        <p14:creationId xmlns:p14="http://schemas.microsoft.com/office/powerpoint/2010/main" val="23776481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5</a:t>
            </a:fld>
            <a:endParaRPr kumimoji="1" lang="zh-CN" altLang="en-US"/>
          </a:p>
        </p:txBody>
      </p:sp>
    </p:spTree>
    <p:extLst>
      <p:ext uri="{BB962C8B-B14F-4D97-AF65-F5344CB8AC3E}">
        <p14:creationId xmlns:p14="http://schemas.microsoft.com/office/powerpoint/2010/main" val="267454079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50</a:t>
            </a:fld>
            <a:endParaRPr kumimoji="1" lang="zh-CN" altLang="en-US"/>
          </a:p>
        </p:txBody>
      </p:sp>
    </p:spTree>
    <p:extLst>
      <p:ext uri="{BB962C8B-B14F-4D97-AF65-F5344CB8AC3E}">
        <p14:creationId xmlns:p14="http://schemas.microsoft.com/office/powerpoint/2010/main" val="406221517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51</a:t>
            </a:fld>
            <a:endParaRPr kumimoji="1" lang="zh-CN" altLang="en-US"/>
          </a:p>
        </p:txBody>
      </p:sp>
    </p:spTree>
    <p:extLst>
      <p:ext uri="{BB962C8B-B14F-4D97-AF65-F5344CB8AC3E}">
        <p14:creationId xmlns:p14="http://schemas.microsoft.com/office/powerpoint/2010/main" val="346020789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52</a:t>
            </a:fld>
            <a:endParaRPr kumimoji="1" lang="zh-CN" altLang="en-US"/>
          </a:p>
        </p:txBody>
      </p:sp>
    </p:spTree>
    <p:extLst>
      <p:ext uri="{BB962C8B-B14F-4D97-AF65-F5344CB8AC3E}">
        <p14:creationId xmlns:p14="http://schemas.microsoft.com/office/powerpoint/2010/main" val="321969393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dirty="0"/>
              <a:t>Result of </a:t>
            </a:r>
            <a:r>
              <a:rPr lang="en" altLang="zh-CN" dirty="0" err="1"/>
              <a:t>AgentNet</a:t>
            </a:r>
            <a:r>
              <a:rPr lang="en" altLang="zh-CN" dirty="0"/>
              <a:t> for cellular automata. (A) Attention weight transition of a single target cell throughout the training. In the initial stage, the model has no information about interaction range and assigns nearly similar values to all of the cells in the system. Attention gets narrowed down to a smaller region as training advances, and finally concentrates into eight surrounding cells, which is the theoretical interaction range. (B), (C) </a:t>
            </a:r>
            <a:r>
              <a:rPr lang="en" altLang="zh-CN" dirty="0" err="1"/>
              <a:t>AgentNet</a:t>
            </a:r>
            <a:r>
              <a:rPr lang="en" altLang="zh-CN" dirty="0"/>
              <a:t> predictions with respect to given alive and dead microstates, respectively. The total number of alive cells in the neighborhood is denoted by s, which is the sole parameter of the CA decision rule.</a:t>
            </a:r>
            <a:endParaRPr kumimoji="1" lang="zh-CN" altLang="en-US" dirty="0"/>
          </a:p>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53</a:t>
            </a:fld>
            <a:endParaRPr kumimoji="1" lang="zh-CN" altLang="en-US"/>
          </a:p>
        </p:txBody>
      </p:sp>
    </p:spTree>
    <p:extLst>
      <p:ext uri="{BB962C8B-B14F-4D97-AF65-F5344CB8AC3E}">
        <p14:creationId xmlns:p14="http://schemas.microsoft.com/office/powerpoint/2010/main" val="248216906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54</a:t>
            </a:fld>
            <a:endParaRPr kumimoji="1" lang="zh-CN" altLang="en-US"/>
          </a:p>
        </p:txBody>
      </p:sp>
    </p:spTree>
    <p:extLst>
      <p:ext uri="{BB962C8B-B14F-4D97-AF65-F5344CB8AC3E}">
        <p14:creationId xmlns:p14="http://schemas.microsoft.com/office/powerpoint/2010/main" val="53122914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55</a:t>
            </a:fld>
            <a:endParaRPr kumimoji="1" lang="zh-CN" altLang="en-US"/>
          </a:p>
        </p:txBody>
      </p:sp>
    </p:spTree>
    <p:extLst>
      <p:ext uri="{BB962C8B-B14F-4D97-AF65-F5344CB8AC3E}">
        <p14:creationId xmlns:p14="http://schemas.microsoft.com/office/powerpoint/2010/main" val="403318751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56</a:t>
            </a:fld>
            <a:endParaRPr kumimoji="1" lang="zh-CN" altLang="en-US"/>
          </a:p>
        </p:txBody>
      </p:sp>
    </p:spTree>
    <p:extLst>
      <p:ext uri="{BB962C8B-B14F-4D97-AF65-F5344CB8AC3E}">
        <p14:creationId xmlns:p14="http://schemas.microsoft.com/office/powerpoint/2010/main" val="1837924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57</a:t>
            </a:fld>
            <a:endParaRPr kumimoji="1" lang="zh-CN" altLang="en-US"/>
          </a:p>
        </p:txBody>
      </p:sp>
    </p:spTree>
    <p:extLst>
      <p:ext uri="{BB962C8B-B14F-4D97-AF65-F5344CB8AC3E}">
        <p14:creationId xmlns:p14="http://schemas.microsoft.com/office/powerpoint/2010/main" val="106310717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58</a:t>
            </a:fld>
            <a:endParaRPr kumimoji="1" lang="zh-CN" altLang="en-US"/>
          </a:p>
        </p:txBody>
      </p:sp>
    </p:spTree>
    <p:extLst>
      <p:ext uri="{BB962C8B-B14F-4D97-AF65-F5344CB8AC3E}">
        <p14:creationId xmlns:p14="http://schemas.microsoft.com/office/powerpoint/2010/main" val="15171526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59</a:t>
            </a:fld>
            <a:endParaRPr kumimoji="1" lang="zh-CN" altLang="en-US"/>
          </a:p>
        </p:txBody>
      </p:sp>
    </p:spTree>
    <p:extLst>
      <p:ext uri="{BB962C8B-B14F-4D97-AF65-F5344CB8AC3E}">
        <p14:creationId xmlns:p14="http://schemas.microsoft.com/office/powerpoint/2010/main" val="8278731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6</a:t>
            </a:fld>
            <a:endParaRPr kumimoji="1" lang="zh-CN" altLang="en-US"/>
          </a:p>
        </p:txBody>
      </p:sp>
    </p:spTree>
    <p:extLst>
      <p:ext uri="{BB962C8B-B14F-4D97-AF65-F5344CB8AC3E}">
        <p14:creationId xmlns:p14="http://schemas.microsoft.com/office/powerpoint/2010/main" val="133310478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60</a:t>
            </a:fld>
            <a:endParaRPr kumimoji="1" lang="zh-CN" altLang="en-US"/>
          </a:p>
        </p:txBody>
      </p:sp>
    </p:spTree>
    <p:extLst>
      <p:ext uri="{BB962C8B-B14F-4D97-AF65-F5344CB8AC3E}">
        <p14:creationId xmlns:p14="http://schemas.microsoft.com/office/powerpoint/2010/main" val="196364777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61</a:t>
            </a:fld>
            <a:endParaRPr kumimoji="1" lang="zh-CN" altLang="en-US"/>
          </a:p>
        </p:txBody>
      </p:sp>
    </p:spTree>
    <p:extLst>
      <p:ext uri="{BB962C8B-B14F-4D97-AF65-F5344CB8AC3E}">
        <p14:creationId xmlns:p14="http://schemas.microsoft.com/office/powerpoint/2010/main" val="171146157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62</a:t>
            </a:fld>
            <a:endParaRPr kumimoji="1" lang="zh-CN" altLang="en-US"/>
          </a:p>
        </p:txBody>
      </p:sp>
    </p:spTree>
    <p:extLst>
      <p:ext uri="{BB962C8B-B14F-4D97-AF65-F5344CB8AC3E}">
        <p14:creationId xmlns:p14="http://schemas.microsoft.com/office/powerpoint/2010/main" val="186292523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63</a:t>
            </a:fld>
            <a:endParaRPr kumimoji="1" lang="zh-CN" altLang="en-US"/>
          </a:p>
        </p:txBody>
      </p:sp>
    </p:spTree>
    <p:extLst>
      <p:ext uri="{BB962C8B-B14F-4D97-AF65-F5344CB8AC3E}">
        <p14:creationId xmlns:p14="http://schemas.microsoft.com/office/powerpoint/2010/main" val="176680868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64</a:t>
            </a:fld>
            <a:endParaRPr kumimoji="1" lang="zh-CN" altLang="en-US"/>
          </a:p>
        </p:txBody>
      </p:sp>
    </p:spTree>
    <p:extLst>
      <p:ext uri="{BB962C8B-B14F-4D97-AF65-F5344CB8AC3E}">
        <p14:creationId xmlns:p14="http://schemas.microsoft.com/office/powerpoint/2010/main" val="46649284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65</a:t>
            </a:fld>
            <a:endParaRPr kumimoji="1" lang="zh-CN" altLang="en-US"/>
          </a:p>
        </p:txBody>
      </p:sp>
    </p:spTree>
    <p:extLst>
      <p:ext uri="{BB962C8B-B14F-4D97-AF65-F5344CB8AC3E}">
        <p14:creationId xmlns:p14="http://schemas.microsoft.com/office/powerpoint/2010/main" val="424435156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66</a:t>
            </a:fld>
            <a:endParaRPr kumimoji="1" lang="zh-CN" altLang="en-US"/>
          </a:p>
        </p:txBody>
      </p:sp>
    </p:spTree>
    <p:extLst>
      <p:ext uri="{BB962C8B-B14F-4D97-AF65-F5344CB8AC3E}">
        <p14:creationId xmlns:p14="http://schemas.microsoft.com/office/powerpoint/2010/main" val="133161781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67</a:t>
            </a:fld>
            <a:endParaRPr kumimoji="1" lang="zh-CN" altLang="en-US"/>
          </a:p>
        </p:txBody>
      </p:sp>
    </p:spTree>
    <p:extLst>
      <p:ext uri="{BB962C8B-B14F-4D97-AF65-F5344CB8AC3E}">
        <p14:creationId xmlns:p14="http://schemas.microsoft.com/office/powerpoint/2010/main" val="237667950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68</a:t>
            </a:fld>
            <a:endParaRPr kumimoji="1" lang="zh-CN" altLang="en-US"/>
          </a:p>
        </p:txBody>
      </p:sp>
    </p:spTree>
    <p:extLst>
      <p:ext uri="{BB962C8B-B14F-4D97-AF65-F5344CB8AC3E}">
        <p14:creationId xmlns:p14="http://schemas.microsoft.com/office/powerpoint/2010/main" val="330955679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69</a:t>
            </a:fld>
            <a:endParaRPr kumimoji="1" lang="zh-CN" altLang="en-US"/>
          </a:p>
        </p:txBody>
      </p:sp>
    </p:spTree>
    <p:extLst>
      <p:ext uri="{BB962C8B-B14F-4D97-AF65-F5344CB8AC3E}">
        <p14:creationId xmlns:p14="http://schemas.microsoft.com/office/powerpoint/2010/main" val="23361119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7</a:t>
            </a:fld>
            <a:endParaRPr kumimoji="1" lang="zh-CN" altLang="en-US"/>
          </a:p>
        </p:txBody>
      </p:sp>
    </p:spTree>
    <p:extLst>
      <p:ext uri="{BB962C8B-B14F-4D97-AF65-F5344CB8AC3E}">
        <p14:creationId xmlns:p14="http://schemas.microsoft.com/office/powerpoint/2010/main" val="285002966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70</a:t>
            </a:fld>
            <a:endParaRPr kumimoji="1" lang="zh-CN" altLang="en-US"/>
          </a:p>
        </p:txBody>
      </p:sp>
    </p:spTree>
    <p:extLst>
      <p:ext uri="{BB962C8B-B14F-4D97-AF65-F5344CB8AC3E}">
        <p14:creationId xmlns:p14="http://schemas.microsoft.com/office/powerpoint/2010/main" val="26031890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8</a:t>
            </a:fld>
            <a:endParaRPr kumimoji="1" lang="zh-CN" altLang="en-US"/>
          </a:p>
        </p:txBody>
      </p:sp>
    </p:spTree>
    <p:extLst>
      <p:ext uri="{BB962C8B-B14F-4D97-AF65-F5344CB8AC3E}">
        <p14:creationId xmlns:p14="http://schemas.microsoft.com/office/powerpoint/2010/main" val="31557643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ADF059-263D-6141-9116-234C5C7E79CB}" type="slidenum">
              <a:rPr kumimoji="1" lang="zh-CN" altLang="en-US" smtClean="0"/>
              <a:t>9</a:t>
            </a:fld>
            <a:endParaRPr kumimoji="1" lang="zh-CN" altLang="en-US"/>
          </a:p>
        </p:txBody>
      </p:sp>
    </p:spTree>
    <p:extLst>
      <p:ext uri="{BB962C8B-B14F-4D97-AF65-F5344CB8AC3E}">
        <p14:creationId xmlns:p14="http://schemas.microsoft.com/office/powerpoint/2010/main" val="16110197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4530"/>
            <a:ext cx="9144000" cy="2387600"/>
          </a:xfrm>
        </p:spPr>
        <p:txBody>
          <a:bodyPr anchor="b">
            <a:normAutofit/>
          </a:bodyPr>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normAutofit/>
          </a:bodyPr>
          <a:lstStyle>
            <a:lvl1pPr marL="0" indent="0" algn="ctr">
              <a:buNone/>
              <a:defRPr sz="2400">
                <a:solidFill>
                  <a:schemeClr val="tx1">
                    <a:lumMod val="75000"/>
                    <a:lumOff val="25000"/>
                  </a:schemeClr>
                </a:solidFill>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zh-CN" altLang="en-US"/>
              <a:t>单击以编辑母版副标题样式</a:t>
            </a:r>
            <a:endParaRPr lang="en-US" dirty="0"/>
          </a:p>
        </p:txBody>
      </p:sp>
      <p:sp>
        <p:nvSpPr>
          <p:cNvPr id="4" name="Date Placeholder 3"/>
          <p:cNvSpPr>
            <a:spLocks noGrp="1"/>
          </p:cNvSpPr>
          <p:nvPr>
            <p:ph type="dt" sz="half" idx="10"/>
          </p:nvPr>
        </p:nvSpPr>
        <p:spPr/>
        <p:txBody>
          <a:bodyPr/>
          <a:lstStyle/>
          <a:p>
            <a:fld id="{C5164158-0CE9-4349-B3F5-2F2E57F0D0CB}" type="datetimeFigureOut">
              <a:rPr lang="en-US" smtClean="0"/>
              <a:t>5/10/23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259CC6-7B72-4137-928D-D85C24DCBB66}" type="slidenum">
              <a:rPr lang="en-US" smtClean="0"/>
              <a:t>‹#›</a:t>
            </a:fld>
            <a:endParaRPr lang="en-US"/>
          </a:p>
        </p:txBody>
      </p:sp>
    </p:spTree>
    <p:extLst>
      <p:ext uri="{BB962C8B-B14F-4D97-AF65-F5344CB8AC3E}">
        <p14:creationId xmlns:p14="http://schemas.microsoft.com/office/powerpoint/2010/main" val="24735254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a:p>
        </p:txBody>
      </p:sp>
      <p:sp>
        <p:nvSpPr>
          <p:cNvPr id="3" name="Vertical Text Placeholder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C5164158-0CE9-4349-B3F5-2F2E57F0D0CB}" type="datetimeFigureOut">
              <a:rPr lang="en-US" smtClean="0"/>
              <a:t>5/10/23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259CC6-7B72-4137-928D-D85C24DCBB66}" type="slidenum">
              <a:rPr lang="en-US" smtClean="0"/>
              <a:t>‹#›</a:t>
            </a:fld>
            <a:endParaRPr lang="en-US"/>
          </a:p>
        </p:txBody>
      </p:sp>
    </p:spTree>
    <p:extLst>
      <p:ext uri="{BB962C8B-B14F-4D97-AF65-F5344CB8AC3E}">
        <p14:creationId xmlns:p14="http://schemas.microsoft.com/office/powerpoint/2010/main" val="1131133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0362"/>
            <a:ext cx="2628900" cy="5811838"/>
          </a:xfrm>
        </p:spPr>
        <p:txBody>
          <a:bodyPr vert="eaVert"/>
          <a:lstStyle/>
          <a:p>
            <a:r>
              <a:rPr lang="zh-CN" altLang="en-US"/>
              <a:t>单击此处编辑母版标题样式</a:t>
            </a:r>
            <a:endParaRPr lang="en-US"/>
          </a:p>
        </p:txBody>
      </p:sp>
      <p:sp>
        <p:nvSpPr>
          <p:cNvPr id="3" name="Vertical Text Placeholder 2"/>
          <p:cNvSpPr>
            <a:spLocks noGrp="1"/>
          </p:cNvSpPr>
          <p:nvPr>
            <p:ph type="body" orient="vert" idx="1"/>
          </p:nvPr>
        </p:nvSpPr>
        <p:spPr>
          <a:xfrm>
            <a:off x="838200" y="360362"/>
            <a:ext cx="7734300" cy="5811837"/>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Date Placeholder 3"/>
          <p:cNvSpPr>
            <a:spLocks noGrp="1"/>
          </p:cNvSpPr>
          <p:nvPr>
            <p:ph type="dt" sz="half" idx="10"/>
          </p:nvPr>
        </p:nvSpPr>
        <p:spPr/>
        <p:txBody>
          <a:bodyPr/>
          <a:lstStyle/>
          <a:p>
            <a:fld id="{C5164158-0CE9-4349-B3F5-2F2E57F0D0CB}" type="datetimeFigureOut">
              <a:rPr lang="en-US" smtClean="0"/>
              <a:t>5/10/23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259CC6-7B72-4137-928D-D85C24DCBB66}" type="slidenum">
              <a:rPr lang="en-US" smtClean="0"/>
              <a:t>‹#›</a:t>
            </a:fld>
            <a:endParaRPr lang="en-US"/>
          </a:p>
        </p:txBody>
      </p:sp>
    </p:spTree>
    <p:extLst>
      <p:ext uri="{BB962C8B-B14F-4D97-AF65-F5344CB8AC3E}">
        <p14:creationId xmlns:p14="http://schemas.microsoft.com/office/powerpoint/2010/main" val="12721557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4530"/>
            <a:ext cx="9144000" cy="2387600"/>
          </a:xfrm>
        </p:spPr>
        <p:txBody>
          <a:bodyPr anchor="b">
            <a:normAutofit/>
          </a:bodyPr>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normAutofit/>
          </a:bodyPr>
          <a:lstStyle>
            <a:lvl1pPr marL="0" indent="0" algn="ctr">
              <a:buNone/>
              <a:defRPr sz="2400">
                <a:solidFill>
                  <a:schemeClr val="tx1">
                    <a:lumMod val="75000"/>
                    <a:lumOff val="25000"/>
                  </a:schemeClr>
                </a:solidFill>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zh-CN" altLang="en-US"/>
              <a:t>单击以编辑母版副标题样式</a:t>
            </a:r>
            <a:endParaRPr lang="en-US" dirty="0"/>
          </a:p>
        </p:txBody>
      </p:sp>
      <p:sp>
        <p:nvSpPr>
          <p:cNvPr id="4" name="Date Placeholder 3"/>
          <p:cNvSpPr>
            <a:spLocks noGrp="1"/>
          </p:cNvSpPr>
          <p:nvPr>
            <p:ph type="dt" sz="half" idx="10"/>
          </p:nvPr>
        </p:nvSpPr>
        <p:spPr/>
        <p:txBody>
          <a:bodyPr/>
          <a:lstStyle/>
          <a:p>
            <a:fld id="{C5164158-0CE9-4349-B3F5-2F2E57F0D0CB}" type="datetimeFigureOut">
              <a:rPr lang="en-US" smtClean="0"/>
              <a:t>5/10/23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259CC6-7B72-4137-928D-D85C24DCBB66}" type="slidenum">
              <a:rPr lang="en-US" smtClean="0"/>
              <a:t>‹#›</a:t>
            </a:fld>
            <a:endParaRPr lang="en-US"/>
          </a:p>
        </p:txBody>
      </p:sp>
    </p:spTree>
    <p:extLst>
      <p:ext uri="{BB962C8B-B14F-4D97-AF65-F5344CB8AC3E}">
        <p14:creationId xmlns:p14="http://schemas.microsoft.com/office/powerpoint/2010/main" val="205104026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C5164158-0CE9-4349-B3F5-2F2E57F0D0CB}" type="datetimeFigureOut">
              <a:rPr lang="en-US" smtClean="0"/>
              <a:t>5/10/23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259CC6-7B72-4137-928D-D85C24DCBB66}" type="slidenum">
              <a:rPr lang="en-US" smtClean="0"/>
              <a:t>‹#›</a:t>
            </a:fld>
            <a:endParaRPr lang="en-US"/>
          </a:p>
        </p:txBody>
      </p:sp>
    </p:spTree>
    <p:extLst>
      <p:ext uri="{BB962C8B-B14F-4D97-AF65-F5344CB8AC3E}">
        <p14:creationId xmlns:p14="http://schemas.microsoft.com/office/powerpoint/2010/main" val="367072773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0" y="1712423"/>
            <a:ext cx="10515600" cy="2851208"/>
          </a:xfrm>
        </p:spPr>
        <p:txBody>
          <a:bodyPr anchor="b">
            <a:normAutofit/>
          </a:bodyPr>
          <a:lstStyle>
            <a:lvl1pPr>
              <a:defRPr sz="6000" b="0"/>
            </a:lvl1pPr>
          </a:lstStyle>
          <a:p>
            <a:r>
              <a:rPr lang="zh-CN" altLang="en-US"/>
              <a:t>单击此处编辑母版标题样式</a:t>
            </a:r>
            <a:endParaRPr lang="en-US" dirty="0"/>
          </a:p>
        </p:txBody>
      </p:sp>
      <p:sp>
        <p:nvSpPr>
          <p:cNvPr id="3" name="Text Placeholder 2"/>
          <p:cNvSpPr>
            <a:spLocks noGrp="1"/>
          </p:cNvSpPr>
          <p:nvPr>
            <p:ph type="body" idx="1"/>
          </p:nvPr>
        </p:nvSpPr>
        <p:spPr>
          <a:xfrm>
            <a:off x="831850" y="4552633"/>
            <a:ext cx="10515600" cy="1500187"/>
          </a:xfrm>
        </p:spPr>
        <p:txBody>
          <a:bodyPr anchor="t">
            <a:normAutofit/>
          </a:bodyPr>
          <a:lstStyle>
            <a:lvl1pPr marL="0" indent="0">
              <a:buNone/>
              <a:defRPr sz="24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C5164158-0CE9-4349-B3F5-2F2E57F0D0CB}" type="datetimeFigureOut">
              <a:rPr lang="en-US" smtClean="0"/>
              <a:t>5/10/23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259CC6-7B72-4137-928D-D85C24DCBB66}" type="slidenum">
              <a:rPr lang="en-US" smtClean="0"/>
              <a:t>‹#›</a:t>
            </a:fld>
            <a:endParaRPr lang="en-US"/>
          </a:p>
        </p:txBody>
      </p:sp>
    </p:spTree>
    <p:extLst>
      <p:ext uri="{BB962C8B-B14F-4D97-AF65-F5344CB8AC3E}">
        <p14:creationId xmlns:p14="http://schemas.microsoft.com/office/powerpoint/2010/main" val="203482797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45127" y="1828800"/>
            <a:ext cx="5181600" cy="4351337"/>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6172200" y="1828800"/>
            <a:ext cx="5181600" cy="4351337"/>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C5164158-0CE9-4349-B3F5-2F2E57F0D0CB}" type="datetimeFigureOut">
              <a:rPr lang="en-US" smtClean="0"/>
              <a:t>5/10/23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B259CC6-7B72-4137-928D-D85C24DCBB66}" type="slidenum">
              <a:rPr lang="en-US" smtClean="0"/>
              <a:t>‹#›</a:t>
            </a:fld>
            <a:endParaRPr lang="en-US"/>
          </a:p>
        </p:txBody>
      </p:sp>
    </p:spTree>
    <p:extLst>
      <p:ext uri="{BB962C8B-B14F-4D97-AF65-F5344CB8AC3E}">
        <p14:creationId xmlns:p14="http://schemas.microsoft.com/office/powerpoint/2010/main" val="44350225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比较">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45127" y="1681850"/>
            <a:ext cx="5156200" cy="825699"/>
          </a:xfrm>
        </p:spPr>
        <p:txBody>
          <a:bodyPr anchor="b">
            <a:normAutofit/>
          </a:bodyP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p:nvPr>
        </p:nvSpPr>
        <p:spPr>
          <a:xfrm>
            <a:off x="845127" y="2507550"/>
            <a:ext cx="5156200" cy="3680525"/>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6172200" y="1681851"/>
            <a:ext cx="5181601" cy="825698"/>
          </a:xfrm>
        </p:spPr>
        <p:txBody>
          <a:bodyPr anchor="b"/>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Content Placeholder 5"/>
          <p:cNvSpPr>
            <a:spLocks noGrp="1"/>
          </p:cNvSpPr>
          <p:nvPr>
            <p:ph sz="quarter" idx="4"/>
          </p:nvPr>
        </p:nvSpPr>
        <p:spPr>
          <a:xfrm>
            <a:off x="6172200" y="2507550"/>
            <a:ext cx="5181601" cy="3680525"/>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7" name="Date Placeholder 6"/>
          <p:cNvSpPr>
            <a:spLocks noGrp="1"/>
          </p:cNvSpPr>
          <p:nvPr>
            <p:ph type="dt" sz="half" idx="10"/>
          </p:nvPr>
        </p:nvSpPr>
        <p:spPr/>
        <p:txBody>
          <a:bodyPr/>
          <a:lstStyle/>
          <a:p>
            <a:fld id="{C5164158-0CE9-4349-B3F5-2F2E57F0D0CB}" type="datetimeFigureOut">
              <a:rPr lang="en-US" smtClean="0"/>
              <a:t>5/10/23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B259CC6-7B72-4137-928D-D85C24DCBB66}" type="slidenum">
              <a:rPr lang="en-US" smtClean="0"/>
              <a:t>‹#›</a:t>
            </a:fld>
            <a:endParaRPr lang="en-US"/>
          </a:p>
        </p:txBody>
      </p:sp>
      <p:sp>
        <p:nvSpPr>
          <p:cNvPr id="10" name="Title 9"/>
          <p:cNvSpPr>
            <a:spLocks noGrp="1"/>
          </p:cNvSpPr>
          <p:nvPr>
            <p:ph type="title"/>
          </p:nvPr>
        </p:nvSpPr>
        <p:spPr/>
        <p:txBody>
          <a:bodyPr/>
          <a:lstStyle/>
          <a:p>
            <a:r>
              <a:rPr lang="zh-CN" altLang="en-US"/>
              <a:t>单击此处编辑母版标题样式</a:t>
            </a:r>
            <a:endParaRPr lang="en-US" dirty="0"/>
          </a:p>
        </p:txBody>
      </p:sp>
    </p:spTree>
    <p:extLst>
      <p:ext uri="{BB962C8B-B14F-4D97-AF65-F5344CB8AC3E}">
        <p14:creationId xmlns:p14="http://schemas.microsoft.com/office/powerpoint/2010/main" val="249134604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仅标题">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5164158-0CE9-4349-B3F5-2F2E57F0D0CB}" type="datetimeFigureOut">
              <a:rPr lang="en-US" smtClean="0"/>
              <a:t>5/10/23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B259CC6-7B72-4137-928D-D85C24DCBB66}" type="slidenum">
              <a:rPr lang="en-US" smtClean="0"/>
              <a:t>‹#›</a:t>
            </a:fld>
            <a:endParaRPr lang="en-US"/>
          </a:p>
        </p:txBody>
      </p:sp>
      <p:sp>
        <p:nvSpPr>
          <p:cNvPr id="6" name="Title 5"/>
          <p:cNvSpPr>
            <a:spLocks noGrp="1"/>
          </p:cNvSpPr>
          <p:nvPr>
            <p:ph type="title"/>
          </p:nvPr>
        </p:nvSpPr>
        <p:spPr/>
        <p:txBody>
          <a:bodyPr/>
          <a:lstStyle/>
          <a:p>
            <a:r>
              <a:rPr lang="zh-CN" altLang="en-US"/>
              <a:t>单击此处编辑母版标题样式</a:t>
            </a:r>
            <a:endParaRPr lang="en-US"/>
          </a:p>
        </p:txBody>
      </p:sp>
    </p:spTree>
    <p:extLst>
      <p:ext uri="{BB962C8B-B14F-4D97-AF65-F5344CB8AC3E}">
        <p14:creationId xmlns:p14="http://schemas.microsoft.com/office/powerpoint/2010/main" val="305938873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5164158-0CE9-4349-B3F5-2F2E57F0D0CB}" type="datetimeFigureOut">
              <a:rPr lang="en-US" smtClean="0"/>
              <a:t>5/10/23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B259CC6-7B72-4137-928D-D85C24DCBB66}" type="slidenum">
              <a:rPr lang="en-US" smtClean="0"/>
              <a:t>‹#›</a:t>
            </a:fld>
            <a:endParaRPr lang="en-US"/>
          </a:p>
        </p:txBody>
      </p:sp>
    </p:spTree>
    <p:extLst>
      <p:ext uri="{BB962C8B-B14F-4D97-AF65-F5344CB8AC3E}">
        <p14:creationId xmlns:p14="http://schemas.microsoft.com/office/powerpoint/2010/main" val="367450159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931920" cy="1600197"/>
          </a:xfrm>
        </p:spPr>
        <p:txBody>
          <a:bodyPr anchor="b">
            <a:normAutofit/>
          </a:bodyPr>
          <a:lstStyle>
            <a:lvl1pPr>
              <a:defRPr sz="3200" b="0"/>
            </a:lvl1pPr>
          </a:lstStyle>
          <a:p>
            <a:r>
              <a:rPr lang="zh-CN" altLang="en-US"/>
              <a:t>单击此处编辑母版标题样式</a:t>
            </a:r>
            <a:endParaRPr lang="en-US" dirty="0"/>
          </a:p>
        </p:txBody>
      </p:sp>
      <p:sp>
        <p:nvSpPr>
          <p:cNvPr id="3" name="Content Placeholder 2"/>
          <p:cNvSpPr>
            <a:spLocks noGrp="1"/>
          </p:cNvSpPr>
          <p:nvPr>
            <p:ph idx="1"/>
          </p:nvPr>
        </p:nvSpPr>
        <p:spPr>
          <a:xfrm>
            <a:off x="5181600" y="990600"/>
            <a:ext cx="6172200" cy="48768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841248" y="2057399"/>
            <a:ext cx="3931920" cy="3810001"/>
          </a:xfrm>
        </p:spPr>
        <p:txBody>
          <a:bodyPr>
            <a:normAutofit/>
          </a:bodyPr>
          <a:lstStyle>
            <a:lvl1pPr marL="0" indent="0">
              <a:lnSpc>
                <a:spcPct val="90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Date Placeholder 4"/>
          <p:cNvSpPr>
            <a:spLocks noGrp="1"/>
          </p:cNvSpPr>
          <p:nvPr>
            <p:ph type="dt" sz="half" idx="10"/>
          </p:nvPr>
        </p:nvSpPr>
        <p:spPr/>
        <p:txBody>
          <a:bodyPr/>
          <a:lstStyle/>
          <a:p>
            <a:fld id="{C5164158-0CE9-4349-B3F5-2F2E57F0D0CB}" type="datetimeFigureOut">
              <a:rPr lang="en-US" smtClean="0"/>
              <a:t>5/10/23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B259CC6-7B72-4137-928D-D85C24DCBB66}" type="slidenum">
              <a:rPr lang="en-US" smtClean="0"/>
              <a:t>‹#›</a:t>
            </a:fld>
            <a:endParaRPr lang="en-US"/>
          </a:p>
        </p:txBody>
      </p:sp>
    </p:spTree>
    <p:extLst>
      <p:ext uri="{BB962C8B-B14F-4D97-AF65-F5344CB8AC3E}">
        <p14:creationId xmlns:p14="http://schemas.microsoft.com/office/powerpoint/2010/main" val="29852158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C5164158-0CE9-4349-B3F5-2F2E57F0D0CB}" type="datetimeFigureOut">
              <a:rPr lang="en-US" smtClean="0"/>
              <a:t>5/10/23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259CC6-7B72-4137-928D-D85C24DCBB66}" type="slidenum">
              <a:rPr lang="en-US" smtClean="0"/>
              <a:t>‹#›</a:t>
            </a:fld>
            <a:endParaRPr lang="en-US"/>
          </a:p>
        </p:txBody>
      </p:sp>
    </p:spTree>
    <p:extLst>
      <p:ext uri="{BB962C8B-B14F-4D97-AF65-F5344CB8AC3E}">
        <p14:creationId xmlns:p14="http://schemas.microsoft.com/office/powerpoint/2010/main" val="274928819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931920" cy="1600200"/>
          </a:xfrm>
        </p:spPr>
        <p:txBody>
          <a:bodyPr anchor="b">
            <a:normAutofit/>
          </a:bodyPr>
          <a:lstStyle>
            <a:lvl1pPr>
              <a:defRPr sz="3200" b="0"/>
            </a:lvl1pPr>
          </a:lstStyle>
          <a:p>
            <a:r>
              <a:rPr lang="zh-CN" altLang="en-US"/>
              <a:t>单击此处编辑母版标题样式</a:t>
            </a:r>
            <a:endParaRPr lang="en-US" dirty="0"/>
          </a:p>
        </p:txBody>
      </p:sp>
      <p:sp>
        <p:nvSpPr>
          <p:cNvPr id="3" name="Picture Placeholder 2"/>
          <p:cNvSpPr>
            <a:spLocks noGrp="1"/>
          </p:cNvSpPr>
          <p:nvPr>
            <p:ph type="pic" idx="1"/>
          </p:nvPr>
        </p:nvSpPr>
        <p:spPr>
          <a:xfrm>
            <a:off x="5181600" y="990600"/>
            <a:ext cx="6172200" cy="4876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841248" y="2057400"/>
            <a:ext cx="3931920" cy="3810000"/>
          </a:xfrm>
        </p:spPr>
        <p:txBody>
          <a:bodyPr>
            <a:normAutofit/>
          </a:bodyPr>
          <a:lstStyle>
            <a:lvl1pPr marL="0" indent="0">
              <a:lnSpc>
                <a:spcPct val="90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Date Placeholder 4"/>
          <p:cNvSpPr>
            <a:spLocks noGrp="1"/>
          </p:cNvSpPr>
          <p:nvPr>
            <p:ph type="dt" sz="half" idx="10"/>
          </p:nvPr>
        </p:nvSpPr>
        <p:spPr/>
        <p:txBody>
          <a:bodyPr/>
          <a:lstStyle/>
          <a:p>
            <a:fld id="{C5164158-0CE9-4349-B3F5-2F2E57F0D0CB}" type="datetimeFigureOut">
              <a:rPr lang="en-US" smtClean="0"/>
              <a:t>5/10/23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B259CC6-7B72-4137-928D-D85C24DCBB66}" type="slidenum">
              <a:rPr lang="en-US" smtClean="0"/>
              <a:t>‹#›</a:t>
            </a:fld>
            <a:endParaRPr lang="en-US"/>
          </a:p>
        </p:txBody>
      </p:sp>
    </p:spTree>
    <p:extLst>
      <p:ext uri="{BB962C8B-B14F-4D97-AF65-F5344CB8AC3E}">
        <p14:creationId xmlns:p14="http://schemas.microsoft.com/office/powerpoint/2010/main" val="270003637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a:p>
        </p:txBody>
      </p:sp>
      <p:sp>
        <p:nvSpPr>
          <p:cNvPr id="3" name="Vertical Text Placeholder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C5164158-0CE9-4349-B3F5-2F2E57F0D0CB}" type="datetimeFigureOut">
              <a:rPr lang="en-US" smtClean="0"/>
              <a:t>5/10/23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259CC6-7B72-4137-928D-D85C24DCBB66}" type="slidenum">
              <a:rPr lang="en-US" smtClean="0"/>
              <a:t>‹#›</a:t>
            </a:fld>
            <a:endParaRPr lang="en-US"/>
          </a:p>
        </p:txBody>
      </p:sp>
    </p:spTree>
    <p:extLst>
      <p:ext uri="{BB962C8B-B14F-4D97-AF65-F5344CB8AC3E}">
        <p14:creationId xmlns:p14="http://schemas.microsoft.com/office/powerpoint/2010/main" val="385716189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0362"/>
            <a:ext cx="2628900" cy="5811838"/>
          </a:xfrm>
        </p:spPr>
        <p:txBody>
          <a:bodyPr vert="eaVert"/>
          <a:lstStyle/>
          <a:p>
            <a:r>
              <a:rPr lang="zh-CN" altLang="en-US"/>
              <a:t>单击此处编辑母版标题样式</a:t>
            </a:r>
            <a:endParaRPr lang="en-US"/>
          </a:p>
        </p:txBody>
      </p:sp>
      <p:sp>
        <p:nvSpPr>
          <p:cNvPr id="3" name="Vertical Text Placeholder 2"/>
          <p:cNvSpPr>
            <a:spLocks noGrp="1"/>
          </p:cNvSpPr>
          <p:nvPr>
            <p:ph type="body" orient="vert" idx="1"/>
          </p:nvPr>
        </p:nvSpPr>
        <p:spPr>
          <a:xfrm>
            <a:off x="838200" y="360362"/>
            <a:ext cx="7734300" cy="5811837"/>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Date Placeholder 3"/>
          <p:cNvSpPr>
            <a:spLocks noGrp="1"/>
          </p:cNvSpPr>
          <p:nvPr>
            <p:ph type="dt" sz="half" idx="10"/>
          </p:nvPr>
        </p:nvSpPr>
        <p:spPr/>
        <p:txBody>
          <a:bodyPr/>
          <a:lstStyle/>
          <a:p>
            <a:fld id="{C5164158-0CE9-4349-B3F5-2F2E57F0D0CB}" type="datetimeFigureOut">
              <a:rPr lang="en-US" smtClean="0"/>
              <a:t>5/10/23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259CC6-7B72-4137-928D-D85C24DCBB66}" type="slidenum">
              <a:rPr lang="en-US" smtClean="0"/>
              <a:t>‹#›</a:t>
            </a:fld>
            <a:endParaRPr lang="en-US"/>
          </a:p>
        </p:txBody>
      </p:sp>
    </p:spTree>
    <p:extLst>
      <p:ext uri="{BB962C8B-B14F-4D97-AF65-F5344CB8AC3E}">
        <p14:creationId xmlns:p14="http://schemas.microsoft.com/office/powerpoint/2010/main" val="41156242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zh-CN" altLang="en-US"/>
              <a:t>单击此处编辑母版标题样式</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zh-CN" altLang="en-US"/>
              <a:t>单击以编辑母版副标题样式</a:t>
            </a:r>
            <a:endParaRPr lang="en-US" dirty="0"/>
          </a:p>
        </p:txBody>
      </p:sp>
      <p:sp>
        <p:nvSpPr>
          <p:cNvPr id="4" name="Date Placeholder 3"/>
          <p:cNvSpPr>
            <a:spLocks noGrp="1"/>
          </p:cNvSpPr>
          <p:nvPr>
            <p:ph type="dt" sz="half" idx="10"/>
          </p:nvPr>
        </p:nvSpPr>
        <p:spPr/>
        <p:txBody>
          <a:bodyPr/>
          <a:lstStyle/>
          <a:p>
            <a:fld id="{C5164158-0CE9-4349-B3F5-2F2E57F0D0CB}" type="datetimeFigureOut">
              <a:rPr lang="en-US" smtClean="0"/>
              <a:t>5/10/23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259CC6-7B72-4137-928D-D85C24DCBB66}"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1816034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C5164158-0CE9-4349-B3F5-2F2E57F0D0CB}" type="datetimeFigureOut">
              <a:rPr lang="en-US" smtClean="0"/>
              <a:t>5/10/23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259CC6-7B72-4137-928D-D85C24DCBB66}" type="slidenum">
              <a:rPr lang="en-US" smtClean="0"/>
              <a:t>‹#›</a:t>
            </a:fld>
            <a:endParaRPr lang="en-US"/>
          </a:p>
        </p:txBody>
      </p:sp>
    </p:spTree>
    <p:extLst>
      <p:ext uri="{BB962C8B-B14F-4D97-AF65-F5344CB8AC3E}">
        <p14:creationId xmlns:p14="http://schemas.microsoft.com/office/powerpoint/2010/main" val="157778355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secHead" preserve="1">
  <p:cSld name="节标题">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zh-CN" altLang="en-US"/>
              <a:t>单击此处编辑母版标题样式</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C5164158-0CE9-4349-B3F5-2F2E57F0D0CB}" type="datetimeFigureOut">
              <a:rPr lang="en-US" smtClean="0"/>
              <a:t>5/10/23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259CC6-7B72-4137-928D-D85C24DCBB66}"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0786619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1097278" y="1845734"/>
            <a:ext cx="4937760" cy="402336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C5164158-0CE9-4349-B3F5-2F2E57F0D0CB}" type="datetimeFigureOut">
              <a:rPr lang="en-US" smtClean="0"/>
              <a:t>5/10/23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B259CC6-7B72-4137-928D-D85C24DCBB66}" type="slidenum">
              <a:rPr lang="en-US" smtClean="0"/>
              <a:t>‹#›</a:t>
            </a:fld>
            <a:endParaRPr lang="en-US"/>
          </a:p>
        </p:txBody>
      </p:sp>
    </p:spTree>
    <p:extLst>
      <p:ext uri="{BB962C8B-B14F-4D97-AF65-F5344CB8AC3E}">
        <p14:creationId xmlns:p14="http://schemas.microsoft.com/office/powerpoint/2010/main" val="237565289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p:nvPr>
        </p:nvSpPr>
        <p:spPr>
          <a:xfrm>
            <a:off x="1097280" y="2582334"/>
            <a:ext cx="4937760" cy="337820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Content Placeholder 5"/>
          <p:cNvSpPr>
            <a:spLocks noGrp="1"/>
          </p:cNvSpPr>
          <p:nvPr>
            <p:ph sz="quarter" idx="4"/>
          </p:nvPr>
        </p:nvSpPr>
        <p:spPr>
          <a:xfrm>
            <a:off x="6217920" y="2582334"/>
            <a:ext cx="4937760" cy="337820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C5164158-0CE9-4349-B3F5-2F2E57F0D0CB}" type="datetimeFigureOut">
              <a:rPr lang="en-US" smtClean="0"/>
              <a:t>5/10/23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B259CC6-7B72-4137-928D-D85C24DCBB66}" type="slidenum">
              <a:rPr lang="en-US" smtClean="0"/>
              <a:t>‹#›</a:t>
            </a:fld>
            <a:endParaRPr lang="en-US"/>
          </a:p>
        </p:txBody>
      </p:sp>
    </p:spTree>
    <p:extLst>
      <p:ext uri="{BB962C8B-B14F-4D97-AF65-F5344CB8AC3E}">
        <p14:creationId xmlns:p14="http://schemas.microsoft.com/office/powerpoint/2010/main" val="177041976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C5164158-0CE9-4349-B3F5-2F2E57F0D0CB}" type="datetimeFigureOut">
              <a:rPr lang="en-US" smtClean="0"/>
              <a:t>5/10/23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B259CC6-7B72-4137-928D-D85C24DCBB66}" type="slidenum">
              <a:rPr lang="en-US" smtClean="0"/>
              <a:t>‹#›</a:t>
            </a:fld>
            <a:endParaRPr lang="en-US"/>
          </a:p>
        </p:txBody>
      </p:sp>
    </p:spTree>
    <p:extLst>
      <p:ext uri="{BB962C8B-B14F-4D97-AF65-F5344CB8AC3E}">
        <p14:creationId xmlns:p14="http://schemas.microsoft.com/office/powerpoint/2010/main" val="199452032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C5164158-0CE9-4349-B3F5-2F2E57F0D0CB}" type="datetimeFigureOut">
              <a:rPr lang="en-US" smtClean="0"/>
              <a:t>5/10/23</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5B259CC6-7B72-4137-928D-D85C24DCBB66}" type="slidenum">
              <a:rPr lang="en-US" smtClean="0"/>
              <a:t>‹#›</a:t>
            </a:fld>
            <a:endParaRPr lang="en-US"/>
          </a:p>
        </p:txBody>
      </p:sp>
    </p:spTree>
    <p:extLst>
      <p:ext uri="{BB962C8B-B14F-4D97-AF65-F5344CB8AC3E}">
        <p14:creationId xmlns:p14="http://schemas.microsoft.com/office/powerpoint/2010/main" val="3384442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0" y="1712423"/>
            <a:ext cx="10515600" cy="2851208"/>
          </a:xfrm>
        </p:spPr>
        <p:txBody>
          <a:bodyPr anchor="b">
            <a:normAutofit/>
          </a:bodyPr>
          <a:lstStyle>
            <a:lvl1pPr>
              <a:defRPr sz="6000" b="0"/>
            </a:lvl1pPr>
          </a:lstStyle>
          <a:p>
            <a:r>
              <a:rPr lang="zh-CN" altLang="en-US"/>
              <a:t>单击此处编辑母版标题样式</a:t>
            </a:r>
            <a:endParaRPr lang="en-US" dirty="0"/>
          </a:p>
        </p:txBody>
      </p:sp>
      <p:sp>
        <p:nvSpPr>
          <p:cNvPr id="3" name="Text Placeholder 2"/>
          <p:cNvSpPr>
            <a:spLocks noGrp="1"/>
          </p:cNvSpPr>
          <p:nvPr>
            <p:ph type="body" idx="1"/>
          </p:nvPr>
        </p:nvSpPr>
        <p:spPr>
          <a:xfrm>
            <a:off x="831850" y="4552633"/>
            <a:ext cx="10515600" cy="1500187"/>
          </a:xfrm>
        </p:spPr>
        <p:txBody>
          <a:bodyPr anchor="t">
            <a:normAutofit/>
          </a:bodyPr>
          <a:lstStyle>
            <a:lvl1pPr marL="0" indent="0">
              <a:buNone/>
              <a:defRPr sz="24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C5164158-0CE9-4349-B3F5-2F2E57F0D0CB}" type="datetimeFigureOut">
              <a:rPr lang="en-US" smtClean="0"/>
              <a:t>5/10/23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259CC6-7B72-4137-928D-D85C24DCBB66}" type="slidenum">
              <a:rPr lang="en-US" smtClean="0"/>
              <a:t>‹#›</a:t>
            </a:fld>
            <a:endParaRPr lang="en-US"/>
          </a:p>
        </p:txBody>
      </p:sp>
    </p:spTree>
    <p:extLst>
      <p:ext uri="{BB962C8B-B14F-4D97-AF65-F5344CB8AC3E}">
        <p14:creationId xmlns:p14="http://schemas.microsoft.com/office/powerpoint/2010/main" val="237202732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zh-CN" altLang="en-US"/>
              <a:t>单击此处编辑母版标题样式</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C5164158-0CE9-4349-B3F5-2F2E57F0D0CB}" type="datetimeFigureOut">
              <a:rPr lang="en-US" smtClean="0"/>
              <a:t>5/10/23</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5B259CC6-7B72-4137-928D-D85C24DCBB66}" type="slidenum">
              <a:rPr lang="en-US" smtClean="0"/>
              <a:t>‹#›</a:t>
            </a:fld>
            <a:endParaRPr lang="en-US"/>
          </a:p>
        </p:txBody>
      </p:sp>
    </p:spTree>
    <p:extLst>
      <p:ext uri="{BB962C8B-B14F-4D97-AF65-F5344CB8AC3E}">
        <p14:creationId xmlns:p14="http://schemas.microsoft.com/office/powerpoint/2010/main" val="54112298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lIns="91440" tIns="0" rIns="91440" bIns="0" anchor="b">
            <a:noAutofit/>
          </a:bodyPr>
          <a:lstStyle>
            <a:lvl1pPr>
              <a:defRPr sz="3600" b="0">
                <a:solidFill>
                  <a:srgbClr val="FFFFFF"/>
                </a:solidFill>
              </a:defRPr>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Date Placeholder 4"/>
          <p:cNvSpPr>
            <a:spLocks noGrp="1"/>
          </p:cNvSpPr>
          <p:nvPr>
            <p:ph type="dt" sz="half" idx="10"/>
          </p:nvPr>
        </p:nvSpPr>
        <p:spPr/>
        <p:txBody>
          <a:bodyPr/>
          <a:lstStyle/>
          <a:p>
            <a:fld id="{C5164158-0CE9-4349-B3F5-2F2E57F0D0CB}" type="datetimeFigureOut">
              <a:rPr lang="en-US" smtClean="0"/>
              <a:t>5/10/23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B259CC6-7B72-4137-928D-D85C24DCBB66}" type="slidenum">
              <a:rPr lang="en-US" smtClean="0"/>
              <a:t>‹#›</a:t>
            </a:fld>
            <a:endParaRPr lang="en-US"/>
          </a:p>
        </p:txBody>
      </p:sp>
    </p:spTree>
    <p:extLst>
      <p:ext uri="{BB962C8B-B14F-4D97-AF65-F5344CB8AC3E}">
        <p14:creationId xmlns:p14="http://schemas.microsoft.com/office/powerpoint/2010/main" val="287020700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C5164158-0CE9-4349-B3F5-2F2E57F0D0CB}" type="datetimeFigureOut">
              <a:rPr lang="en-US" smtClean="0"/>
              <a:t>5/10/23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259CC6-7B72-4137-928D-D85C24DCBB66}" type="slidenum">
              <a:rPr lang="en-US" smtClean="0"/>
              <a:t>‹#›</a:t>
            </a:fld>
            <a:endParaRPr lang="en-US"/>
          </a:p>
        </p:txBody>
      </p:sp>
    </p:spTree>
    <p:extLst>
      <p:ext uri="{BB962C8B-B14F-4D97-AF65-F5344CB8AC3E}">
        <p14:creationId xmlns:p14="http://schemas.microsoft.com/office/powerpoint/2010/main" val="387343614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type="vertTitleAndTx" preserve="1">
  <p:cSld name="竖排标题与文本">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C5164158-0CE9-4349-B3F5-2F2E57F0D0CB}" type="datetimeFigureOut">
              <a:rPr lang="en-US" smtClean="0"/>
              <a:t>5/10/23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259CC6-7B72-4137-928D-D85C24DCBB66}" type="slidenum">
              <a:rPr lang="en-US" smtClean="0"/>
              <a:t>‹#›</a:t>
            </a:fld>
            <a:endParaRPr lang="en-US"/>
          </a:p>
        </p:txBody>
      </p:sp>
    </p:spTree>
    <p:extLst>
      <p:ext uri="{BB962C8B-B14F-4D97-AF65-F5344CB8AC3E}">
        <p14:creationId xmlns:p14="http://schemas.microsoft.com/office/powerpoint/2010/main" val="36996246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45127" y="1828800"/>
            <a:ext cx="5181600" cy="4351337"/>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6172200" y="1828800"/>
            <a:ext cx="5181600" cy="4351337"/>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C5164158-0CE9-4349-B3F5-2F2E57F0D0CB}" type="datetimeFigureOut">
              <a:rPr lang="en-US" smtClean="0"/>
              <a:t>5/10/23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B259CC6-7B72-4137-928D-D85C24DCBB66}" type="slidenum">
              <a:rPr lang="en-US" smtClean="0"/>
              <a:t>‹#›</a:t>
            </a:fld>
            <a:endParaRPr lang="en-US"/>
          </a:p>
        </p:txBody>
      </p:sp>
    </p:spTree>
    <p:extLst>
      <p:ext uri="{BB962C8B-B14F-4D97-AF65-F5344CB8AC3E}">
        <p14:creationId xmlns:p14="http://schemas.microsoft.com/office/powerpoint/2010/main" val="16270610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比较">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45127" y="1681850"/>
            <a:ext cx="5156200" cy="825699"/>
          </a:xfrm>
        </p:spPr>
        <p:txBody>
          <a:bodyPr anchor="b">
            <a:normAutofit/>
          </a:bodyP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p:nvPr>
        </p:nvSpPr>
        <p:spPr>
          <a:xfrm>
            <a:off x="845127" y="2507550"/>
            <a:ext cx="5156200" cy="3680525"/>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6172200" y="1681851"/>
            <a:ext cx="5181601" cy="825698"/>
          </a:xfrm>
        </p:spPr>
        <p:txBody>
          <a:bodyPr anchor="b"/>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Content Placeholder 5"/>
          <p:cNvSpPr>
            <a:spLocks noGrp="1"/>
          </p:cNvSpPr>
          <p:nvPr>
            <p:ph sz="quarter" idx="4"/>
          </p:nvPr>
        </p:nvSpPr>
        <p:spPr>
          <a:xfrm>
            <a:off x="6172200" y="2507550"/>
            <a:ext cx="5181601" cy="3680525"/>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7" name="Date Placeholder 6"/>
          <p:cNvSpPr>
            <a:spLocks noGrp="1"/>
          </p:cNvSpPr>
          <p:nvPr>
            <p:ph type="dt" sz="half" idx="10"/>
          </p:nvPr>
        </p:nvSpPr>
        <p:spPr/>
        <p:txBody>
          <a:bodyPr/>
          <a:lstStyle/>
          <a:p>
            <a:fld id="{C5164158-0CE9-4349-B3F5-2F2E57F0D0CB}" type="datetimeFigureOut">
              <a:rPr lang="en-US" smtClean="0"/>
              <a:t>5/10/23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B259CC6-7B72-4137-928D-D85C24DCBB66}" type="slidenum">
              <a:rPr lang="en-US" smtClean="0"/>
              <a:t>‹#›</a:t>
            </a:fld>
            <a:endParaRPr lang="en-US"/>
          </a:p>
        </p:txBody>
      </p:sp>
      <p:sp>
        <p:nvSpPr>
          <p:cNvPr id="10" name="Title 9"/>
          <p:cNvSpPr>
            <a:spLocks noGrp="1"/>
          </p:cNvSpPr>
          <p:nvPr>
            <p:ph type="title"/>
          </p:nvPr>
        </p:nvSpPr>
        <p:spPr/>
        <p:txBody>
          <a:bodyPr/>
          <a:lstStyle/>
          <a:p>
            <a:r>
              <a:rPr lang="zh-CN" altLang="en-US"/>
              <a:t>单击此处编辑母版标题样式</a:t>
            </a:r>
            <a:endParaRPr lang="en-US" dirty="0"/>
          </a:p>
        </p:txBody>
      </p:sp>
    </p:spTree>
    <p:extLst>
      <p:ext uri="{BB962C8B-B14F-4D97-AF65-F5344CB8AC3E}">
        <p14:creationId xmlns:p14="http://schemas.microsoft.com/office/powerpoint/2010/main" val="9331017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仅标题">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5164158-0CE9-4349-B3F5-2F2E57F0D0CB}" type="datetimeFigureOut">
              <a:rPr lang="en-US" smtClean="0"/>
              <a:t>5/10/23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B259CC6-7B72-4137-928D-D85C24DCBB66}" type="slidenum">
              <a:rPr lang="en-US" smtClean="0"/>
              <a:t>‹#›</a:t>
            </a:fld>
            <a:endParaRPr lang="en-US"/>
          </a:p>
        </p:txBody>
      </p:sp>
      <p:sp>
        <p:nvSpPr>
          <p:cNvPr id="6" name="Title 5"/>
          <p:cNvSpPr>
            <a:spLocks noGrp="1"/>
          </p:cNvSpPr>
          <p:nvPr>
            <p:ph type="title"/>
          </p:nvPr>
        </p:nvSpPr>
        <p:spPr/>
        <p:txBody>
          <a:bodyPr/>
          <a:lstStyle/>
          <a:p>
            <a:r>
              <a:rPr lang="zh-CN" altLang="en-US"/>
              <a:t>单击此处编辑母版标题样式</a:t>
            </a:r>
            <a:endParaRPr lang="en-US"/>
          </a:p>
        </p:txBody>
      </p:sp>
    </p:spTree>
    <p:extLst>
      <p:ext uri="{BB962C8B-B14F-4D97-AF65-F5344CB8AC3E}">
        <p14:creationId xmlns:p14="http://schemas.microsoft.com/office/powerpoint/2010/main" val="33642365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5164158-0CE9-4349-B3F5-2F2E57F0D0CB}" type="datetimeFigureOut">
              <a:rPr lang="en-US" smtClean="0"/>
              <a:t>5/10/23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B259CC6-7B72-4137-928D-D85C24DCBB66}" type="slidenum">
              <a:rPr lang="en-US" smtClean="0"/>
              <a:t>‹#›</a:t>
            </a:fld>
            <a:endParaRPr lang="en-US"/>
          </a:p>
        </p:txBody>
      </p:sp>
    </p:spTree>
    <p:extLst>
      <p:ext uri="{BB962C8B-B14F-4D97-AF65-F5344CB8AC3E}">
        <p14:creationId xmlns:p14="http://schemas.microsoft.com/office/powerpoint/2010/main" val="10213333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931920" cy="1600197"/>
          </a:xfrm>
        </p:spPr>
        <p:txBody>
          <a:bodyPr anchor="b">
            <a:normAutofit/>
          </a:bodyPr>
          <a:lstStyle>
            <a:lvl1pPr>
              <a:defRPr sz="3200" b="0"/>
            </a:lvl1pPr>
          </a:lstStyle>
          <a:p>
            <a:r>
              <a:rPr lang="zh-CN" altLang="en-US"/>
              <a:t>单击此处编辑母版标题样式</a:t>
            </a:r>
            <a:endParaRPr lang="en-US" dirty="0"/>
          </a:p>
        </p:txBody>
      </p:sp>
      <p:sp>
        <p:nvSpPr>
          <p:cNvPr id="3" name="Content Placeholder 2"/>
          <p:cNvSpPr>
            <a:spLocks noGrp="1"/>
          </p:cNvSpPr>
          <p:nvPr>
            <p:ph idx="1"/>
          </p:nvPr>
        </p:nvSpPr>
        <p:spPr>
          <a:xfrm>
            <a:off x="5181600" y="990600"/>
            <a:ext cx="6172200" cy="48768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841248" y="2057399"/>
            <a:ext cx="3931920" cy="3810001"/>
          </a:xfrm>
        </p:spPr>
        <p:txBody>
          <a:bodyPr>
            <a:normAutofit/>
          </a:bodyPr>
          <a:lstStyle>
            <a:lvl1pPr marL="0" indent="0">
              <a:lnSpc>
                <a:spcPct val="90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Date Placeholder 4"/>
          <p:cNvSpPr>
            <a:spLocks noGrp="1"/>
          </p:cNvSpPr>
          <p:nvPr>
            <p:ph type="dt" sz="half" idx="10"/>
          </p:nvPr>
        </p:nvSpPr>
        <p:spPr/>
        <p:txBody>
          <a:bodyPr/>
          <a:lstStyle/>
          <a:p>
            <a:fld id="{C5164158-0CE9-4349-B3F5-2F2E57F0D0CB}" type="datetimeFigureOut">
              <a:rPr lang="en-US" smtClean="0"/>
              <a:t>5/10/23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B259CC6-7B72-4137-928D-D85C24DCBB66}" type="slidenum">
              <a:rPr lang="en-US" smtClean="0"/>
              <a:t>‹#›</a:t>
            </a:fld>
            <a:endParaRPr lang="en-US"/>
          </a:p>
        </p:txBody>
      </p:sp>
    </p:spTree>
    <p:extLst>
      <p:ext uri="{BB962C8B-B14F-4D97-AF65-F5344CB8AC3E}">
        <p14:creationId xmlns:p14="http://schemas.microsoft.com/office/powerpoint/2010/main" val="11003142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931920" cy="1600200"/>
          </a:xfrm>
        </p:spPr>
        <p:txBody>
          <a:bodyPr anchor="b">
            <a:normAutofit/>
          </a:bodyPr>
          <a:lstStyle>
            <a:lvl1pPr>
              <a:defRPr sz="3200" b="0"/>
            </a:lvl1pPr>
          </a:lstStyle>
          <a:p>
            <a:r>
              <a:rPr lang="zh-CN" altLang="en-US"/>
              <a:t>单击此处编辑母版标题样式</a:t>
            </a:r>
            <a:endParaRPr lang="en-US" dirty="0"/>
          </a:p>
        </p:txBody>
      </p:sp>
      <p:sp>
        <p:nvSpPr>
          <p:cNvPr id="3" name="Picture Placeholder 2"/>
          <p:cNvSpPr>
            <a:spLocks noGrp="1"/>
          </p:cNvSpPr>
          <p:nvPr>
            <p:ph type="pic" idx="1"/>
          </p:nvPr>
        </p:nvSpPr>
        <p:spPr>
          <a:xfrm>
            <a:off x="5181600" y="990600"/>
            <a:ext cx="6172200" cy="4876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841248" y="2057400"/>
            <a:ext cx="3931920" cy="3810000"/>
          </a:xfrm>
        </p:spPr>
        <p:txBody>
          <a:bodyPr>
            <a:normAutofit/>
          </a:bodyPr>
          <a:lstStyle>
            <a:lvl1pPr marL="0" indent="0">
              <a:lnSpc>
                <a:spcPct val="90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Date Placeholder 4"/>
          <p:cNvSpPr>
            <a:spLocks noGrp="1"/>
          </p:cNvSpPr>
          <p:nvPr>
            <p:ph type="dt" sz="half" idx="10"/>
          </p:nvPr>
        </p:nvSpPr>
        <p:spPr/>
        <p:txBody>
          <a:bodyPr/>
          <a:lstStyle/>
          <a:p>
            <a:fld id="{C5164158-0CE9-4349-B3F5-2F2E57F0D0CB}" type="datetimeFigureOut">
              <a:rPr lang="en-US" smtClean="0"/>
              <a:t>5/10/23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B259CC6-7B72-4137-928D-D85C24DCBB66}" type="slidenum">
              <a:rPr lang="en-US" smtClean="0"/>
              <a:t>‹#›</a:t>
            </a:fld>
            <a:endParaRPr lang="en-US"/>
          </a:p>
        </p:txBody>
      </p:sp>
    </p:spTree>
    <p:extLst>
      <p:ext uri="{BB962C8B-B14F-4D97-AF65-F5344CB8AC3E}">
        <p14:creationId xmlns:p14="http://schemas.microsoft.com/office/powerpoint/2010/main" val="17258548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45127" y="365760"/>
            <a:ext cx="10515600" cy="1325562"/>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45127" y="1828800"/>
            <a:ext cx="10515600" cy="4351337"/>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100">
                <a:solidFill>
                  <a:schemeClr val="tx1">
                    <a:lumMod val="65000"/>
                    <a:lumOff val="35000"/>
                  </a:schemeClr>
                </a:solidFill>
              </a:defRPr>
            </a:lvl1pPr>
          </a:lstStyle>
          <a:p>
            <a:fld id="{C5164158-0CE9-4349-B3F5-2F2E57F0D0CB}" type="datetimeFigureOut">
              <a:rPr lang="en-US" smtClean="0"/>
              <a:t>5/10/23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100">
                <a:solidFill>
                  <a:schemeClr val="tx1">
                    <a:lumMod val="65000"/>
                    <a:lumOff val="35000"/>
                  </a:schemeClr>
                </a:solidFill>
              </a:defRPr>
            </a:lvl1pPr>
          </a:lstStyle>
          <a:p>
            <a:endParaRPr lang="en-US"/>
          </a:p>
        </p:txBody>
      </p:sp>
      <p:sp>
        <p:nvSpPr>
          <p:cNvPr id="6" name="Slide Number Placeholder 5"/>
          <p:cNvSpPr>
            <a:spLocks noGrp="1"/>
          </p:cNvSpPr>
          <p:nvPr>
            <p:ph type="sldNum" sz="quarter" idx="4"/>
          </p:nvPr>
        </p:nvSpPr>
        <p:spPr>
          <a:xfrm>
            <a:off x="8617527" y="6356350"/>
            <a:ext cx="2743200" cy="365125"/>
          </a:xfrm>
          <a:prstGeom prst="rect">
            <a:avLst/>
          </a:prstGeom>
        </p:spPr>
        <p:txBody>
          <a:bodyPr vert="horz" lIns="91440" tIns="45720" rIns="91440" bIns="45720" rtlCol="0" anchor="ctr"/>
          <a:lstStyle>
            <a:lvl1pPr algn="r">
              <a:defRPr sz="1100">
                <a:solidFill>
                  <a:schemeClr val="tx1">
                    <a:tint val="75000"/>
                  </a:schemeClr>
                </a:solidFill>
              </a:defRPr>
            </a:lvl1pPr>
          </a:lstStyle>
          <a:p>
            <a:fld id="{5B259CC6-7B72-4137-928D-D85C24DCBB66}" type="slidenum">
              <a:rPr lang="en-US" smtClean="0"/>
              <a:t>‹#›</a:t>
            </a:fld>
            <a:endParaRPr lang="en-US"/>
          </a:p>
        </p:txBody>
      </p:sp>
      <p:sp>
        <p:nvSpPr>
          <p:cNvPr id="7" name="Rectangle 6">
            <a:extLst>
              <a:ext uri="{FF2B5EF4-FFF2-40B4-BE49-F238E27FC236}">
                <a16:creationId xmlns:a16="http://schemas.microsoft.com/office/drawing/2014/main" id="{7BF793C1-4AE8-46DE-A291-6FC92ECFF01F}"/>
              </a:ext>
            </a:extLst>
          </p:cNvPr>
          <p:cNvSpPr/>
          <p:nvPr userDrawn="1"/>
        </p:nvSpPr>
        <p:spPr>
          <a:xfrm flipH="1" flipV="1">
            <a:off x="0" y="0"/>
            <a:ext cx="12192000" cy="6858000"/>
          </a:xfrm>
          <a:prstGeom prst="rect">
            <a:avLst/>
          </a:prstGeom>
          <a:gradFill>
            <a:gsLst>
              <a:gs pos="57054">
                <a:srgbClr val="EEEEEE"/>
              </a:gs>
              <a:gs pos="0">
                <a:schemeClr val="bg1"/>
              </a:gs>
              <a:gs pos="74000">
                <a:schemeClr val="bg1">
                  <a:lumMod val="95000"/>
                </a:schemeClr>
              </a:gs>
              <a:gs pos="100000">
                <a:schemeClr val="bg1">
                  <a:lumMod val="95000"/>
                </a:scheme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a:p>
        </p:txBody>
      </p:sp>
    </p:spTree>
    <p:extLst>
      <p:ext uri="{BB962C8B-B14F-4D97-AF65-F5344CB8AC3E}">
        <p14:creationId xmlns:p14="http://schemas.microsoft.com/office/powerpoint/2010/main" val="3069020598"/>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Wingdings 2" pitchFamily="18" charset="2"/>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45127" y="365760"/>
            <a:ext cx="10515600" cy="1325562"/>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45127" y="1828800"/>
            <a:ext cx="10515600" cy="4351337"/>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100">
                <a:solidFill>
                  <a:schemeClr val="tx1">
                    <a:lumMod val="65000"/>
                    <a:lumOff val="35000"/>
                  </a:schemeClr>
                </a:solidFill>
              </a:defRPr>
            </a:lvl1pPr>
          </a:lstStyle>
          <a:p>
            <a:fld id="{C5164158-0CE9-4349-B3F5-2F2E57F0D0CB}" type="datetimeFigureOut">
              <a:rPr lang="en-US" smtClean="0"/>
              <a:t>5/10/23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100">
                <a:solidFill>
                  <a:schemeClr val="tx1">
                    <a:lumMod val="65000"/>
                    <a:lumOff val="35000"/>
                  </a:schemeClr>
                </a:solidFill>
              </a:defRPr>
            </a:lvl1pPr>
          </a:lstStyle>
          <a:p>
            <a:endParaRPr lang="en-US"/>
          </a:p>
        </p:txBody>
      </p:sp>
      <p:sp>
        <p:nvSpPr>
          <p:cNvPr id="6" name="Slide Number Placeholder 5"/>
          <p:cNvSpPr>
            <a:spLocks noGrp="1"/>
          </p:cNvSpPr>
          <p:nvPr>
            <p:ph type="sldNum" sz="quarter" idx="4"/>
          </p:nvPr>
        </p:nvSpPr>
        <p:spPr>
          <a:xfrm>
            <a:off x="8617527" y="6356350"/>
            <a:ext cx="2743200" cy="365125"/>
          </a:xfrm>
          <a:prstGeom prst="rect">
            <a:avLst/>
          </a:prstGeom>
        </p:spPr>
        <p:txBody>
          <a:bodyPr vert="horz" lIns="91440" tIns="45720" rIns="91440" bIns="45720" rtlCol="0" anchor="ctr"/>
          <a:lstStyle>
            <a:lvl1pPr algn="r">
              <a:defRPr sz="1100">
                <a:solidFill>
                  <a:schemeClr val="tx1">
                    <a:tint val="75000"/>
                  </a:schemeClr>
                </a:solidFill>
              </a:defRPr>
            </a:lvl1pPr>
          </a:lstStyle>
          <a:p>
            <a:fld id="{5B259CC6-7B72-4137-928D-D85C24DCBB66}" type="slidenum">
              <a:rPr lang="en-US" smtClean="0"/>
              <a:t>‹#›</a:t>
            </a:fld>
            <a:endParaRPr lang="en-US"/>
          </a:p>
        </p:txBody>
      </p:sp>
      <p:sp>
        <p:nvSpPr>
          <p:cNvPr id="7" name="Rectangle 6">
            <a:extLst>
              <a:ext uri="{FF2B5EF4-FFF2-40B4-BE49-F238E27FC236}">
                <a16:creationId xmlns:a16="http://schemas.microsoft.com/office/drawing/2014/main" id="{4AF886FD-D7F9-47C6-94F2-5708763621CB}"/>
              </a:ext>
            </a:extLst>
          </p:cNvPr>
          <p:cNvSpPr/>
          <p:nvPr userDrawn="1"/>
        </p:nvSpPr>
        <p:spPr>
          <a:xfrm flipH="1" flipV="1">
            <a:off x="0" y="0"/>
            <a:ext cx="12192000" cy="6858000"/>
          </a:xfrm>
          <a:prstGeom prst="rect">
            <a:avLst/>
          </a:prstGeom>
          <a:gradFill>
            <a:gsLst>
              <a:gs pos="57054">
                <a:srgbClr val="EEEEEE"/>
              </a:gs>
              <a:gs pos="0">
                <a:schemeClr val="bg1"/>
              </a:gs>
              <a:gs pos="74000">
                <a:schemeClr val="bg1">
                  <a:lumMod val="95000"/>
                </a:schemeClr>
              </a:gs>
              <a:gs pos="100000">
                <a:schemeClr val="bg1">
                  <a:lumMod val="95000"/>
                </a:scheme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a:p>
        </p:txBody>
      </p:sp>
    </p:spTree>
    <p:extLst>
      <p:ext uri="{BB962C8B-B14F-4D97-AF65-F5344CB8AC3E}">
        <p14:creationId xmlns:p14="http://schemas.microsoft.com/office/powerpoint/2010/main" val="1017206568"/>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Wingdings 2" pitchFamily="18" charset="2"/>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C5164158-0CE9-4349-B3F5-2F2E57F0D0CB}" type="datetimeFigureOut">
              <a:rPr lang="en-US" smtClean="0"/>
              <a:t>5/10/23</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5B259CC6-7B72-4137-928D-D85C24DCBB66}"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1" name="Rectangle 6">
            <a:extLst>
              <a:ext uri="{FF2B5EF4-FFF2-40B4-BE49-F238E27FC236}">
                <a16:creationId xmlns:a16="http://schemas.microsoft.com/office/drawing/2014/main" id="{7D25CF06-0BE9-4827-BB67-D47A824E4072}"/>
              </a:ext>
            </a:extLst>
          </p:cNvPr>
          <p:cNvSpPr/>
          <p:nvPr userDrawn="1"/>
        </p:nvSpPr>
        <p:spPr>
          <a:xfrm flipH="1" flipV="1">
            <a:off x="0" y="0"/>
            <a:ext cx="12192000" cy="6858000"/>
          </a:xfrm>
          <a:prstGeom prst="rect">
            <a:avLst/>
          </a:prstGeom>
          <a:gradFill>
            <a:gsLst>
              <a:gs pos="57054">
                <a:srgbClr val="EEEEEE"/>
              </a:gs>
              <a:gs pos="0">
                <a:schemeClr val="bg1"/>
              </a:gs>
              <a:gs pos="74000">
                <a:schemeClr val="bg1">
                  <a:lumMod val="95000"/>
                </a:schemeClr>
              </a:gs>
              <a:gs pos="100000">
                <a:schemeClr val="bg1">
                  <a:lumMod val="95000"/>
                </a:scheme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a:p>
        </p:txBody>
      </p:sp>
    </p:spTree>
    <p:extLst>
      <p:ext uri="{BB962C8B-B14F-4D97-AF65-F5344CB8AC3E}">
        <p14:creationId xmlns:p14="http://schemas.microsoft.com/office/powerpoint/2010/main" val="407840363"/>
      </p:ext>
    </p:extLst>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4.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24.xml"/><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7.tiff"/><Relationship Id="rId2" Type="http://schemas.openxmlformats.org/officeDocument/2006/relationships/notesSlide" Target="../notesSlides/notesSlide11.xml"/><Relationship Id="rId1" Type="http://schemas.openxmlformats.org/officeDocument/2006/relationships/slideLayout" Target="../slideLayouts/slideLayout24.xml"/><Relationship Id="rId6" Type="http://schemas.openxmlformats.org/officeDocument/2006/relationships/image" Target="../media/image16.tiff"/><Relationship Id="rId5" Type="http://schemas.openxmlformats.org/officeDocument/2006/relationships/image" Target="../media/image15.tiff"/><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24.xml"/><Relationship Id="rId5" Type="http://schemas.openxmlformats.org/officeDocument/2006/relationships/image" Target="../media/image20.pn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24.xml"/><Relationship Id="rId5" Type="http://schemas.openxmlformats.org/officeDocument/2006/relationships/image" Target="../media/image22.png"/><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24.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24.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24.xml"/><Relationship Id="rId5" Type="http://schemas.openxmlformats.org/officeDocument/2006/relationships/image" Target="../media/image30.png"/><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24.xml"/><Relationship Id="rId4" Type="http://schemas.openxmlformats.org/officeDocument/2006/relationships/image" Target="../media/image31.jpe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24.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8" Type="http://schemas.openxmlformats.org/officeDocument/2006/relationships/image" Target="../media/image39.tiff"/><Relationship Id="rId3" Type="http://schemas.openxmlformats.org/officeDocument/2006/relationships/image" Target="../media/image1.png"/><Relationship Id="rId7" Type="http://schemas.openxmlformats.org/officeDocument/2006/relationships/image" Target="../media/image38.png"/><Relationship Id="rId2" Type="http://schemas.openxmlformats.org/officeDocument/2006/relationships/notesSlide" Target="../notesSlides/notesSlide19.xml"/><Relationship Id="rId1" Type="http://schemas.openxmlformats.org/officeDocument/2006/relationships/slideLayout" Target="../slideLayouts/slideLayout24.xml"/><Relationship Id="rId6" Type="http://schemas.openxmlformats.org/officeDocument/2006/relationships/image" Target="../media/image37.tiff"/><Relationship Id="rId5" Type="http://schemas.openxmlformats.org/officeDocument/2006/relationships/image" Target="../media/image36.gif"/><Relationship Id="rId4" Type="http://schemas.openxmlformats.org/officeDocument/2006/relationships/image" Target="../media/image35.tiff"/><Relationship Id="rId9" Type="http://schemas.openxmlformats.org/officeDocument/2006/relationships/image" Target="../media/image40.tiff"/></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4.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7.png"/><Relationship Id="rId2" Type="http://schemas.openxmlformats.org/officeDocument/2006/relationships/notesSlide" Target="../notesSlides/notesSlide20.xml"/><Relationship Id="rId1" Type="http://schemas.openxmlformats.org/officeDocument/2006/relationships/slideLayout" Target="../slideLayouts/slideLayout24.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41.tiff"/></Relationships>
</file>

<file path=ppt/slides/_rels/slide21.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1.png"/><Relationship Id="rId7" Type="http://schemas.openxmlformats.org/officeDocument/2006/relationships/image" Target="../media/image60.png"/><Relationship Id="rId2" Type="http://schemas.openxmlformats.org/officeDocument/2006/relationships/notesSlide" Target="../notesSlides/notesSlide21.xml"/><Relationship Id="rId1" Type="http://schemas.openxmlformats.org/officeDocument/2006/relationships/slideLayout" Target="../slideLayouts/slideLayout24.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41.tiff"/><Relationship Id="rId9" Type="http://schemas.openxmlformats.org/officeDocument/2006/relationships/image" Target="../media/image43.gif"/></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24.xml"/><Relationship Id="rId5" Type="http://schemas.openxmlformats.org/officeDocument/2006/relationships/image" Target="../media/image45.png"/><Relationship Id="rId4" Type="http://schemas.openxmlformats.org/officeDocument/2006/relationships/image" Target="../media/image44.jpe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24.xml"/><Relationship Id="rId4" Type="http://schemas.openxmlformats.org/officeDocument/2006/relationships/image" Target="../media/image46.pn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24.xml"/><Relationship Id="rId4" Type="http://schemas.openxmlformats.org/officeDocument/2006/relationships/image" Target="../media/image47.pn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24.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tiff"/></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24.xml"/><Relationship Id="rId5" Type="http://schemas.openxmlformats.org/officeDocument/2006/relationships/image" Target="../media/image52.png"/><Relationship Id="rId4" Type="http://schemas.openxmlformats.org/officeDocument/2006/relationships/image" Target="../media/image51.png"/></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24.xml"/><Relationship Id="rId5" Type="http://schemas.openxmlformats.org/officeDocument/2006/relationships/image" Target="../media/image54.png"/><Relationship Id="rId4" Type="http://schemas.openxmlformats.org/officeDocument/2006/relationships/image" Target="../media/image53.png"/></Relationships>
</file>

<file path=ppt/slides/_rels/slide28.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1.png"/><Relationship Id="rId7" Type="http://schemas.openxmlformats.org/officeDocument/2006/relationships/image" Target="../media/image75.png"/><Relationship Id="rId2" Type="http://schemas.openxmlformats.org/officeDocument/2006/relationships/notesSlide" Target="../notesSlides/notesSlide28.xml"/><Relationship Id="rId1" Type="http://schemas.openxmlformats.org/officeDocument/2006/relationships/slideLayout" Target="../slideLayouts/slideLayout24.xml"/><Relationship Id="rId6" Type="http://schemas.openxmlformats.org/officeDocument/2006/relationships/image" Target="../media/image62.png"/><Relationship Id="rId5" Type="http://schemas.openxmlformats.org/officeDocument/2006/relationships/image" Target="../media/image53.png"/><Relationship Id="rId10" Type="http://schemas.openxmlformats.org/officeDocument/2006/relationships/image" Target="../media/image78.png"/><Relationship Id="rId4" Type="http://schemas.openxmlformats.org/officeDocument/2006/relationships/image" Target="../media/image61.png"/><Relationship Id="rId9" Type="http://schemas.openxmlformats.org/officeDocument/2006/relationships/image" Target="../media/image77.png"/></Relationships>
</file>

<file path=ppt/slides/_rels/slide29.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1.png"/><Relationship Id="rId7" Type="http://schemas.openxmlformats.org/officeDocument/2006/relationships/image" Target="../media/image66.png"/><Relationship Id="rId2" Type="http://schemas.openxmlformats.org/officeDocument/2006/relationships/notesSlide" Target="../notesSlides/notesSlide29.xml"/><Relationship Id="rId1" Type="http://schemas.openxmlformats.org/officeDocument/2006/relationships/slideLayout" Target="../slideLayouts/slideLayout24.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jpeg"/><Relationship Id="rId2" Type="http://schemas.openxmlformats.org/officeDocument/2006/relationships/notesSlide" Target="../notesSlides/notesSlide3.xml"/><Relationship Id="rId1" Type="http://schemas.openxmlformats.org/officeDocument/2006/relationships/slideLayout" Target="../slideLayouts/slideLayout24.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24.xml"/><Relationship Id="rId4" Type="http://schemas.openxmlformats.org/officeDocument/2006/relationships/image" Target="../media/image68.png"/></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72.png"/><Relationship Id="rId2" Type="http://schemas.openxmlformats.org/officeDocument/2006/relationships/notesSlide" Target="../notesSlides/notesSlide31.xml"/><Relationship Id="rId1" Type="http://schemas.openxmlformats.org/officeDocument/2006/relationships/slideLayout" Target="../slideLayouts/slideLayout24.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24.xml"/><Relationship Id="rId4" Type="http://schemas.openxmlformats.org/officeDocument/2006/relationships/image" Target="../media/image73.png"/></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3.xml"/><Relationship Id="rId1" Type="http://schemas.openxmlformats.org/officeDocument/2006/relationships/slideLayout" Target="../slideLayouts/slideLayout24.xml"/><Relationship Id="rId4" Type="http://schemas.openxmlformats.org/officeDocument/2006/relationships/image" Target="../media/image4.png"/></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24.xml"/><Relationship Id="rId6" Type="http://schemas.openxmlformats.org/officeDocument/2006/relationships/image" Target="../media/image76.tiff"/><Relationship Id="rId5" Type="http://schemas.openxmlformats.org/officeDocument/2006/relationships/image" Target="../media/image75.tiff"/><Relationship Id="rId4" Type="http://schemas.openxmlformats.org/officeDocument/2006/relationships/image" Target="../media/image74.gif"/></Relationships>
</file>

<file path=ppt/slides/_rels/slide35.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image" Target="../media/image1.png"/><Relationship Id="rId7" Type="http://schemas.openxmlformats.org/officeDocument/2006/relationships/image" Target="../media/image79.png"/><Relationship Id="rId2" Type="http://schemas.openxmlformats.org/officeDocument/2006/relationships/notesSlide" Target="../notesSlides/notesSlide35.xml"/><Relationship Id="rId1" Type="http://schemas.openxmlformats.org/officeDocument/2006/relationships/slideLayout" Target="../slideLayouts/slideLayout24.xml"/><Relationship Id="rId6" Type="http://schemas.openxmlformats.org/officeDocument/2006/relationships/image" Target="../media/image130.png"/><Relationship Id="rId5" Type="http://schemas.openxmlformats.org/officeDocument/2006/relationships/image" Target="../media/image129.png"/><Relationship Id="rId4" Type="http://schemas.openxmlformats.org/officeDocument/2006/relationships/image" Target="../media/image128.png"/></Relationships>
</file>

<file path=ppt/slides/_rels/slide36.xml.rels><?xml version="1.0" encoding="UTF-8" standalone="yes"?>
<Relationships xmlns="http://schemas.openxmlformats.org/package/2006/relationships"><Relationship Id="rId8" Type="http://schemas.openxmlformats.org/officeDocument/2006/relationships/image" Target="../media/image48.tiff"/><Relationship Id="rId3" Type="http://schemas.openxmlformats.org/officeDocument/2006/relationships/image" Target="../media/image1.png"/><Relationship Id="rId7" Type="http://schemas.openxmlformats.org/officeDocument/2006/relationships/image" Target="../media/image84.tiff"/><Relationship Id="rId2" Type="http://schemas.openxmlformats.org/officeDocument/2006/relationships/notesSlide" Target="../notesSlides/notesSlide36.xml"/><Relationship Id="rId1" Type="http://schemas.openxmlformats.org/officeDocument/2006/relationships/slideLayout" Target="../slideLayouts/slideLayout24.xml"/><Relationship Id="rId6" Type="http://schemas.openxmlformats.org/officeDocument/2006/relationships/image" Target="../media/image83.tiff"/><Relationship Id="rId5" Type="http://schemas.openxmlformats.org/officeDocument/2006/relationships/image" Target="../media/image82.tiff"/><Relationship Id="rId10" Type="http://schemas.openxmlformats.org/officeDocument/2006/relationships/image" Target="../media/image86.tiff"/><Relationship Id="rId4" Type="http://schemas.openxmlformats.org/officeDocument/2006/relationships/image" Target="../media/image81.tiff"/><Relationship Id="rId9" Type="http://schemas.openxmlformats.org/officeDocument/2006/relationships/image" Target="../media/image85.tiff"/></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7.xml"/><Relationship Id="rId1" Type="http://schemas.openxmlformats.org/officeDocument/2006/relationships/slideLayout" Target="../slideLayouts/slideLayout24.xml"/><Relationship Id="rId5" Type="http://schemas.openxmlformats.org/officeDocument/2006/relationships/image" Target="../media/image88.jpeg"/><Relationship Id="rId4" Type="http://schemas.openxmlformats.org/officeDocument/2006/relationships/image" Target="../media/image87.png"/></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8.xml"/><Relationship Id="rId1" Type="http://schemas.openxmlformats.org/officeDocument/2006/relationships/slideLayout" Target="../slideLayouts/slideLayout24.xml"/><Relationship Id="rId6" Type="http://schemas.openxmlformats.org/officeDocument/2006/relationships/image" Target="../media/image90.png"/><Relationship Id="rId5" Type="http://schemas.openxmlformats.org/officeDocument/2006/relationships/image" Target="../media/image74.gif"/><Relationship Id="rId4" Type="http://schemas.openxmlformats.org/officeDocument/2006/relationships/image" Target="../media/image89.png"/></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94.png"/><Relationship Id="rId2" Type="http://schemas.openxmlformats.org/officeDocument/2006/relationships/notesSlide" Target="../notesSlides/notesSlide39.xml"/><Relationship Id="rId1" Type="http://schemas.openxmlformats.org/officeDocument/2006/relationships/slideLayout" Target="../slideLayouts/slideLayout24.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91.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4.xml"/><Relationship Id="rId6" Type="http://schemas.openxmlformats.org/officeDocument/2006/relationships/image" Target="../media/image9.png"/><Relationship Id="rId5" Type="http://schemas.openxmlformats.org/officeDocument/2006/relationships/image" Target="../media/image8.gif"/><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8" Type="http://schemas.openxmlformats.org/officeDocument/2006/relationships/image" Target="../media/image99.png"/><Relationship Id="rId3" Type="http://schemas.openxmlformats.org/officeDocument/2006/relationships/image" Target="../media/image1.png"/><Relationship Id="rId7" Type="http://schemas.openxmlformats.org/officeDocument/2006/relationships/image" Target="../media/image98.png"/><Relationship Id="rId2" Type="http://schemas.openxmlformats.org/officeDocument/2006/relationships/notesSlide" Target="../notesSlides/notesSlide40.xml"/><Relationship Id="rId1" Type="http://schemas.openxmlformats.org/officeDocument/2006/relationships/slideLayout" Target="../slideLayouts/slideLayout24.xml"/><Relationship Id="rId6" Type="http://schemas.openxmlformats.org/officeDocument/2006/relationships/image" Target="../media/image97.png"/><Relationship Id="rId5" Type="http://schemas.openxmlformats.org/officeDocument/2006/relationships/image" Target="../media/image96.tiff"/><Relationship Id="rId10" Type="http://schemas.openxmlformats.org/officeDocument/2006/relationships/image" Target="../media/image101.png"/><Relationship Id="rId4" Type="http://schemas.openxmlformats.org/officeDocument/2006/relationships/image" Target="../media/image95.tiff"/><Relationship Id="rId9" Type="http://schemas.openxmlformats.org/officeDocument/2006/relationships/image" Target="../media/image100.png"/></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1.xml"/><Relationship Id="rId1" Type="http://schemas.openxmlformats.org/officeDocument/2006/relationships/slideLayout" Target="../slideLayouts/slideLayout24.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s>
</file>

<file path=ppt/slides/_rels/slide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2.xml"/><Relationship Id="rId1" Type="http://schemas.openxmlformats.org/officeDocument/2006/relationships/slideLayout" Target="../slideLayouts/slideLayout24.xml"/><Relationship Id="rId5" Type="http://schemas.openxmlformats.org/officeDocument/2006/relationships/image" Target="../media/image117.png"/><Relationship Id="rId4" Type="http://schemas.openxmlformats.org/officeDocument/2006/relationships/image" Target="../media/image105.tiff"/></Relationships>
</file>

<file path=ppt/slides/_rels/slide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3.xml"/><Relationship Id="rId1" Type="http://schemas.openxmlformats.org/officeDocument/2006/relationships/slideLayout" Target="../slideLayouts/slideLayout24.xml"/><Relationship Id="rId6" Type="http://schemas.openxmlformats.org/officeDocument/2006/relationships/image" Target="../media/image108.png"/><Relationship Id="rId5" Type="http://schemas.openxmlformats.org/officeDocument/2006/relationships/image" Target="../media/image107.png"/><Relationship Id="rId4" Type="http://schemas.openxmlformats.org/officeDocument/2006/relationships/image" Target="../media/image106.png"/></Relationships>
</file>

<file path=ppt/slides/_rels/slide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4.xml"/><Relationship Id="rId1" Type="http://schemas.openxmlformats.org/officeDocument/2006/relationships/slideLayout" Target="../slideLayouts/slideLayout24.xml"/><Relationship Id="rId4" Type="http://schemas.openxmlformats.org/officeDocument/2006/relationships/image" Target="../media/image109.png"/></Relationships>
</file>

<file path=ppt/slides/_rels/slide45.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13.png"/><Relationship Id="rId2" Type="http://schemas.openxmlformats.org/officeDocument/2006/relationships/notesSlide" Target="../notesSlides/notesSlide45.xml"/><Relationship Id="rId1" Type="http://schemas.openxmlformats.org/officeDocument/2006/relationships/slideLayout" Target="../slideLayouts/slideLayout24.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110.png"/></Relationships>
</file>

<file path=ppt/slides/_rels/slide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6.xml"/><Relationship Id="rId1" Type="http://schemas.openxmlformats.org/officeDocument/2006/relationships/slideLayout" Target="../slideLayouts/slideLayout24.xml"/><Relationship Id="rId6" Type="http://schemas.openxmlformats.org/officeDocument/2006/relationships/image" Target="../media/image116.png"/><Relationship Id="rId5" Type="http://schemas.openxmlformats.org/officeDocument/2006/relationships/image" Target="../media/image115.png"/><Relationship Id="rId4" Type="http://schemas.openxmlformats.org/officeDocument/2006/relationships/image" Target="../media/image114.png"/></Relationships>
</file>

<file path=ppt/slides/_rels/slide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7.xml"/><Relationship Id="rId1" Type="http://schemas.openxmlformats.org/officeDocument/2006/relationships/slideLayout" Target="../slideLayouts/slideLayout24.xml"/><Relationship Id="rId4" Type="http://schemas.openxmlformats.org/officeDocument/2006/relationships/image" Target="../media/image118.png"/></Relationships>
</file>

<file path=ppt/slides/_rels/slide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8.xml"/><Relationship Id="rId1" Type="http://schemas.openxmlformats.org/officeDocument/2006/relationships/slideLayout" Target="../slideLayouts/slideLayout24.xml"/><Relationship Id="rId5" Type="http://schemas.openxmlformats.org/officeDocument/2006/relationships/image" Target="../media/image120.png"/><Relationship Id="rId4" Type="http://schemas.openxmlformats.org/officeDocument/2006/relationships/image" Target="../media/image119.png"/></Relationships>
</file>

<file path=ppt/slides/_rels/slide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9.xml"/><Relationship Id="rId1" Type="http://schemas.openxmlformats.org/officeDocument/2006/relationships/slideLayout" Target="../slideLayouts/slideLayout24.xml"/><Relationship Id="rId4" Type="http://schemas.openxmlformats.org/officeDocument/2006/relationships/image" Target="../media/image121.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4.xml"/><Relationship Id="rId5" Type="http://schemas.openxmlformats.org/officeDocument/2006/relationships/image" Target="../media/image10.gif"/><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0.xml"/><Relationship Id="rId1" Type="http://schemas.openxmlformats.org/officeDocument/2006/relationships/slideLayout" Target="../slideLayouts/slideLayout24.xml"/><Relationship Id="rId5" Type="http://schemas.openxmlformats.org/officeDocument/2006/relationships/image" Target="../media/image122.png"/><Relationship Id="rId4" Type="http://schemas.openxmlformats.org/officeDocument/2006/relationships/image" Target="../media/image4.png"/></Relationships>
</file>

<file path=ppt/slides/_rels/slide5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1.xml"/><Relationship Id="rId1" Type="http://schemas.openxmlformats.org/officeDocument/2006/relationships/slideLayout" Target="../slideLayouts/slideLayout24.xml"/><Relationship Id="rId5" Type="http://schemas.openxmlformats.org/officeDocument/2006/relationships/image" Target="../media/image13.gif"/><Relationship Id="rId4" Type="http://schemas.openxmlformats.org/officeDocument/2006/relationships/image" Target="../media/image4.png"/></Relationships>
</file>

<file path=ppt/slides/_rels/slide5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2.xml"/><Relationship Id="rId1" Type="http://schemas.openxmlformats.org/officeDocument/2006/relationships/slideLayout" Target="../slideLayouts/slideLayout24.xml"/><Relationship Id="rId5" Type="http://schemas.openxmlformats.org/officeDocument/2006/relationships/image" Target="../media/image123.png"/><Relationship Id="rId4" Type="http://schemas.openxmlformats.org/officeDocument/2006/relationships/image" Target="../media/image4.png"/></Relationships>
</file>

<file path=ppt/slides/_rels/slide5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3.xml"/><Relationship Id="rId1" Type="http://schemas.openxmlformats.org/officeDocument/2006/relationships/slideLayout" Target="../slideLayouts/slideLayout24.xml"/><Relationship Id="rId6" Type="http://schemas.openxmlformats.org/officeDocument/2006/relationships/image" Target="../media/image125.png"/><Relationship Id="rId5" Type="http://schemas.openxmlformats.org/officeDocument/2006/relationships/image" Target="../media/image124.png"/><Relationship Id="rId4" Type="http://schemas.openxmlformats.org/officeDocument/2006/relationships/image" Target="../media/image4.png"/></Relationships>
</file>

<file path=ppt/slides/_rels/slide5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4.xml"/><Relationship Id="rId1" Type="http://schemas.openxmlformats.org/officeDocument/2006/relationships/slideLayout" Target="../slideLayouts/slideLayout24.xml"/><Relationship Id="rId4" Type="http://schemas.openxmlformats.org/officeDocument/2006/relationships/image" Target="../media/image4.png"/></Relationships>
</file>

<file path=ppt/slides/_rels/slide55.xml.rels><?xml version="1.0" encoding="UTF-8" standalone="yes"?>
<Relationships xmlns="http://schemas.openxmlformats.org/package/2006/relationships"><Relationship Id="rId8" Type="http://schemas.openxmlformats.org/officeDocument/2006/relationships/image" Target="../media/image143.png"/><Relationship Id="rId3" Type="http://schemas.openxmlformats.org/officeDocument/2006/relationships/image" Target="../media/image1.png"/><Relationship Id="rId7" Type="http://schemas.openxmlformats.org/officeDocument/2006/relationships/image" Target="../media/image142.png"/><Relationship Id="rId2" Type="http://schemas.openxmlformats.org/officeDocument/2006/relationships/notesSlide" Target="../notesSlides/notesSlide55.xml"/><Relationship Id="rId1" Type="http://schemas.openxmlformats.org/officeDocument/2006/relationships/slideLayout" Target="../slideLayouts/slideLayout24.xml"/><Relationship Id="rId6" Type="http://schemas.openxmlformats.org/officeDocument/2006/relationships/image" Target="../media/image127.tiff"/><Relationship Id="rId5" Type="http://schemas.openxmlformats.org/officeDocument/2006/relationships/image" Target="../media/image126.png"/><Relationship Id="rId4" Type="http://schemas.openxmlformats.org/officeDocument/2006/relationships/image" Target="../media/image74.gif"/><Relationship Id="rId9" Type="http://schemas.openxmlformats.org/officeDocument/2006/relationships/image" Target="../media/image144.png"/></Relationships>
</file>

<file path=ppt/slides/_rels/slide5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6.xml"/><Relationship Id="rId1" Type="http://schemas.openxmlformats.org/officeDocument/2006/relationships/slideLayout" Target="../slideLayouts/slideLayout24.xml"/><Relationship Id="rId5" Type="http://schemas.openxmlformats.org/officeDocument/2006/relationships/image" Target="../media/image132.png"/><Relationship Id="rId4" Type="http://schemas.openxmlformats.org/officeDocument/2006/relationships/image" Target="../media/image131.png"/></Relationships>
</file>

<file path=ppt/slides/_rels/slide5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7.xml"/><Relationship Id="rId1" Type="http://schemas.openxmlformats.org/officeDocument/2006/relationships/slideLayout" Target="../slideLayouts/slideLayout24.xml"/><Relationship Id="rId6" Type="http://schemas.openxmlformats.org/officeDocument/2006/relationships/image" Target="../media/image135.png"/><Relationship Id="rId5" Type="http://schemas.openxmlformats.org/officeDocument/2006/relationships/image" Target="../media/image134.png"/><Relationship Id="rId4" Type="http://schemas.openxmlformats.org/officeDocument/2006/relationships/image" Target="../media/image133.png"/></Relationships>
</file>

<file path=ppt/slides/_rels/slide5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8.xml"/><Relationship Id="rId1" Type="http://schemas.openxmlformats.org/officeDocument/2006/relationships/slideLayout" Target="../slideLayouts/slideLayout24.xml"/><Relationship Id="rId5" Type="http://schemas.openxmlformats.org/officeDocument/2006/relationships/image" Target="../media/image136.png"/><Relationship Id="rId4" Type="http://schemas.openxmlformats.org/officeDocument/2006/relationships/hyperlink" Target="https://arxiv.org/abs/1905.05178" TargetMode="External"/></Relationships>
</file>

<file path=ppt/slides/_rels/slide5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9.xml"/><Relationship Id="rId1" Type="http://schemas.openxmlformats.org/officeDocument/2006/relationships/slideLayout" Target="../slideLayouts/slideLayout24.xml"/><Relationship Id="rId4" Type="http://schemas.openxmlformats.org/officeDocument/2006/relationships/image" Target="../media/image137.png"/></Relationships>
</file>

<file path=ppt/slides/_rels/slide6.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3.png"/><Relationship Id="rId7"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4.xml"/><Relationship Id="rId6" Type="http://schemas.openxmlformats.org/officeDocument/2006/relationships/image" Target="../media/image11.tiff"/><Relationship Id="rId5" Type="http://schemas.openxmlformats.org/officeDocument/2006/relationships/hyperlink" Target="https://pubmed.ncbi.nlm.nih.gov/32836809/" TargetMode="External"/><Relationship Id="rId4" Type="http://schemas.openxmlformats.org/officeDocument/2006/relationships/image" Target="../media/image4.png"/></Relationships>
</file>

<file path=ppt/slides/_rels/slide6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0.xml"/><Relationship Id="rId1" Type="http://schemas.openxmlformats.org/officeDocument/2006/relationships/slideLayout" Target="../slideLayouts/slideLayout24.xml"/><Relationship Id="rId5" Type="http://schemas.openxmlformats.org/officeDocument/2006/relationships/hyperlink" Target="https://arxiv.org/abs/1905.05178" TargetMode="External"/><Relationship Id="rId4" Type="http://schemas.openxmlformats.org/officeDocument/2006/relationships/image" Target="../media/image138.png"/></Relationships>
</file>

<file path=ppt/slides/_rels/slide6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1.xml"/><Relationship Id="rId1" Type="http://schemas.openxmlformats.org/officeDocument/2006/relationships/slideLayout" Target="../slideLayouts/slideLayout24.xml"/><Relationship Id="rId6" Type="http://schemas.openxmlformats.org/officeDocument/2006/relationships/image" Target="../media/image140.png"/><Relationship Id="rId5" Type="http://schemas.openxmlformats.org/officeDocument/2006/relationships/image" Target="../media/image139.png"/><Relationship Id="rId4" Type="http://schemas.openxmlformats.org/officeDocument/2006/relationships/hyperlink" Target="https://arxiv.org/abs/1905.05178" TargetMode="External"/></Relationships>
</file>

<file path=ppt/slides/_rels/slide6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2.xml"/><Relationship Id="rId1" Type="http://schemas.openxmlformats.org/officeDocument/2006/relationships/slideLayout" Target="../slideLayouts/slideLayout24.xml"/><Relationship Id="rId5" Type="http://schemas.openxmlformats.org/officeDocument/2006/relationships/image" Target="../media/image136.png"/><Relationship Id="rId4" Type="http://schemas.openxmlformats.org/officeDocument/2006/relationships/hyperlink" Target="https://arxiv.org/abs/1905.05178" TargetMode="External"/></Relationships>
</file>

<file path=ppt/slides/_rels/slide6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3.xml"/><Relationship Id="rId1" Type="http://schemas.openxmlformats.org/officeDocument/2006/relationships/slideLayout" Target="../slideLayouts/slideLayout24.xml"/><Relationship Id="rId4" Type="http://schemas.openxmlformats.org/officeDocument/2006/relationships/image" Target="../media/image4.png"/></Relationships>
</file>

<file path=ppt/slides/_rels/slide64.xml.rels><?xml version="1.0" encoding="UTF-8" standalone="yes"?>
<Relationships xmlns="http://schemas.openxmlformats.org/package/2006/relationships"><Relationship Id="rId8" Type="http://schemas.openxmlformats.org/officeDocument/2006/relationships/image" Target="../media/image17.tiff"/><Relationship Id="rId3" Type="http://schemas.openxmlformats.org/officeDocument/2006/relationships/image" Target="../media/image3.png"/><Relationship Id="rId7" Type="http://schemas.openxmlformats.org/officeDocument/2006/relationships/image" Target="../media/image5.jpeg"/><Relationship Id="rId2" Type="http://schemas.openxmlformats.org/officeDocument/2006/relationships/notesSlide" Target="../notesSlides/notesSlide64.xml"/><Relationship Id="rId1" Type="http://schemas.openxmlformats.org/officeDocument/2006/relationships/slideLayout" Target="../slideLayouts/slideLayout24.xml"/><Relationship Id="rId6" Type="http://schemas.openxmlformats.org/officeDocument/2006/relationships/image" Target="../media/image16.tiff"/><Relationship Id="rId5" Type="http://schemas.openxmlformats.org/officeDocument/2006/relationships/image" Target="../media/image15.tiff"/><Relationship Id="rId4" Type="http://schemas.openxmlformats.org/officeDocument/2006/relationships/image" Target="../media/image4.png"/></Relationships>
</file>

<file path=ppt/slides/_rels/slide6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5.xml"/><Relationship Id="rId1" Type="http://schemas.openxmlformats.org/officeDocument/2006/relationships/slideLayout" Target="../slideLayouts/slideLayout24.xml"/><Relationship Id="rId6" Type="http://schemas.openxmlformats.org/officeDocument/2006/relationships/image" Target="../media/image145.png"/><Relationship Id="rId5" Type="http://schemas.openxmlformats.org/officeDocument/2006/relationships/image" Target="../media/image141.jpeg"/><Relationship Id="rId4" Type="http://schemas.openxmlformats.org/officeDocument/2006/relationships/image" Target="../media/image4.png"/></Relationships>
</file>

<file path=ppt/slides/_rels/slide6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6.xml"/><Relationship Id="rId1" Type="http://schemas.openxmlformats.org/officeDocument/2006/relationships/slideLayout" Target="../slideLayouts/slideLayout24.xml"/><Relationship Id="rId6" Type="http://schemas.openxmlformats.org/officeDocument/2006/relationships/image" Target="../media/image147.gif"/><Relationship Id="rId5" Type="http://schemas.openxmlformats.org/officeDocument/2006/relationships/image" Target="../media/image146.gif"/><Relationship Id="rId4" Type="http://schemas.openxmlformats.org/officeDocument/2006/relationships/image" Target="../media/image4.png"/></Relationships>
</file>

<file path=ppt/slides/_rels/slide6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7.xml"/><Relationship Id="rId1" Type="http://schemas.openxmlformats.org/officeDocument/2006/relationships/slideLayout" Target="../slideLayouts/slideLayout24.xml"/><Relationship Id="rId6" Type="http://schemas.openxmlformats.org/officeDocument/2006/relationships/image" Target="../media/image149.png"/><Relationship Id="rId5" Type="http://schemas.openxmlformats.org/officeDocument/2006/relationships/image" Target="../media/image148.png"/><Relationship Id="rId4" Type="http://schemas.openxmlformats.org/officeDocument/2006/relationships/image" Target="../media/image4.png"/></Relationships>
</file>

<file path=ppt/slides/_rels/slide6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8.xml"/><Relationship Id="rId1" Type="http://schemas.openxmlformats.org/officeDocument/2006/relationships/slideLayout" Target="../slideLayouts/slideLayout24.xml"/><Relationship Id="rId5" Type="http://schemas.openxmlformats.org/officeDocument/2006/relationships/image" Target="../media/image150.png"/><Relationship Id="rId4" Type="http://schemas.openxmlformats.org/officeDocument/2006/relationships/image" Target="../media/image4.png"/></Relationships>
</file>

<file path=ppt/slides/_rels/slide6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9.xml"/><Relationship Id="rId1" Type="http://schemas.openxmlformats.org/officeDocument/2006/relationships/slideLayout" Target="../slideLayouts/slideLayout24.xml"/><Relationship Id="rId6" Type="http://schemas.openxmlformats.org/officeDocument/2006/relationships/image" Target="../media/image152.tiff"/><Relationship Id="rId5" Type="http://schemas.openxmlformats.org/officeDocument/2006/relationships/image" Target="../media/image151.tiff"/><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4.xml"/><Relationship Id="rId6" Type="http://schemas.openxmlformats.org/officeDocument/2006/relationships/image" Target="../media/image14.jpeg"/><Relationship Id="rId5" Type="http://schemas.openxmlformats.org/officeDocument/2006/relationships/image" Target="../media/image13.gif"/><Relationship Id="rId4" Type="http://schemas.openxmlformats.org/officeDocument/2006/relationships/image" Target="../media/image4.png"/></Relationships>
</file>

<file path=ppt/slides/_rels/slide7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0.xml"/><Relationship Id="rId1" Type="http://schemas.openxmlformats.org/officeDocument/2006/relationships/slideLayout" Target="../slideLayouts/slideLayout24.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24.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8" Type="http://schemas.openxmlformats.org/officeDocument/2006/relationships/image" Target="../media/image17.tiff"/><Relationship Id="rId3" Type="http://schemas.openxmlformats.org/officeDocument/2006/relationships/image" Target="../media/image3.png"/><Relationship Id="rId7" Type="http://schemas.openxmlformats.org/officeDocument/2006/relationships/image" Target="../media/image5.jpeg"/><Relationship Id="rId2" Type="http://schemas.openxmlformats.org/officeDocument/2006/relationships/notesSlide" Target="../notesSlides/notesSlide9.xml"/><Relationship Id="rId1" Type="http://schemas.openxmlformats.org/officeDocument/2006/relationships/slideLayout" Target="../slideLayouts/slideLayout24.xml"/><Relationship Id="rId6" Type="http://schemas.openxmlformats.org/officeDocument/2006/relationships/image" Target="../media/image16.tiff"/><Relationship Id="rId5" Type="http://schemas.openxmlformats.org/officeDocument/2006/relationships/image" Target="../media/image15.tiff"/><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cxnSp>
        <p:nvCxnSpPr>
          <p:cNvPr id="5" name="直接箭头连接符 4">
            <a:extLst>
              <a:ext uri="{FF2B5EF4-FFF2-40B4-BE49-F238E27FC236}">
                <a16:creationId xmlns:a16="http://schemas.microsoft.com/office/drawing/2014/main" id="{F0C4D846-0FD0-49F8-A42D-713CEE8647DD}"/>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pic>
        <p:nvPicPr>
          <p:cNvPr id="6" name="图片 5">
            <a:extLst>
              <a:ext uri="{FF2B5EF4-FFF2-40B4-BE49-F238E27FC236}">
                <a16:creationId xmlns:a16="http://schemas.microsoft.com/office/drawing/2014/main" id="{3044EF65-EFEC-44DD-BF52-041C06B517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17047" y="5878242"/>
            <a:ext cx="1716371" cy="1189728"/>
          </a:xfrm>
          <a:prstGeom prst="rect">
            <a:avLst/>
          </a:prstGeom>
        </p:spPr>
      </p:pic>
      <p:sp>
        <p:nvSpPr>
          <p:cNvPr id="7" name="文本框 6">
            <a:extLst>
              <a:ext uri="{FF2B5EF4-FFF2-40B4-BE49-F238E27FC236}">
                <a16:creationId xmlns:a16="http://schemas.microsoft.com/office/drawing/2014/main" id="{95C04AF0-AC52-4490-8DE8-46CAB761AE5F}"/>
              </a:ext>
            </a:extLst>
          </p:cNvPr>
          <p:cNvSpPr txBox="1"/>
          <p:nvPr/>
        </p:nvSpPr>
        <p:spPr>
          <a:xfrm>
            <a:off x="574304" y="6328260"/>
            <a:ext cx="7180875" cy="307777"/>
          </a:xfrm>
          <a:prstGeom prst="rect">
            <a:avLst/>
          </a:prstGeom>
          <a:noFill/>
        </p:spPr>
        <p:txBody>
          <a:bodyPr wrap="square" rtlCol="0">
            <a:spAutoFit/>
          </a:bodyPr>
          <a:lstStyle/>
          <a:p>
            <a:r>
              <a:rPr lang="zh-CN" altLang="en-US" sz="1400" dirty="0">
                <a:latin typeface="微软雅黑" panose="020B0503020204020204" pitchFamily="34" charset="-122"/>
                <a:ea typeface="微软雅黑" panose="020B0503020204020204" pitchFamily="34" charset="-122"/>
              </a:rPr>
              <a:t>更多“</a:t>
            </a:r>
            <a:r>
              <a:rPr lang="zh-CN" altLang="en-US" sz="1400" dirty="0">
                <a:solidFill>
                  <a:srgbClr val="EC8922"/>
                </a:solidFill>
                <a:latin typeface="微软雅黑" panose="020B0503020204020204" pitchFamily="34" charset="-122"/>
                <a:ea typeface="微软雅黑" panose="020B0503020204020204" pitchFamily="34" charset="-122"/>
              </a:rPr>
              <a:t>人工智能 </a:t>
            </a:r>
            <a:r>
              <a:rPr lang="en-US" altLang="zh-CN" sz="1400" dirty="0">
                <a:solidFill>
                  <a:srgbClr val="EC8922"/>
                </a:solidFill>
                <a:latin typeface="微软雅黑" panose="020B0503020204020204" pitchFamily="34" charset="-122"/>
                <a:ea typeface="微软雅黑" panose="020B0503020204020204" pitchFamily="34" charset="-122"/>
              </a:rPr>
              <a:t>&amp; </a:t>
            </a:r>
            <a:r>
              <a:rPr lang="zh-CN" altLang="en-US" sz="1400" dirty="0">
                <a:solidFill>
                  <a:srgbClr val="EC8922"/>
                </a:solidFill>
                <a:latin typeface="微软雅黑" panose="020B0503020204020204" pitchFamily="34" charset="-122"/>
                <a:ea typeface="微软雅黑" panose="020B0503020204020204" pitchFamily="34" charset="-122"/>
              </a:rPr>
              <a:t>复杂系统</a:t>
            </a:r>
            <a:r>
              <a:rPr lang="zh-CN" altLang="en-US" sz="1400" dirty="0">
                <a:latin typeface="微软雅黑" panose="020B0503020204020204" pitchFamily="34" charset="-122"/>
                <a:ea typeface="微软雅黑" panose="020B0503020204020204" pitchFamily="34" charset="-122"/>
              </a:rPr>
              <a:t>”的知识，请关注官网：</a:t>
            </a:r>
            <a:r>
              <a:rPr lang="en-US" altLang="zh-CN" sz="1400" dirty="0">
                <a:latin typeface="微软雅黑" panose="020B0503020204020204" pitchFamily="34" charset="-122"/>
                <a:ea typeface="微软雅黑" panose="020B0503020204020204" pitchFamily="34" charset="-122"/>
              </a:rPr>
              <a:t>campus.swarma.org</a:t>
            </a:r>
            <a:endParaRPr lang="zh-CN" altLang="en-US" sz="1400" dirty="0">
              <a:latin typeface="微软雅黑" panose="020B0503020204020204" pitchFamily="34" charset="-122"/>
              <a:ea typeface="微软雅黑" panose="020B0503020204020204" pitchFamily="34" charset="-122"/>
            </a:endParaRPr>
          </a:p>
        </p:txBody>
      </p:sp>
      <p:sp>
        <p:nvSpPr>
          <p:cNvPr id="8" name="副标题 2">
            <a:extLst>
              <a:ext uri="{FF2B5EF4-FFF2-40B4-BE49-F238E27FC236}">
                <a16:creationId xmlns:a16="http://schemas.microsoft.com/office/drawing/2014/main" id="{56F57F25-1C7F-7C42-9D21-40AC11CA1E5B}"/>
              </a:ext>
            </a:extLst>
          </p:cNvPr>
          <p:cNvSpPr txBox="1">
            <a:spLocks/>
          </p:cNvSpPr>
          <p:nvPr/>
        </p:nvSpPr>
        <p:spPr>
          <a:xfrm>
            <a:off x="4701263" y="3495566"/>
            <a:ext cx="8045373" cy="1641475"/>
          </a:xfrm>
          <a:prstGeom prst="rect">
            <a:avLst/>
          </a:prstGeom>
        </p:spPr>
        <p:txBody>
          <a:bodyPr vert="horz" lIns="0" tIns="45720" rIns="0" bIns="45720" rtlCol="0">
            <a:normAutofit fontScale="70000" lnSpcReduction="2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gn="ctr"/>
            <a:r>
              <a:rPr kumimoji="1" lang="zh-CN" altLang="en-US" dirty="0">
                <a:latin typeface="Songti SC" panose="02010600040101010101" pitchFamily="2" charset="-122"/>
                <a:ea typeface="Songti SC" panose="02010600040101010101" pitchFamily="2" charset="-122"/>
              </a:rPr>
              <a:t>张江</a:t>
            </a:r>
            <a:endParaRPr kumimoji="1" lang="en-US" altLang="zh-CN" dirty="0">
              <a:latin typeface="Songti SC" panose="02010600040101010101" pitchFamily="2" charset="-122"/>
              <a:ea typeface="Songti SC" panose="02010600040101010101" pitchFamily="2" charset="-122"/>
            </a:endParaRPr>
          </a:p>
          <a:p>
            <a:pPr algn="ctr"/>
            <a:endParaRPr kumimoji="1" lang="en-US" altLang="zh-CN" dirty="0">
              <a:latin typeface="Songti SC" panose="02010600040101010101" pitchFamily="2" charset="-122"/>
              <a:ea typeface="Songti SC" panose="02010600040101010101" pitchFamily="2" charset="-122"/>
            </a:endParaRPr>
          </a:p>
          <a:p>
            <a:pPr algn="ctr"/>
            <a:r>
              <a:rPr kumimoji="1" lang="zh-CN" altLang="en-US" dirty="0">
                <a:latin typeface="Songti SC" panose="02010600040101010101" pitchFamily="2" charset="-122"/>
                <a:ea typeface="Songti SC" panose="02010600040101010101" pitchFamily="2" charset="-122"/>
              </a:rPr>
              <a:t>北京师范大学系统科学学院教授</a:t>
            </a:r>
            <a:endParaRPr kumimoji="1" lang="en-US" altLang="zh-CN" dirty="0">
              <a:latin typeface="Songti SC" panose="02010600040101010101" pitchFamily="2" charset="-122"/>
              <a:ea typeface="Songti SC" panose="02010600040101010101" pitchFamily="2" charset="-122"/>
            </a:endParaRPr>
          </a:p>
          <a:p>
            <a:pPr algn="ctr"/>
            <a:r>
              <a:rPr kumimoji="1" lang="zh-CN" altLang="en-US" dirty="0">
                <a:latin typeface="Songti SC" panose="02010600040101010101" pitchFamily="2" charset="-122"/>
                <a:ea typeface="Songti SC" panose="02010600040101010101" pitchFamily="2" charset="-122"/>
              </a:rPr>
              <a:t>集智俱乐部、集智学园创始人</a:t>
            </a:r>
            <a:endParaRPr kumimoji="1" lang="en-US" altLang="zh-CN" dirty="0">
              <a:latin typeface="Songti SC" panose="02010600040101010101" pitchFamily="2" charset="-122"/>
              <a:ea typeface="Songti SC" panose="02010600040101010101" pitchFamily="2" charset="-122"/>
            </a:endParaRPr>
          </a:p>
          <a:p>
            <a:pPr algn="ctr"/>
            <a:r>
              <a:rPr kumimoji="1" lang="zh-CN" altLang="en-US" dirty="0">
                <a:latin typeface="Songti SC" panose="02010600040101010101" pitchFamily="2" charset="-122"/>
                <a:ea typeface="Songti SC" panose="02010600040101010101" pitchFamily="2" charset="-122"/>
              </a:rPr>
              <a:t>集智研究中心理事长</a:t>
            </a:r>
            <a:endParaRPr kumimoji="1" lang="en-US" altLang="zh-CN" dirty="0">
              <a:latin typeface="Songti SC" panose="02010600040101010101" pitchFamily="2" charset="-122"/>
              <a:ea typeface="Songti SC" panose="02010600040101010101" pitchFamily="2" charset="-122"/>
            </a:endParaRPr>
          </a:p>
        </p:txBody>
      </p:sp>
      <p:pic>
        <p:nvPicPr>
          <p:cNvPr id="4" name="图片 3">
            <a:extLst>
              <a:ext uri="{FF2B5EF4-FFF2-40B4-BE49-F238E27FC236}">
                <a16:creationId xmlns:a16="http://schemas.microsoft.com/office/drawing/2014/main" id="{DB301B14-CB95-865E-7859-F81D7331F939}"/>
              </a:ext>
            </a:extLst>
          </p:cNvPr>
          <p:cNvPicPr>
            <a:picLocks noChangeAspect="1"/>
          </p:cNvPicPr>
          <p:nvPr/>
        </p:nvPicPr>
        <p:blipFill>
          <a:blip r:embed="rId4"/>
          <a:stretch>
            <a:fillRect/>
          </a:stretch>
        </p:blipFill>
        <p:spPr>
          <a:xfrm>
            <a:off x="159295" y="1504793"/>
            <a:ext cx="5977340" cy="3449160"/>
          </a:xfrm>
          <a:prstGeom prst="rect">
            <a:avLst/>
          </a:prstGeom>
        </p:spPr>
      </p:pic>
      <p:sp>
        <p:nvSpPr>
          <p:cNvPr id="3" name="内容占位符 2">
            <a:extLst>
              <a:ext uri="{FF2B5EF4-FFF2-40B4-BE49-F238E27FC236}">
                <a16:creationId xmlns:a16="http://schemas.microsoft.com/office/drawing/2014/main" id="{BF9584A5-9B7C-4C5E-95D7-49F91CDA8F26}"/>
              </a:ext>
            </a:extLst>
          </p:cNvPr>
          <p:cNvSpPr>
            <a:spLocks noGrp="1"/>
          </p:cNvSpPr>
          <p:nvPr>
            <p:ph idx="1"/>
          </p:nvPr>
        </p:nvSpPr>
        <p:spPr>
          <a:xfrm>
            <a:off x="5240215" y="1586285"/>
            <a:ext cx="6951785" cy="1265456"/>
          </a:xfrm>
        </p:spPr>
        <p:txBody>
          <a:bodyPr anchor="ctr">
            <a:normAutofit/>
          </a:bodyPr>
          <a:lstStyle/>
          <a:p>
            <a:pPr marL="0" indent="0" algn="ctr">
              <a:buNone/>
            </a:pPr>
            <a:r>
              <a:rPr lang="en-US" altLang="zh-CN" sz="3200" dirty="0">
                <a:solidFill>
                  <a:srgbClr val="C00000"/>
                </a:solidFill>
                <a:latin typeface="微软雅黑" panose="020B0503020204020204" pitchFamily="34" charset="-122"/>
                <a:ea typeface="微软雅黑" panose="020B0503020204020204" pitchFamily="34" charset="-122"/>
              </a:rPr>
              <a:t>Automated Modelling for</a:t>
            </a:r>
          </a:p>
          <a:p>
            <a:pPr marL="0" indent="0" algn="ctr">
              <a:buNone/>
            </a:pPr>
            <a:r>
              <a:rPr lang="en-US" altLang="zh-CN" sz="3200" dirty="0">
                <a:solidFill>
                  <a:srgbClr val="C00000"/>
                </a:solidFill>
                <a:latin typeface="微软雅黑" panose="020B0503020204020204" pitchFamily="34" charset="-122"/>
                <a:ea typeface="微软雅黑" panose="020B0503020204020204" pitchFamily="34" charset="-122"/>
              </a:rPr>
              <a:t>Complex Systems</a:t>
            </a:r>
            <a:endParaRPr lang="zh-CN" altLang="en-US" sz="3200"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1894161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2" y="436469"/>
            <a:ext cx="6567080"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Outline</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F64D8834-E2BC-449B-AE26-02CE308A4E59}"/>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grpSp>
        <p:nvGrpSpPr>
          <p:cNvPr id="18" name="组合 17">
            <a:extLst>
              <a:ext uri="{FF2B5EF4-FFF2-40B4-BE49-F238E27FC236}">
                <a16:creationId xmlns:a16="http://schemas.microsoft.com/office/drawing/2014/main" id="{F6949C8F-48D6-530D-7C80-F3347645D2DE}"/>
              </a:ext>
            </a:extLst>
          </p:cNvPr>
          <p:cNvGrpSpPr/>
          <p:nvPr/>
        </p:nvGrpSpPr>
        <p:grpSpPr>
          <a:xfrm>
            <a:off x="9887620" y="6272698"/>
            <a:ext cx="1730076" cy="504431"/>
            <a:chOff x="9887620" y="6272698"/>
            <a:chExt cx="1730076" cy="504431"/>
          </a:xfrm>
        </p:grpSpPr>
        <p:pic>
          <p:nvPicPr>
            <p:cNvPr id="19" name="pattern_logo1.png" descr="pattern_logo1.png">
              <a:extLst>
                <a:ext uri="{FF2B5EF4-FFF2-40B4-BE49-F238E27FC236}">
                  <a16:creationId xmlns:a16="http://schemas.microsoft.com/office/drawing/2014/main" id="{8DD01C58-5923-3D25-CB80-1A03894A505B}"/>
                </a:ext>
              </a:extLst>
            </p:cNvPr>
            <p:cNvPicPr>
              <a:picLocks noChangeAspect="1"/>
            </p:cNvPicPr>
            <p:nvPr/>
          </p:nvPicPr>
          <p:blipFill>
            <a:blip r:embed="rId3"/>
            <a:stretch>
              <a:fillRect/>
            </a:stretch>
          </p:blipFill>
          <p:spPr>
            <a:xfrm>
              <a:off x="9887620" y="6272698"/>
              <a:ext cx="523538" cy="504431"/>
            </a:xfrm>
            <a:prstGeom prst="rect">
              <a:avLst/>
            </a:prstGeom>
            <a:ln w="12700">
              <a:miter lim="400000"/>
            </a:ln>
          </p:spPr>
        </p:pic>
        <p:pic>
          <p:nvPicPr>
            <p:cNvPr id="20" name="text.png" descr="text.png">
              <a:extLst>
                <a:ext uri="{FF2B5EF4-FFF2-40B4-BE49-F238E27FC236}">
                  <a16:creationId xmlns:a16="http://schemas.microsoft.com/office/drawing/2014/main" id="{C87CD482-3460-E119-C3A7-98B86841A61D}"/>
                </a:ext>
              </a:extLst>
            </p:cNvPr>
            <p:cNvPicPr>
              <a:picLocks noChangeAspect="1"/>
            </p:cNvPicPr>
            <p:nvPr/>
          </p:nvPicPr>
          <p:blipFill>
            <a:blip r:embed="rId4"/>
            <a:stretch>
              <a:fillRect/>
            </a:stretch>
          </p:blipFill>
          <p:spPr>
            <a:xfrm>
              <a:off x="10422843" y="6272698"/>
              <a:ext cx="1194853" cy="504431"/>
            </a:xfrm>
            <a:prstGeom prst="rect">
              <a:avLst/>
            </a:prstGeom>
            <a:ln w="12700">
              <a:miter lim="400000"/>
            </a:ln>
          </p:spPr>
        </p:pic>
      </p:grpSp>
      <p:sp>
        <p:nvSpPr>
          <p:cNvPr id="2" name="内容占位符 2">
            <a:extLst>
              <a:ext uri="{FF2B5EF4-FFF2-40B4-BE49-F238E27FC236}">
                <a16:creationId xmlns:a16="http://schemas.microsoft.com/office/drawing/2014/main" id="{DCACDF7B-134E-25AB-056A-18C1B2353D3E}"/>
              </a:ext>
            </a:extLst>
          </p:cNvPr>
          <p:cNvSpPr txBox="1">
            <a:spLocks/>
          </p:cNvSpPr>
          <p:nvPr/>
        </p:nvSpPr>
        <p:spPr>
          <a:xfrm>
            <a:off x="814039" y="1493270"/>
            <a:ext cx="10823970" cy="387145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CN" sz="2000" dirty="0">
                <a:latin typeface="Arial" panose="020B0604020202020204" pitchFamily="34" charset="0"/>
                <a:ea typeface="FangSong" panose="02010609060101010101" pitchFamily="49" charset="-122"/>
                <a:cs typeface="Arial" panose="020B0604020202020204" pitchFamily="34" charset="0"/>
              </a:rPr>
              <a:t>Complex Systems and Modelling Methods</a:t>
            </a:r>
          </a:p>
          <a:p>
            <a:r>
              <a:rPr kumimoji="1" lang="en-US" altLang="zh-CN" sz="2000" dirty="0">
                <a:solidFill>
                  <a:srgbClr val="FF0000"/>
                </a:solidFill>
                <a:latin typeface="Arial" panose="020B0604020202020204" pitchFamily="34" charset="0"/>
                <a:ea typeface="FangSong" panose="02010609060101010101" pitchFamily="49" charset="-122"/>
                <a:cs typeface="Arial" panose="020B0604020202020204" pitchFamily="34" charset="0"/>
              </a:rPr>
              <a:t>Dynamics Learning</a:t>
            </a:r>
            <a:endParaRPr kumimoji="1" lang="en-US" altLang="zh-CN" sz="1600" dirty="0">
              <a:solidFill>
                <a:srgbClr val="FF0000"/>
              </a:solidFill>
              <a:latin typeface="Arial" panose="020B0604020202020204" pitchFamily="34" charset="0"/>
              <a:ea typeface="FangSong" panose="02010609060101010101" pitchFamily="49" charset="-122"/>
              <a:cs typeface="Arial" panose="020B0604020202020204" pitchFamily="34" charset="0"/>
            </a:endParaRPr>
          </a:p>
          <a:p>
            <a:r>
              <a:rPr kumimoji="1" lang="en-US" altLang="zh-CN" sz="2000" dirty="0">
                <a:latin typeface="Arial" panose="020B0604020202020204" pitchFamily="34" charset="0"/>
                <a:ea typeface="FangSong" panose="02010609060101010101" pitchFamily="49" charset="-122"/>
                <a:cs typeface="Arial" panose="020B0604020202020204" pitchFamily="34" charset="0"/>
              </a:rPr>
              <a:t>Network Reconstruction</a:t>
            </a:r>
          </a:p>
          <a:p>
            <a:r>
              <a:rPr kumimoji="1" lang="en-US" altLang="zh-CN" sz="2000" dirty="0">
                <a:latin typeface="Arial" panose="020B0604020202020204" pitchFamily="34" charset="0"/>
                <a:ea typeface="FangSong" panose="02010609060101010101" pitchFamily="49" charset="-122"/>
                <a:cs typeface="Arial" panose="020B0604020202020204" pitchFamily="34" charset="0"/>
              </a:rPr>
              <a:t>Multi-scale</a:t>
            </a:r>
            <a:r>
              <a:rPr kumimoji="1" lang="zh-CN" altLang="en-US" sz="2000" dirty="0">
                <a:latin typeface="Arial" panose="020B0604020202020204" pitchFamily="34" charset="0"/>
                <a:ea typeface="FangSong" panose="02010609060101010101" pitchFamily="49" charset="-122"/>
                <a:cs typeface="Arial" panose="020B0604020202020204" pitchFamily="34" charset="0"/>
              </a:rPr>
              <a:t> </a:t>
            </a:r>
            <a:r>
              <a:rPr kumimoji="1" lang="en-US" altLang="zh-CN" sz="2000" dirty="0">
                <a:latin typeface="Arial" panose="020B0604020202020204" pitchFamily="34" charset="0"/>
                <a:ea typeface="FangSong" panose="02010609060101010101" pitchFamily="49" charset="-122"/>
                <a:cs typeface="Arial" panose="020B0604020202020204" pitchFamily="34" charset="0"/>
              </a:rPr>
              <a:t>Modelling</a:t>
            </a:r>
          </a:p>
          <a:p>
            <a:r>
              <a:rPr kumimoji="1" lang="en-US" altLang="zh-CN" sz="2000" dirty="0">
                <a:latin typeface="Arial" panose="020B0604020202020204" pitchFamily="34" charset="0"/>
                <a:ea typeface="FangSong" panose="02010609060101010101" pitchFamily="49" charset="-122"/>
                <a:cs typeface="Arial" panose="020B0604020202020204" pitchFamily="34" charset="0"/>
              </a:rPr>
              <a:t>Simulation,</a:t>
            </a:r>
            <a:r>
              <a:rPr kumimoji="1" lang="zh-CN" altLang="en-US" sz="2000" dirty="0">
                <a:latin typeface="Arial" panose="020B0604020202020204" pitchFamily="34" charset="0"/>
                <a:ea typeface="FangSong" panose="02010609060101010101" pitchFamily="49" charset="-122"/>
                <a:cs typeface="Arial" panose="020B0604020202020204" pitchFamily="34" charset="0"/>
              </a:rPr>
              <a:t> </a:t>
            </a:r>
            <a:r>
              <a:rPr kumimoji="1" lang="en-US" altLang="zh-CN" sz="2000" dirty="0">
                <a:latin typeface="Arial" panose="020B0604020202020204" pitchFamily="34" charset="0"/>
                <a:ea typeface="FangSong" panose="02010609060101010101" pitchFamily="49" charset="-122"/>
                <a:cs typeface="Arial" panose="020B0604020202020204" pitchFamily="34" charset="0"/>
              </a:rPr>
              <a:t>optimization,</a:t>
            </a:r>
            <a:r>
              <a:rPr kumimoji="1" lang="zh-CN" altLang="en-US" sz="2000" dirty="0">
                <a:latin typeface="Arial" panose="020B0604020202020204" pitchFamily="34" charset="0"/>
                <a:ea typeface="FangSong" panose="02010609060101010101" pitchFamily="49" charset="-122"/>
                <a:cs typeface="Arial" panose="020B0604020202020204" pitchFamily="34" charset="0"/>
              </a:rPr>
              <a:t> </a:t>
            </a:r>
            <a:r>
              <a:rPr kumimoji="1" lang="en-US" altLang="zh-CN" sz="2000" dirty="0">
                <a:latin typeface="Arial" panose="020B0604020202020204" pitchFamily="34" charset="0"/>
                <a:ea typeface="FangSong" panose="02010609060101010101" pitchFamily="49" charset="-122"/>
                <a:cs typeface="Arial" panose="020B0604020202020204" pitchFamily="34" charset="0"/>
              </a:rPr>
              <a:t>and</a:t>
            </a:r>
            <a:r>
              <a:rPr kumimoji="1" lang="zh-CN" altLang="en-US" sz="2000" dirty="0">
                <a:latin typeface="Arial" panose="020B0604020202020204" pitchFamily="34" charset="0"/>
                <a:ea typeface="FangSong" panose="02010609060101010101" pitchFamily="49" charset="-122"/>
                <a:cs typeface="Arial" panose="020B0604020202020204" pitchFamily="34" charset="0"/>
              </a:rPr>
              <a:t> </a:t>
            </a:r>
            <a:r>
              <a:rPr kumimoji="1" lang="en-US" altLang="zh-CN" sz="2000" dirty="0">
                <a:latin typeface="Arial" panose="020B0604020202020204" pitchFamily="34" charset="0"/>
                <a:ea typeface="FangSong" panose="02010609060101010101" pitchFamily="49" charset="-122"/>
                <a:cs typeface="Arial" panose="020B0604020202020204" pitchFamily="34" charset="0"/>
              </a:rPr>
              <a:t>control</a:t>
            </a:r>
            <a:endParaRPr kumimoji="1" lang="zh-CN" altLang="en-US" sz="1600" dirty="0">
              <a:latin typeface="Arial" panose="020B0604020202020204" pitchFamily="34" charset="0"/>
              <a:ea typeface="FangSong" panose="02010609060101010101" pitchFamily="49" charset="-122"/>
              <a:cs typeface="Arial" panose="020B0604020202020204" pitchFamily="34" charset="0"/>
            </a:endParaRPr>
          </a:p>
        </p:txBody>
      </p:sp>
      <p:sp>
        <p:nvSpPr>
          <p:cNvPr id="3" name="文本框 2">
            <a:extLst>
              <a:ext uri="{FF2B5EF4-FFF2-40B4-BE49-F238E27FC236}">
                <a16:creationId xmlns:a16="http://schemas.microsoft.com/office/drawing/2014/main" id="{C3CDE3C3-A45C-E902-9E5A-5ACD5EC77770}"/>
              </a:ext>
            </a:extLst>
          </p:cNvPr>
          <p:cNvSpPr txBox="1"/>
          <p:nvPr/>
        </p:nvSpPr>
        <p:spPr>
          <a:xfrm>
            <a:off x="574304" y="6328260"/>
            <a:ext cx="7180875" cy="307777"/>
          </a:xfrm>
          <a:prstGeom prst="rect">
            <a:avLst/>
          </a:prstGeom>
          <a:noFill/>
        </p:spPr>
        <p:txBody>
          <a:bodyPr wrap="square" rtlCol="0">
            <a:spAutoFit/>
          </a:bodyPr>
          <a:lstStyle/>
          <a:p>
            <a:r>
              <a:rPr lang="zh-CN" altLang="en-US" sz="1400" dirty="0">
                <a:latin typeface="微软雅黑" panose="020B0503020204020204" pitchFamily="34" charset="-122"/>
                <a:ea typeface="微软雅黑" panose="020B0503020204020204" pitchFamily="34" charset="-122"/>
              </a:rPr>
              <a:t>更多“</a:t>
            </a:r>
            <a:r>
              <a:rPr lang="zh-CN" altLang="en-US" sz="1400" dirty="0">
                <a:solidFill>
                  <a:srgbClr val="EC8922"/>
                </a:solidFill>
                <a:latin typeface="微软雅黑" panose="020B0503020204020204" pitchFamily="34" charset="-122"/>
                <a:ea typeface="微软雅黑" panose="020B0503020204020204" pitchFamily="34" charset="-122"/>
              </a:rPr>
              <a:t>人工智能 </a:t>
            </a:r>
            <a:r>
              <a:rPr lang="en-US" altLang="zh-CN" sz="1400" dirty="0">
                <a:solidFill>
                  <a:srgbClr val="EC8922"/>
                </a:solidFill>
                <a:latin typeface="微软雅黑" panose="020B0503020204020204" pitchFamily="34" charset="-122"/>
                <a:ea typeface="微软雅黑" panose="020B0503020204020204" pitchFamily="34" charset="-122"/>
              </a:rPr>
              <a:t>&amp; </a:t>
            </a:r>
            <a:r>
              <a:rPr lang="zh-CN" altLang="en-US" sz="1400" dirty="0">
                <a:solidFill>
                  <a:srgbClr val="EC8922"/>
                </a:solidFill>
                <a:latin typeface="微软雅黑" panose="020B0503020204020204" pitchFamily="34" charset="-122"/>
                <a:ea typeface="微软雅黑" panose="020B0503020204020204" pitchFamily="34" charset="-122"/>
              </a:rPr>
              <a:t>复杂系统</a:t>
            </a:r>
            <a:r>
              <a:rPr lang="zh-CN" altLang="en-US" sz="1400" dirty="0">
                <a:latin typeface="微软雅黑" panose="020B0503020204020204" pitchFamily="34" charset="-122"/>
                <a:ea typeface="微软雅黑" panose="020B0503020204020204" pitchFamily="34" charset="-122"/>
              </a:rPr>
              <a:t>”的知识，请关注官网：</a:t>
            </a:r>
            <a:r>
              <a:rPr lang="en-US" altLang="zh-CN" sz="1400" dirty="0">
                <a:latin typeface="微软雅黑" panose="020B0503020204020204" pitchFamily="34" charset="-122"/>
                <a:ea typeface="微软雅黑" panose="020B0503020204020204" pitchFamily="34" charset="-122"/>
              </a:rPr>
              <a:t>campus.swarma.org</a:t>
            </a:r>
            <a:endParaRPr lang="zh-CN" altLang="en-US" sz="14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3689121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1" y="436469"/>
            <a:ext cx="8310361"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Problem</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Definition</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6" name="直接箭头连接符 9">
            <a:extLst>
              <a:ext uri="{FF2B5EF4-FFF2-40B4-BE49-F238E27FC236}">
                <a16:creationId xmlns:a16="http://schemas.microsoft.com/office/drawing/2014/main" id="{BE6C72BB-7D2B-BD9A-70D2-B244A87BC451}"/>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pic>
        <p:nvPicPr>
          <p:cNvPr id="67" name="图片 66">
            <a:extLst>
              <a:ext uri="{FF2B5EF4-FFF2-40B4-BE49-F238E27FC236}">
                <a16:creationId xmlns:a16="http://schemas.microsoft.com/office/drawing/2014/main" id="{BF69EAE7-F8D7-BDBE-F8BA-D082DB6FC37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17047" y="5878242"/>
            <a:ext cx="1716371" cy="1189728"/>
          </a:xfrm>
          <a:prstGeom prst="rect">
            <a:avLst/>
          </a:prstGeom>
        </p:spPr>
      </p:pic>
      <p:sp>
        <p:nvSpPr>
          <p:cNvPr id="26" name="文本框 25">
            <a:extLst>
              <a:ext uri="{FF2B5EF4-FFF2-40B4-BE49-F238E27FC236}">
                <a16:creationId xmlns:a16="http://schemas.microsoft.com/office/drawing/2014/main" id="{D29D5A57-10D7-35DF-C0EB-C3511EA2C542}"/>
              </a:ext>
            </a:extLst>
          </p:cNvPr>
          <p:cNvSpPr txBox="1"/>
          <p:nvPr/>
        </p:nvSpPr>
        <p:spPr>
          <a:xfrm>
            <a:off x="574304" y="6328260"/>
            <a:ext cx="7180875" cy="307777"/>
          </a:xfrm>
          <a:prstGeom prst="rect">
            <a:avLst/>
          </a:prstGeom>
          <a:noFill/>
        </p:spPr>
        <p:txBody>
          <a:bodyPr wrap="square" rtlCol="0">
            <a:spAutoFit/>
          </a:bodyPr>
          <a:lstStyle/>
          <a:p>
            <a:r>
              <a:rPr lang="en" altLang="zh-CN" sz="1400" dirty="0">
                <a:latin typeface="微软雅黑" panose="020B0503020204020204" pitchFamily="34" charset="-122"/>
                <a:ea typeface="微软雅黑" panose="020B0503020204020204" pitchFamily="34" charset="-122"/>
              </a:rPr>
              <a:t>https://</a:t>
            </a:r>
            <a:r>
              <a:rPr lang="en" altLang="zh-CN" sz="1400" dirty="0" err="1">
                <a:latin typeface="微软雅黑" panose="020B0503020204020204" pitchFamily="34" charset="-122"/>
                <a:ea typeface="微软雅黑" panose="020B0503020204020204" pitchFamily="34" charset="-122"/>
              </a:rPr>
              <a:t>en.wikipedia.org</a:t>
            </a:r>
            <a:r>
              <a:rPr lang="en" altLang="zh-CN" sz="1400" dirty="0">
                <a:latin typeface="微软雅黑" panose="020B0503020204020204" pitchFamily="34" charset="-122"/>
                <a:ea typeface="微软雅黑" panose="020B0503020204020204" pitchFamily="34" charset="-122"/>
              </a:rPr>
              <a:t>/wiki/</a:t>
            </a:r>
            <a:r>
              <a:rPr lang="en" altLang="zh-CN" sz="1400" dirty="0" err="1">
                <a:latin typeface="微软雅黑" panose="020B0503020204020204" pitchFamily="34" charset="-122"/>
                <a:ea typeface="微软雅黑" panose="020B0503020204020204" pitchFamily="34" charset="-122"/>
              </a:rPr>
              <a:t>Takens's_theorem</a:t>
            </a:r>
            <a:endParaRPr lang="zh-CN" altLang="en-US" sz="1400" dirty="0">
              <a:latin typeface="微软雅黑" panose="020B0503020204020204" pitchFamily="34" charset="-122"/>
              <a:ea typeface="微软雅黑" panose="020B0503020204020204" pitchFamily="34" charset="-122"/>
            </a:endParaRPr>
          </a:p>
        </p:txBody>
      </p:sp>
      <p:pic>
        <p:nvPicPr>
          <p:cNvPr id="5" name="图片 4">
            <a:extLst>
              <a:ext uri="{FF2B5EF4-FFF2-40B4-BE49-F238E27FC236}">
                <a16:creationId xmlns:a16="http://schemas.microsoft.com/office/drawing/2014/main" id="{24DE565E-D2D3-3471-0F8F-2ED91278E8C9}"/>
              </a:ext>
            </a:extLst>
          </p:cNvPr>
          <p:cNvPicPr>
            <a:picLocks noChangeAspect="1"/>
          </p:cNvPicPr>
          <p:nvPr/>
        </p:nvPicPr>
        <p:blipFill>
          <a:blip r:embed="rId4"/>
          <a:stretch>
            <a:fillRect/>
          </a:stretch>
        </p:blipFill>
        <p:spPr>
          <a:xfrm>
            <a:off x="814039" y="4303770"/>
            <a:ext cx="6458034" cy="1450757"/>
          </a:xfrm>
          <a:prstGeom prst="rect">
            <a:avLst/>
          </a:prstGeom>
        </p:spPr>
      </p:pic>
      <p:sp>
        <p:nvSpPr>
          <p:cNvPr id="9" name="文本框 8">
            <a:extLst>
              <a:ext uri="{FF2B5EF4-FFF2-40B4-BE49-F238E27FC236}">
                <a16:creationId xmlns:a16="http://schemas.microsoft.com/office/drawing/2014/main" id="{C27699B7-DBF7-1E2B-E283-B9E70F7FA13A}"/>
              </a:ext>
            </a:extLst>
          </p:cNvPr>
          <p:cNvSpPr txBox="1"/>
          <p:nvPr/>
        </p:nvSpPr>
        <p:spPr>
          <a:xfrm>
            <a:off x="7731332" y="4235302"/>
            <a:ext cx="3440430"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zh-CN" dirty="0"/>
              <a:t>Abstractor</a:t>
            </a:r>
            <a:r>
              <a:rPr kumimoji="1" lang="zh-CN" altLang="en-US" dirty="0"/>
              <a:t> </a:t>
            </a:r>
            <a:r>
              <a:rPr kumimoji="1" lang="en-US" altLang="zh-CN" dirty="0"/>
              <a:t>reconstruction</a:t>
            </a:r>
          </a:p>
          <a:p>
            <a:pPr marL="285750" indent="-285750">
              <a:buFont typeface="Arial" panose="020B0604020202020204" pitchFamily="34" charset="0"/>
              <a:buChar char="•"/>
            </a:pPr>
            <a:r>
              <a:rPr kumimoji="1" lang="en-US" altLang="zh-CN" dirty="0"/>
              <a:t>Polynomial</a:t>
            </a:r>
            <a:r>
              <a:rPr kumimoji="1" lang="zh-CN" altLang="en-US" dirty="0"/>
              <a:t> </a:t>
            </a:r>
            <a:r>
              <a:rPr kumimoji="1" lang="en-US" altLang="zh-CN" dirty="0"/>
              <a:t>regression</a:t>
            </a:r>
          </a:p>
          <a:p>
            <a:pPr marL="285750" indent="-285750">
              <a:buFont typeface="Arial" panose="020B0604020202020204" pitchFamily="34" charset="0"/>
              <a:buChar char="•"/>
            </a:pPr>
            <a:r>
              <a:rPr kumimoji="1" lang="en-US" altLang="zh-CN" dirty="0"/>
              <a:t>Compressed</a:t>
            </a:r>
            <a:r>
              <a:rPr kumimoji="1" lang="zh-CN" altLang="en-US" dirty="0"/>
              <a:t> </a:t>
            </a:r>
            <a:r>
              <a:rPr kumimoji="1" lang="en-US" altLang="zh-CN" dirty="0"/>
              <a:t>sensing</a:t>
            </a:r>
          </a:p>
          <a:p>
            <a:pPr marL="285750" indent="-285750">
              <a:buFont typeface="Arial" panose="020B0604020202020204" pitchFamily="34" charset="0"/>
              <a:buChar char="•"/>
            </a:pPr>
            <a:r>
              <a:rPr kumimoji="1" lang="en-US" altLang="zh-CN" dirty="0"/>
              <a:t>Driving</a:t>
            </a:r>
            <a:r>
              <a:rPr kumimoji="1" lang="zh-CN" altLang="en-US" dirty="0"/>
              <a:t> </a:t>
            </a:r>
            <a:r>
              <a:rPr kumimoji="1" lang="en-US" altLang="zh-CN" dirty="0"/>
              <a:t>response</a:t>
            </a:r>
          </a:p>
          <a:p>
            <a:pPr marL="285750" indent="-285750">
              <a:buFont typeface="Arial" panose="020B0604020202020204" pitchFamily="34" charset="0"/>
              <a:buChar char="•"/>
            </a:pPr>
            <a:r>
              <a:rPr kumimoji="1" lang="en-US" altLang="zh-CN" dirty="0"/>
              <a:t>Reservoir</a:t>
            </a:r>
            <a:r>
              <a:rPr kumimoji="1" lang="zh-CN" altLang="en-US" dirty="0"/>
              <a:t> </a:t>
            </a:r>
            <a:r>
              <a:rPr kumimoji="1" lang="en-US" altLang="zh-CN" dirty="0"/>
              <a:t>Computing</a:t>
            </a:r>
          </a:p>
          <a:p>
            <a:pPr marL="285750" indent="-285750">
              <a:buFont typeface="Arial" panose="020B0604020202020204" pitchFamily="34" charset="0"/>
              <a:buChar char="•"/>
            </a:pPr>
            <a:r>
              <a:rPr kumimoji="1" lang="en-US" altLang="zh-CN" dirty="0"/>
              <a:t>Time</a:t>
            </a:r>
            <a:r>
              <a:rPr kumimoji="1" lang="zh-CN" altLang="en-US" dirty="0"/>
              <a:t> </a:t>
            </a:r>
            <a:r>
              <a:rPr kumimoji="1" lang="en-US" altLang="zh-CN" dirty="0"/>
              <a:t>series</a:t>
            </a:r>
            <a:r>
              <a:rPr kumimoji="1" lang="zh-CN" altLang="en-US" dirty="0"/>
              <a:t> </a:t>
            </a:r>
            <a:r>
              <a:rPr kumimoji="1" lang="en-US" altLang="zh-CN" dirty="0"/>
              <a:t>analysis…</a:t>
            </a:r>
            <a:endParaRPr kumimoji="1" lang="zh-CN" altLang="en-US" dirty="0"/>
          </a:p>
        </p:txBody>
      </p:sp>
      <p:pic>
        <p:nvPicPr>
          <p:cNvPr id="2" name="内容占位符 8">
            <a:extLst>
              <a:ext uri="{FF2B5EF4-FFF2-40B4-BE49-F238E27FC236}">
                <a16:creationId xmlns:a16="http://schemas.microsoft.com/office/drawing/2014/main" id="{91973919-1999-8C8F-1302-B7FE56E1A3FD}"/>
              </a:ext>
            </a:extLst>
          </p:cNvPr>
          <p:cNvPicPr>
            <a:picLocks noGrp="1" noChangeAspect="1"/>
          </p:cNvPicPr>
          <p:nvPr>
            <p:ph idx="1"/>
          </p:nvPr>
        </p:nvPicPr>
        <p:blipFill>
          <a:blip r:embed="rId5"/>
          <a:stretch>
            <a:fillRect/>
          </a:stretch>
        </p:blipFill>
        <p:spPr>
          <a:xfrm>
            <a:off x="1828370" y="1856943"/>
            <a:ext cx="2023945" cy="1450758"/>
          </a:xfrm>
          <a:prstGeom prst="rect">
            <a:avLst/>
          </a:prstGeom>
        </p:spPr>
      </p:pic>
      <p:pic>
        <p:nvPicPr>
          <p:cNvPr id="6" name="图片 5">
            <a:extLst>
              <a:ext uri="{FF2B5EF4-FFF2-40B4-BE49-F238E27FC236}">
                <a16:creationId xmlns:a16="http://schemas.microsoft.com/office/drawing/2014/main" id="{CEE6A37E-8EAA-ACB7-3783-AC8E21AEAC6E}"/>
              </a:ext>
            </a:extLst>
          </p:cNvPr>
          <p:cNvPicPr>
            <a:picLocks noChangeAspect="1"/>
          </p:cNvPicPr>
          <p:nvPr/>
        </p:nvPicPr>
        <p:blipFill>
          <a:blip r:embed="rId6"/>
          <a:stretch>
            <a:fillRect/>
          </a:stretch>
        </p:blipFill>
        <p:spPr>
          <a:xfrm>
            <a:off x="4223957" y="1682021"/>
            <a:ext cx="2722857" cy="1812402"/>
          </a:xfrm>
          <a:prstGeom prst="rect">
            <a:avLst/>
          </a:prstGeom>
        </p:spPr>
      </p:pic>
      <p:pic>
        <p:nvPicPr>
          <p:cNvPr id="10" name="图片 9">
            <a:extLst>
              <a:ext uri="{FF2B5EF4-FFF2-40B4-BE49-F238E27FC236}">
                <a16:creationId xmlns:a16="http://schemas.microsoft.com/office/drawing/2014/main" id="{C78E72C0-C436-DCA9-9249-FD7CA36848F2}"/>
              </a:ext>
            </a:extLst>
          </p:cNvPr>
          <p:cNvPicPr>
            <a:picLocks noChangeAspect="1"/>
          </p:cNvPicPr>
          <p:nvPr/>
        </p:nvPicPr>
        <p:blipFill>
          <a:blip r:embed="rId7"/>
          <a:stretch>
            <a:fillRect/>
          </a:stretch>
        </p:blipFill>
        <p:spPr>
          <a:xfrm>
            <a:off x="7180295" y="1856943"/>
            <a:ext cx="1931140" cy="1450757"/>
          </a:xfrm>
          <a:prstGeom prst="rect">
            <a:avLst/>
          </a:prstGeom>
        </p:spPr>
      </p:pic>
      <p:cxnSp>
        <p:nvCxnSpPr>
          <p:cNvPr id="11" name="直线箭头连接符 10">
            <a:extLst>
              <a:ext uri="{FF2B5EF4-FFF2-40B4-BE49-F238E27FC236}">
                <a16:creationId xmlns:a16="http://schemas.microsoft.com/office/drawing/2014/main" id="{32A7622F-30EA-E03F-89C7-1D7825957B5F}"/>
              </a:ext>
            </a:extLst>
          </p:cNvPr>
          <p:cNvCxnSpPr/>
          <p:nvPr/>
        </p:nvCxnSpPr>
        <p:spPr>
          <a:xfrm>
            <a:off x="4136844" y="2614640"/>
            <a:ext cx="32861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直线箭头连接符 11">
            <a:extLst>
              <a:ext uri="{FF2B5EF4-FFF2-40B4-BE49-F238E27FC236}">
                <a16:creationId xmlns:a16="http://schemas.microsoft.com/office/drawing/2014/main" id="{723D6E23-9188-F2C6-46F3-EBAC4E565E3B}"/>
              </a:ext>
            </a:extLst>
          </p:cNvPr>
          <p:cNvCxnSpPr/>
          <p:nvPr/>
        </p:nvCxnSpPr>
        <p:spPr>
          <a:xfrm>
            <a:off x="6618202" y="2614640"/>
            <a:ext cx="32861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文本框 12">
            <a:extLst>
              <a:ext uri="{FF2B5EF4-FFF2-40B4-BE49-F238E27FC236}">
                <a16:creationId xmlns:a16="http://schemas.microsoft.com/office/drawing/2014/main" id="{2812095D-2214-3459-A529-08FEC8091981}"/>
              </a:ext>
            </a:extLst>
          </p:cNvPr>
          <p:cNvSpPr txBox="1"/>
          <p:nvPr/>
        </p:nvSpPr>
        <p:spPr>
          <a:xfrm>
            <a:off x="1828370" y="1340022"/>
            <a:ext cx="2722857" cy="369332"/>
          </a:xfrm>
          <a:prstGeom prst="rect">
            <a:avLst/>
          </a:prstGeom>
          <a:noFill/>
        </p:spPr>
        <p:txBody>
          <a:bodyPr wrap="square" rtlCol="0">
            <a:spAutoFit/>
          </a:bodyPr>
          <a:lstStyle/>
          <a:p>
            <a:r>
              <a:rPr kumimoji="1" lang="en-US" altLang="zh-CN" dirty="0"/>
              <a:t>Behavior (observations)</a:t>
            </a:r>
            <a:endParaRPr kumimoji="1" lang="zh-CN" altLang="en-US" dirty="0"/>
          </a:p>
        </p:txBody>
      </p:sp>
      <p:sp>
        <p:nvSpPr>
          <p:cNvPr id="14" name="文本框 13">
            <a:extLst>
              <a:ext uri="{FF2B5EF4-FFF2-40B4-BE49-F238E27FC236}">
                <a16:creationId xmlns:a16="http://schemas.microsoft.com/office/drawing/2014/main" id="{9CF49708-168E-FB15-1854-69103992DA1A}"/>
              </a:ext>
            </a:extLst>
          </p:cNvPr>
          <p:cNvSpPr txBox="1"/>
          <p:nvPr/>
        </p:nvSpPr>
        <p:spPr>
          <a:xfrm>
            <a:off x="4950413" y="1326356"/>
            <a:ext cx="1408761" cy="369332"/>
          </a:xfrm>
          <a:prstGeom prst="rect">
            <a:avLst/>
          </a:prstGeom>
          <a:noFill/>
        </p:spPr>
        <p:txBody>
          <a:bodyPr wrap="square" rtlCol="0">
            <a:spAutoFit/>
          </a:bodyPr>
          <a:lstStyle/>
          <a:p>
            <a:r>
              <a:rPr kumimoji="1" lang="en-US" altLang="zh-CN" dirty="0"/>
              <a:t>AI systems</a:t>
            </a:r>
            <a:endParaRPr kumimoji="1" lang="zh-CN" altLang="en-US" dirty="0"/>
          </a:p>
        </p:txBody>
      </p:sp>
      <p:sp>
        <p:nvSpPr>
          <p:cNvPr id="15" name="文本框 14">
            <a:extLst>
              <a:ext uri="{FF2B5EF4-FFF2-40B4-BE49-F238E27FC236}">
                <a16:creationId xmlns:a16="http://schemas.microsoft.com/office/drawing/2014/main" id="{263007E5-EDFA-1D26-635B-8B00256441D6}"/>
              </a:ext>
            </a:extLst>
          </p:cNvPr>
          <p:cNvSpPr txBox="1"/>
          <p:nvPr/>
        </p:nvSpPr>
        <p:spPr>
          <a:xfrm>
            <a:off x="7592625" y="1319641"/>
            <a:ext cx="1408761" cy="369332"/>
          </a:xfrm>
          <a:prstGeom prst="rect">
            <a:avLst/>
          </a:prstGeom>
          <a:noFill/>
        </p:spPr>
        <p:txBody>
          <a:bodyPr wrap="square" rtlCol="0">
            <a:spAutoFit/>
          </a:bodyPr>
          <a:lstStyle/>
          <a:p>
            <a:r>
              <a:rPr kumimoji="1" lang="en-US" altLang="zh-CN" dirty="0"/>
              <a:t>Models</a:t>
            </a:r>
            <a:endParaRPr kumimoji="1" lang="zh-CN" altLang="en-US" dirty="0"/>
          </a:p>
        </p:txBody>
      </p:sp>
      <p:cxnSp>
        <p:nvCxnSpPr>
          <p:cNvPr id="16" name="直线箭头连接符 15">
            <a:extLst>
              <a:ext uri="{FF2B5EF4-FFF2-40B4-BE49-F238E27FC236}">
                <a16:creationId xmlns:a16="http://schemas.microsoft.com/office/drawing/2014/main" id="{59626320-2E31-C0D6-7D68-17C971EA8FD2}"/>
              </a:ext>
            </a:extLst>
          </p:cNvPr>
          <p:cNvCxnSpPr>
            <a:cxnSpLocks/>
          </p:cNvCxnSpPr>
          <p:nvPr/>
        </p:nvCxnSpPr>
        <p:spPr>
          <a:xfrm>
            <a:off x="8315568" y="3511822"/>
            <a:ext cx="0" cy="55084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7" name="直线箭头连接符 16">
            <a:extLst>
              <a:ext uri="{FF2B5EF4-FFF2-40B4-BE49-F238E27FC236}">
                <a16:creationId xmlns:a16="http://schemas.microsoft.com/office/drawing/2014/main" id="{892A5E43-5363-EE7D-8EA0-70E301C2F42F}"/>
              </a:ext>
            </a:extLst>
          </p:cNvPr>
          <p:cNvCxnSpPr>
            <a:cxnSpLocks/>
          </p:cNvCxnSpPr>
          <p:nvPr/>
        </p:nvCxnSpPr>
        <p:spPr>
          <a:xfrm flipH="1">
            <a:off x="2902226" y="4062665"/>
            <a:ext cx="5413342"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8" name="文本框 17">
            <a:extLst>
              <a:ext uri="{FF2B5EF4-FFF2-40B4-BE49-F238E27FC236}">
                <a16:creationId xmlns:a16="http://schemas.microsoft.com/office/drawing/2014/main" id="{3E875A8F-E8E2-4C7F-754A-B125C8012D38}"/>
              </a:ext>
            </a:extLst>
          </p:cNvPr>
          <p:cNvSpPr txBox="1"/>
          <p:nvPr/>
        </p:nvSpPr>
        <p:spPr>
          <a:xfrm>
            <a:off x="4492203" y="3735527"/>
            <a:ext cx="2546538" cy="369332"/>
          </a:xfrm>
          <a:prstGeom prst="rect">
            <a:avLst/>
          </a:prstGeom>
          <a:noFill/>
        </p:spPr>
        <p:txBody>
          <a:bodyPr wrap="square" rtlCol="0">
            <a:spAutoFit/>
          </a:bodyPr>
          <a:lstStyle/>
          <a:p>
            <a:r>
              <a:rPr kumimoji="1" lang="en-US" altLang="zh-CN" dirty="0"/>
              <a:t>Predict</a:t>
            </a:r>
            <a:r>
              <a:rPr kumimoji="1" lang="zh-CN" altLang="en-US" dirty="0"/>
              <a:t> </a:t>
            </a:r>
            <a:r>
              <a:rPr kumimoji="1" lang="en-US" altLang="zh-CN" dirty="0"/>
              <a:t>Next</a:t>
            </a:r>
            <a:r>
              <a:rPr kumimoji="1" lang="zh-CN" altLang="en-US" dirty="0"/>
              <a:t> </a:t>
            </a:r>
            <a:r>
              <a:rPr kumimoji="1" lang="en-US" altLang="zh-CN" dirty="0"/>
              <a:t>Time</a:t>
            </a:r>
            <a:r>
              <a:rPr kumimoji="1" lang="zh-CN" altLang="en-US" dirty="0"/>
              <a:t> </a:t>
            </a:r>
            <a:r>
              <a:rPr kumimoji="1" lang="en-US" altLang="zh-CN" dirty="0"/>
              <a:t>Step</a:t>
            </a:r>
            <a:endParaRPr kumimoji="1" lang="zh-CN" altLang="en-US" dirty="0"/>
          </a:p>
        </p:txBody>
      </p:sp>
      <p:cxnSp>
        <p:nvCxnSpPr>
          <p:cNvPr id="22" name="直线箭头连接符 21">
            <a:extLst>
              <a:ext uri="{FF2B5EF4-FFF2-40B4-BE49-F238E27FC236}">
                <a16:creationId xmlns:a16="http://schemas.microsoft.com/office/drawing/2014/main" id="{947BBACE-839B-A7C2-EB3D-31293960EE48}"/>
              </a:ext>
            </a:extLst>
          </p:cNvPr>
          <p:cNvCxnSpPr>
            <a:cxnSpLocks/>
          </p:cNvCxnSpPr>
          <p:nvPr/>
        </p:nvCxnSpPr>
        <p:spPr>
          <a:xfrm flipV="1">
            <a:off x="2902226" y="3494423"/>
            <a:ext cx="0" cy="55084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212793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1" y="436469"/>
            <a:ext cx="8310361"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RNN</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based</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Dynamics</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Learning</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6" name="直接箭头连接符 9">
            <a:extLst>
              <a:ext uri="{FF2B5EF4-FFF2-40B4-BE49-F238E27FC236}">
                <a16:creationId xmlns:a16="http://schemas.microsoft.com/office/drawing/2014/main" id="{BE6C72BB-7D2B-BD9A-70D2-B244A87BC451}"/>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pic>
        <p:nvPicPr>
          <p:cNvPr id="67" name="图片 66">
            <a:extLst>
              <a:ext uri="{FF2B5EF4-FFF2-40B4-BE49-F238E27FC236}">
                <a16:creationId xmlns:a16="http://schemas.microsoft.com/office/drawing/2014/main" id="{BF69EAE7-F8D7-BDBE-F8BA-D082DB6FC37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17047" y="5878242"/>
            <a:ext cx="1716371" cy="1189728"/>
          </a:xfrm>
          <a:prstGeom prst="rect">
            <a:avLst/>
          </a:prstGeom>
        </p:spPr>
      </p:pic>
      <p:sp>
        <p:nvSpPr>
          <p:cNvPr id="3" name="右箭头 2">
            <a:extLst>
              <a:ext uri="{FF2B5EF4-FFF2-40B4-BE49-F238E27FC236}">
                <a16:creationId xmlns:a16="http://schemas.microsoft.com/office/drawing/2014/main" id="{7911E401-DB9F-7958-CD8C-331D8D85DA68}"/>
              </a:ext>
            </a:extLst>
          </p:cNvPr>
          <p:cNvSpPr/>
          <p:nvPr/>
        </p:nvSpPr>
        <p:spPr>
          <a:xfrm>
            <a:off x="4979091" y="3574435"/>
            <a:ext cx="428625" cy="3571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5" name="图片 4">
            <a:extLst>
              <a:ext uri="{FF2B5EF4-FFF2-40B4-BE49-F238E27FC236}">
                <a16:creationId xmlns:a16="http://schemas.microsoft.com/office/drawing/2014/main" id="{D6253071-0074-9839-C667-02E81BAE5FF4}"/>
              </a:ext>
            </a:extLst>
          </p:cNvPr>
          <p:cNvPicPr>
            <a:picLocks noChangeAspect="1"/>
          </p:cNvPicPr>
          <p:nvPr/>
        </p:nvPicPr>
        <p:blipFill>
          <a:blip r:embed="rId4"/>
          <a:stretch>
            <a:fillRect/>
          </a:stretch>
        </p:blipFill>
        <p:spPr>
          <a:xfrm>
            <a:off x="814039" y="2132985"/>
            <a:ext cx="3721100" cy="2882900"/>
          </a:xfrm>
          <a:prstGeom prst="rect">
            <a:avLst/>
          </a:prstGeom>
        </p:spPr>
      </p:pic>
      <p:sp>
        <p:nvSpPr>
          <p:cNvPr id="6" name="文本框 5">
            <a:extLst>
              <a:ext uri="{FF2B5EF4-FFF2-40B4-BE49-F238E27FC236}">
                <a16:creationId xmlns:a16="http://schemas.microsoft.com/office/drawing/2014/main" id="{CBF7C719-43CF-03A5-BBAB-23E27863285A}"/>
              </a:ext>
            </a:extLst>
          </p:cNvPr>
          <p:cNvSpPr txBox="1"/>
          <p:nvPr/>
        </p:nvSpPr>
        <p:spPr>
          <a:xfrm>
            <a:off x="574304" y="6328260"/>
            <a:ext cx="7180875" cy="307777"/>
          </a:xfrm>
          <a:prstGeom prst="rect">
            <a:avLst/>
          </a:prstGeom>
          <a:noFill/>
        </p:spPr>
        <p:txBody>
          <a:bodyPr wrap="square" rtlCol="0">
            <a:spAutoFit/>
          </a:bodyPr>
          <a:lstStyle/>
          <a:p>
            <a:r>
              <a:rPr lang="zh-CN" altLang="en-US" sz="1400" dirty="0">
                <a:latin typeface="微软雅黑" panose="020B0503020204020204" pitchFamily="34" charset="-122"/>
                <a:ea typeface="微软雅黑" panose="020B0503020204020204" pitchFamily="34" charset="-122"/>
              </a:rPr>
              <a:t>更多“</a:t>
            </a:r>
            <a:r>
              <a:rPr lang="zh-CN" altLang="en-US" sz="1400" dirty="0">
                <a:solidFill>
                  <a:srgbClr val="EC8922"/>
                </a:solidFill>
                <a:latin typeface="微软雅黑" panose="020B0503020204020204" pitchFamily="34" charset="-122"/>
                <a:ea typeface="微软雅黑" panose="020B0503020204020204" pitchFamily="34" charset="-122"/>
              </a:rPr>
              <a:t>人工智能 </a:t>
            </a:r>
            <a:r>
              <a:rPr lang="en-US" altLang="zh-CN" sz="1400" dirty="0">
                <a:solidFill>
                  <a:srgbClr val="EC8922"/>
                </a:solidFill>
                <a:latin typeface="微软雅黑" panose="020B0503020204020204" pitchFamily="34" charset="-122"/>
                <a:ea typeface="微软雅黑" panose="020B0503020204020204" pitchFamily="34" charset="-122"/>
              </a:rPr>
              <a:t>&amp; </a:t>
            </a:r>
            <a:r>
              <a:rPr lang="zh-CN" altLang="en-US" sz="1400" dirty="0">
                <a:solidFill>
                  <a:srgbClr val="EC8922"/>
                </a:solidFill>
                <a:latin typeface="微软雅黑" panose="020B0503020204020204" pitchFamily="34" charset="-122"/>
                <a:ea typeface="微软雅黑" panose="020B0503020204020204" pitchFamily="34" charset="-122"/>
              </a:rPr>
              <a:t>复杂系统</a:t>
            </a:r>
            <a:r>
              <a:rPr lang="zh-CN" altLang="en-US" sz="1400" dirty="0">
                <a:latin typeface="微软雅黑" panose="020B0503020204020204" pitchFamily="34" charset="-122"/>
                <a:ea typeface="微软雅黑" panose="020B0503020204020204" pitchFamily="34" charset="-122"/>
              </a:rPr>
              <a:t>”的知识，请关注官网：</a:t>
            </a:r>
            <a:r>
              <a:rPr lang="en-US" altLang="zh-CN" sz="1400" dirty="0">
                <a:latin typeface="微软雅黑" panose="020B0503020204020204" pitchFamily="34" charset="-122"/>
                <a:ea typeface="微软雅黑" panose="020B0503020204020204" pitchFamily="34" charset="-122"/>
              </a:rPr>
              <a:t>campus.swarma.org</a:t>
            </a:r>
            <a:endParaRPr lang="zh-CN" altLang="en-US" sz="1400" dirty="0">
              <a:latin typeface="微软雅黑" panose="020B0503020204020204" pitchFamily="34" charset="-122"/>
              <a:ea typeface="微软雅黑" panose="020B0503020204020204" pitchFamily="34" charset="-122"/>
            </a:endParaRPr>
          </a:p>
        </p:txBody>
      </p:sp>
      <p:cxnSp>
        <p:nvCxnSpPr>
          <p:cNvPr id="9" name="直线箭头连接符 8">
            <a:extLst>
              <a:ext uri="{FF2B5EF4-FFF2-40B4-BE49-F238E27FC236}">
                <a16:creationId xmlns:a16="http://schemas.microsoft.com/office/drawing/2014/main" id="{4BD4AD19-8245-AA3D-806B-4ECA306FEDA4}"/>
              </a:ext>
            </a:extLst>
          </p:cNvPr>
          <p:cNvCxnSpPr/>
          <p:nvPr/>
        </p:nvCxnSpPr>
        <p:spPr>
          <a:xfrm>
            <a:off x="6096000" y="5250569"/>
            <a:ext cx="514643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文本框 9">
            <a:extLst>
              <a:ext uri="{FF2B5EF4-FFF2-40B4-BE49-F238E27FC236}">
                <a16:creationId xmlns:a16="http://schemas.microsoft.com/office/drawing/2014/main" id="{E7CAEE83-8DED-5249-2693-2B17AD63FFCA}"/>
              </a:ext>
            </a:extLst>
          </p:cNvPr>
          <p:cNvSpPr txBox="1"/>
          <p:nvPr/>
        </p:nvSpPr>
        <p:spPr>
          <a:xfrm>
            <a:off x="11242431" y="5004986"/>
            <a:ext cx="234461" cy="368396"/>
          </a:xfrm>
          <a:prstGeom prst="rect">
            <a:avLst/>
          </a:prstGeom>
          <a:noFill/>
        </p:spPr>
        <p:txBody>
          <a:bodyPr wrap="square" rtlCol="0">
            <a:spAutoFit/>
          </a:bodyPr>
          <a:lstStyle/>
          <a:p>
            <a:r>
              <a:rPr kumimoji="1" lang="en-US" altLang="zh-CN" dirty="0"/>
              <a:t>t</a:t>
            </a:r>
            <a:endParaRPr kumimoji="1" lang="zh-CN" altLang="en-US" dirty="0"/>
          </a:p>
        </p:txBody>
      </p:sp>
      <p:pic>
        <p:nvPicPr>
          <p:cNvPr id="4098" name="Picture 2" descr="A standard unfolded RNN structure at time t | Download Scientific Diagram">
            <a:extLst>
              <a:ext uri="{FF2B5EF4-FFF2-40B4-BE49-F238E27FC236}">
                <a16:creationId xmlns:a16="http://schemas.microsoft.com/office/drawing/2014/main" id="{303DF16A-88F1-704C-C04C-DF57D746F44D}"/>
              </a:ext>
            </a:extLst>
          </p:cNvPr>
          <p:cNvPicPr>
            <a:picLocks noGrp="1" noChangeAspect="1" noChangeArrowheads="1"/>
          </p:cNvPicPr>
          <p:nvPr>
            <p:ph idx="1"/>
          </p:nvPr>
        </p:nvPicPr>
        <p:blipFill>
          <a:blip r:embed="rId5">
            <a:extLst>
              <a:ext uri="{28A0092B-C50C-407E-A947-70E740481C1C}">
                <a14:useLocalDpi xmlns:a14="http://schemas.microsoft.com/office/drawing/2010/main" val="0"/>
              </a:ext>
            </a:extLst>
          </a:blip>
          <a:srcRect/>
          <a:stretch>
            <a:fillRect/>
          </a:stretch>
        </p:blipFill>
        <p:spPr bwMode="auto">
          <a:xfrm>
            <a:off x="4757785" y="2799070"/>
            <a:ext cx="6934910" cy="1868346"/>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72183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1" y="436469"/>
            <a:ext cx="8310361"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RNN</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based</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Dynamics</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Learning</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6" name="直接箭头连接符 9">
            <a:extLst>
              <a:ext uri="{FF2B5EF4-FFF2-40B4-BE49-F238E27FC236}">
                <a16:creationId xmlns:a16="http://schemas.microsoft.com/office/drawing/2014/main" id="{BE6C72BB-7D2B-BD9A-70D2-B244A87BC451}"/>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pic>
        <p:nvPicPr>
          <p:cNvPr id="67" name="图片 66">
            <a:extLst>
              <a:ext uri="{FF2B5EF4-FFF2-40B4-BE49-F238E27FC236}">
                <a16:creationId xmlns:a16="http://schemas.microsoft.com/office/drawing/2014/main" id="{BF69EAE7-F8D7-BDBE-F8BA-D082DB6FC37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17047" y="5878242"/>
            <a:ext cx="1716371" cy="1189728"/>
          </a:xfrm>
          <a:prstGeom prst="rect">
            <a:avLst/>
          </a:prstGeom>
        </p:spPr>
      </p:pic>
      <p:sp>
        <p:nvSpPr>
          <p:cNvPr id="6" name="文本框 5">
            <a:extLst>
              <a:ext uri="{FF2B5EF4-FFF2-40B4-BE49-F238E27FC236}">
                <a16:creationId xmlns:a16="http://schemas.microsoft.com/office/drawing/2014/main" id="{CBF7C719-43CF-03A5-BBAB-23E27863285A}"/>
              </a:ext>
            </a:extLst>
          </p:cNvPr>
          <p:cNvSpPr txBox="1"/>
          <p:nvPr/>
        </p:nvSpPr>
        <p:spPr>
          <a:xfrm>
            <a:off x="570661" y="6120441"/>
            <a:ext cx="8504066" cy="646331"/>
          </a:xfrm>
          <a:prstGeom prst="rect">
            <a:avLst/>
          </a:prstGeom>
          <a:noFill/>
        </p:spPr>
        <p:txBody>
          <a:bodyPr wrap="square" rtlCol="0">
            <a:spAutoFit/>
          </a:bodyPr>
          <a:lstStyle/>
          <a:p>
            <a:r>
              <a:rPr lang="en" altLang="zh-CN" sz="1200" dirty="0">
                <a:latin typeface="NimbusRomNo9L"/>
              </a:rPr>
              <a:t>Ian Fox, Lynn Ang, </a:t>
            </a:r>
            <a:r>
              <a:rPr lang="en" altLang="zh-CN" sz="1200" dirty="0" err="1">
                <a:latin typeface="NimbusRomNo9L"/>
              </a:rPr>
              <a:t>Mamta</a:t>
            </a:r>
            <a:r>
              <a:rPr lang="en" altLang="zh-CN" sz="1200" dirty="0">
                <a:latin typeface="NimbusRomNo9L"/>
              </a:rPr>
              <a:t> Jaiswal, </a:t>
            </a:r>
            <a:r>
              <a:rPr lang="en" altLang="zh-CN" sz="1200" dirty="0" err="1">
                <a:latin typeface="NimbusRomNo9L"/>
              </a:rPr>
              <a:t>Rodica</a:t>
            </a:r>
            <a:r>
              <a:rPr lang="en" altLang="zh-CN" sz="1200" dirty="0">
                <a:latin typeface="NimbusRomNo9L"/>
              </a:rPr>
              <a:t> Pop-</a:t>
            </a:r>
            <a:r>
              <a:rPr lang="en" altLang="zh-CN" sz="1200" dirty="0" err="1">
                <a:latin typeface="NimbusRomNo9L"/>
              </a:rPr>
              <a:t>Busui</a:t>
            </a:r>
            <a:r>
              <a:rPr lang="en" altLang="zh-CN" sz="1200" dirty="0">
                <a:latin typeface="NimbusRomNo9L"/>
              </a:rPr>
              <a:t>, and Jenna Wiens. Deep multi-output forecasting: Learning to accurately predict blood glucose trajectories. In </a:t>
            </a:r>
            <a:r>
              <a:rPr lang="en" altLang="zh-CN" sz="1200" i="1" dirty="0">
                <a:latin typeface="NimbusRomNo9L"/>
              </a:rPr>
              <a:t>Proceedings of the 24th ACM SIGKDD International Conference on Knowledge Discovery &amp; Data Mining</a:t>
            </a:r>
            <a:r>
              <a:rPr lang="en" altLang="zh-CN" sz="1200" dirty="0">
                <a:latin typeface="NimbusRomNo9L"/>
              </a:rPr>
              <a:t>, pages 1387–1395. ACM, 2018. </a:t>
            </a:r>
            <a:endParaRPr lang="en" altLang="zh-CN" sz="1200" dirty="0"/>
          </a:p>
        </p:txBody>
      </p:sp>
      <p:pic>
        <p:nvPicPr>
          <p:cNvPr id="10" name="图片 9">
            <a:extLst>
              <a:ext uri="{FF2B5EF4-FFF2-40B4-BE49-F238E27FC236}">
                <a16:creationId xmlns:a16="http://schemas.microsoft.com/office/drawing/2014/main" id="{8CF1B917-2334-ADB6-C29C-D67985AA1F05}"/>
              </a:ext>
            </a:extLst>
          </p:cNvPr>
          <p:cNvPicPr>
            <a:picLocks noChangeAspect="1"/>
          </p:cNvPicPr>
          <p:nvPr/>
        </p:nvPicPr>
        <p:blipFill>
          <a:blip r:embed="rId4"/>
          <a:stretch>
            <a:fillRect/>
          </a:stretch>
        </p:blipFill>
        <p:spPr>
          <a:xfrm>
            <a:off x="6672030" y="1239221"/>
            <a:ext cx="5519970" cy="4164188"/>
          </a:xfrm>
          <a:prstGeom prst="rect">
            <a:avLst/>
          </a:prstGeom>
        </p:spPr>
      </p:pic>
      <p:pic>
        <p:nvPicPr>
          <p:cNvPr id="12" name="图片 11">
            <a:extLst>
              <a:ext uri="{FF2B5EF4-FFF2-40B4-BE49-F238E27FC236}">
                <a16:creationId xmlns:a16="http://schemas.microsoft.com/office/drawing/2014/main" id="{3294DCA7-EE12-657F-5662-B1021AB19964}"/>
              </a:ext>
            </a:extLst>
          </p:cNvPr>
          <p:cNvPicPr>
            <a:picLocks noChangeAspect="1"/>
          </p:cNvPicPr>
          <p:nvPr/>
        </p:nvPicPr>
        <p:blipFill>
          <a:blip r:embed="rId5"/>
          <a:stretch>
            <a:fillRect/>
          </a:stretch>
        </p:blipFill>
        <p:spPr>
          <a:xfrm>
            <a:off x="570661" y="1477844"/>
            <a:ext cx="6101369" cy="4149828"/>
          </a:xfrm>
          <a:prstGeom prst="rect">
            <a:avLst/>
          </a:prstGeom>
        </p:spPr>
      </p:pic>
    </p:spTree>
    <p:extLst>
      <p:ext uri="{BB962C8B-B14F-4D97-AF65-F5344CB8AC3E}">
        <p14:creationId xmlns:p14="http://schemas.microsoft.com/office/powerpoint/2010/main" val="14668511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1" y="436469"/>
            <a:ext cx="8310361"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Recursive</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err="1">
                <a:solidFill>
                  <a:srgbClr val="C00000"/>
                </a:solidFill>
                <a:latin typeface="微软雅黑" panose="020B0503020204020204" pitchFamily="34" charset="-122"/>
                <a:ea typeface="微软雅黑" panose="020B0503020204020204" pitchFamily="34" charset="-122"/>
              </a:rPr>
              <a:t>v.s</a:t>
            </a:r>
            <a:r>
              <a:rPr lang="en-US" altLang="zh-CN" sz="3600" dirty="0">
                <a:solidFill>
                  <a:srgbClr val="C00000"/>
                </a:solidFill>
                <a:latin typeface="微软雅黑" panose="020B0503020204020204" pitchFamily="34" charset="-122"/>
                <a:ea typeface="微软雅黑" panose="020B0503020204020204" pitchFamily="34" charset="-122"/>
              </a:rPr>
              <a:t>.</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Multi-output</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6" name="直接箭头连接符 9">
            <a:extLst>
              <a:ext uri="{FF2B5EF4-FFF2-40B4-BE49-F238E27FC236}">
                <a16:creationId xmlns:a16="http://schemas.microsoft.com/office/drawing/2014/main" id="{BE6C72BB-7D2B-BD9A-70D2-B244A87BC451}"/>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pic>
        <p:nvPicPr>
          <p:cNvPr id="67" name="图片 66">
            <a:extLst>
              <a:ext uri="{FF2B5EF4-FFF2-40B4-BE49-F238E27FC236}">
                <a16:creationId xmlns:a16="http://schemas.microsoft.com/office/drawing/2014/main" id="{BF69EAE7-F8D7-BDBE-F8BA-D082DB6FC37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17047" y="5878242"/>
            <a:ext cx="1716371" cy="1189728"/>
          </a:xfrm>
          <a:prstGeom prst="rect">
            <a:avLst/>
          </a:prstGeom>
        </p:spPr>
      </p:pic>
      <p:sp>
        <p:nvSpPr>
          <p:cNvPr id="6" name="文本框 5">
            <a:extLst>
              <a:ext uri="{FF2B5EF4-FFF2-40B4-BE49-F238E27FC236}">
                <a16:creationId xmlns:a16="http://schemas.microsoft.com/office/drawing/2014/main" id="{CBF7C719-43CF-03A5-BBAB-23E27863285A}"/>
              </a:ext>
            </a:extLst>
          </p:cNvPr>
          <p:cNvSpPr txBox="1"/>
          <p:nvPr/>
        </p:nvSpPr>
        <p:spPr>
          <a:xfrm>
            <a:off x="570661" y="6120441"/>
            <a:ext cx="8504066" cy="646331"/>
          </a:xfrm>
          <a:prstGeom prst="rect">
            <a:avLst/>
          </a:prstGeom>
          <a:noFill/>
        </p:spPr>
        <p:txBody>
          <a:bodyPr wrap="square" rtlCol="0">
            <a:spAutoFit/>
          </a:bodyPr>
          <a:lstStyle/>
          <a:p>
            <a:r>
              <a:rPr lang="en" altLang="zh-CN" sz="1200" dirty="0">
                <a:latin typeface="NimbusRomNo9L"/>
              </a:rPr>
              <a:t>Ian Fox, Lynn Ang, </a:t>
            </a:r>
            <a:r>
              <a:rPr lang="en" altLang="zh-CN" sz="1200" dirty="0" err="1">
                <a:latin typeface="NimbusRomNo9L"/>
              </a:rPr>
              <a:t>Mamta</a:t>
            </a:r>
            <a:r>
              <a:rPr lang="en" altLang="zh-CN" sz="1200" dirty="0">
                <a:latin typeface="NimbusRomNo9L"/>
              </a:rPr>
              <a:t> Jaiswal, </a:t>
            </a:r>
            <a:r>
              <a:rPr lang="en" altLang="zh-CN" sz="1200" dirty="0" err="1">
                <a:latin typeface="NimbusRomNo9L"/>
              </a:rPr>
              <a:t>Rodica</a:t>
            </a:r>
            <a:r>
              <a:rPr lang="en" altLang="zh-CN" sz="1200" dirty="0">
                <a:latin typeface="NimbusRomNo9L"/>
              </a:rPr>
              <a:t> Pop-</a:t>
            </a:r>
            <a:r>
              <a:rPr lang="en" altLang="zh-CN" sz="1200" dirty="0" err="1">
                <a:latin typeface="NimbusRomNo9L"/>
              </a:rPr>
              <a:t>Busui</a:t>
            </a:r>
            <a:r>
              <a:rPr lang="en" altLang="zh-CN" sz="1200" dirty="0">
                <a:latin typeface="NimbusRomNo9L"/>
              </a:rPr>
              <a:t>, and Jenna Wiens. Deep multi-output forecasting: Learning to accurately predict blood glucose trajectories. In </a:t>
            </a:r>
            <a:r>
              <a:rPr lang="en" altLang="zh-CN" sz="1200" i="1" dirty="0">
                <a:latin typeface="NimbusRomNo9L"/>
              </a:rPr>
              <a:t>Proceedings of the 24th ACM SIGKDD International Conference on Knowledge Discovery &amp; Data Mining</a:t>
            </a:r>
            <a:r>
              <a:rPr lang="en" altLang="zh-CN" sz="1200" dirty="0">
                <a:latin typeface="NimbusRomNo9L"/>
              </a:rPr>
              <a:t>, pages 1387–1395. ACM, 2018. </a:t>
            </a:r>
            <a:endParaRPr lang="en" altLang="zh-CN" sz="1200" dirty="0"/>
          </a:p>
        </p:txBody>
      </p:sp>
      <p:pic>
        <p:nvPicPr>
          <p:cNvPr id="16" name="图片 15">
            <a:extLst>
              <a:ext uri="{FF2B5EF4-FFF2-40B4-BE49-F238E27FC236}">
                <a16:creationId xmlns:a16="http://schemas.microsoft.com/office/drawing/2014/main" id="{F8E69893-EED9-8C34-E0B6-DA52811E9E1A}"/>
              </a:ext>
            </a:extLst>
          </p:cNvPr>
          <p:cNvPicPr>
            <a:picLocks noChangeAspect="1"/>
          </p:cNvPicPr>
          <p:nvPr/>
        </p:nvPicPr>
        <p:blipFill>
          <a:blip r:embed="rId4"/>
          <a:stretch>
            <a:fillRect/>
          </a:stretch>
        </p:blipFill>
        <p:spPr>
          <a:xfrm>
            <a:off x="570661" y="4076831"/>
            <a:ext cx="4897241" cy="1350963"/>
          </a:xfrm>
          <a:prstGeom prst="rect">
            <a:avLst/>
          </a:prstGeom>
        </p:spPr>
      </p:pic>
      <p:pic>
        <p:nvPicPr>
          <p:cNvPr id="17" name="图片 16">
            <a:extLst>
              <a:ext uri="{FF2B5EF4-FFF2-40B4-BE49-F238E27FC236}">
                <a16:creationId xmlns:a16="http://schemas.microsoft.com/office/drawing/2014/main" id="{32E3A037-E39C-FDB5-8ECF-831E7EAD5A5C}"/>
              </a:ext>
            </a:extLst>
          </p:cNvPr>
          <p:cNvPicPr>
            <a:picLocks noChangeAspect="1"/>
          </p:cNvPicPr>
          <p:nvPr/>
        </p:nvPicPr>
        <p:blipFill>
          <a:blip r:embed="rId5"/>
          <a:stretch>
            <a:fillRect/>
          </a:stretch>
        </p:blipFill>
        <p:spPr>
          <a:xfrm>
            <a:off x="6367964" y="1100735"/>
            <a:ext cx="4967906" cy="3388366"/>
          </a:xfrm>
          <a:prstGeom prst="rect">
            <a:avLst/>
          </a:prstGeom>
        </p:spPr>
      </p:pic>
      <p:pic>
        <p:nvPicPr>
          <p:cNvPr id="18" name="图片 17">
            <a:extLst>
              <a:ext uri="{FF2B5EF4-FFF2-40B4-BE49-F238E27FC236}">
                <a16:creationId xmlns:a16="http://schemas.microsoft.com/office/drawing/2014/main" id="{D18451A1-F5F2-53D1-7C5D-EF5B54961D8B}"/>
              </a:ext>
            </a:extLst>
          </p:cNvPr>
          <p:cNvPicPr>
            <a:picLocks noChangeAspect="1"/>
          </p:cNvPicPr>
          <p:nvPr/>
        </p:nvPicPr>
        <p:blipFill>
          <a:blip r:embed="rId6"/>
          <a:stretch>
            <a:fillRect/>
          </a:stretch>
        </p:blipFill>
        <p:spPr>
          <a:xfrm>
            <a:off x="724829" y="1690027"/>
            <a:ext cx="4077824" cy="1779577"/>
          </a:xfrm>
          <a:prstGeom prst="rect">
            <a:avLst/>
          </a:prstGeom>
        </p:spPr>
      </p:pic>
      <p:sp>
        <p:nvSpPr>
          <p:cNvPr id="19" name="右箭头 18">
            <a:extLst>
              <a:ext uri="{FF2B5EF4-FFF2-40B4-BE49-F238E27FC236}">
                <a16:creationId xmlns:a16="http://schemas.microsoft.com/office/drawing/2014/main" id="{41B8CD86-25D7-5ED4-775D-55C972B6BD7D}"/>
              </a:ext>
            </a:extLst>
          </p:cNvPr>
          <p:cNvSpPr/>
          <p:nvPr/>
        </p:nvSpPr>
        <p:spPr>
          <a:xfrm>
            <a:off x="5311588" y="2460812"/>
            <a:ext cx="537883" cy="33410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1" name="文本框 20">
            <a:extLst>
              <a:ext uri="{FF2B5EF4-FFF2-40B4-BE49-F238E27FC236}">
                <a16:creationId xmlns:a16="http://schemas.microsoft.com/office/drawing/2014/main" id="{5FF95CFC-5ECC-6E93-B8A3-4663D4F739A9}"/>
              </a:ext>
            </a:extLst>
          </p:cNvPr>
          <p:cNvSpPr txBox="1"/>
          <p:nvPr/>
        </p:nvSpPr>
        <p:spPr>
          <a:xfrm>
            <a:off x="5761336" y="4841820"/>
            <a:ext cx="6407522" cy="923330"/>
          </a:xfrm>
          <a:prstGeom prst="rect">
            <a:avLst/>
          </a:prstGeom>
          <a:noFill/>
        </p:spPr>
        <p:txBody>
          <a:bodyPr wrap="square">
            <a:spAutoFit/>
          </a:bodyPr>
          <a:lstStyle/>
          <a:p>
            <a:r>
              <a:rPr lang="en" altLang="zh-CN" dirty="0"/>
              <a:t>Forecasting with </a:t>
            </a:r>
            <a:r>
              <a:rPr lang="en" altLang="zh-CN" dirty="0" err="1"/>
              <a:t>DeepMO</a:t>
            </a:r>
            <a:r>
              <a:rPr lang="en" altLang="zh-CN" dirty="0"/>
              <a:t> involves transforming the input to a shared representation and then learning separate output networks for each time point in the prediction horizon h.</a:t>
            </a:r>
            <a:endParaRPr lang="zh-CN" altLang="en-US" dirty="0"/>
          </a:p>
        </p:txBody>
      </p:sp>
    </p:spTree>
    <p:extLst>
      <p:ext uri="{BB962C8B-B14F-4D97-AF65-F5344CB8AC3E}">
        <p14:creationId xmlns:p14="http://schemas.microsoft.com/office/powerpoint/2010/main" val="35415937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1" y="436469"/>
            <a:ext cx="8310361"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Neural</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Network</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err="1">
                <a:solidFill>
                  <a:srgbClr val="C00000"/>
                </a:solidFill>
                <a:latin typeface="微软雅黑" panose="020B0503020204020204" pitchFamily="34" charset="-122"/>
                <a:ea typeface="微软雅黑" panose="020B0503020204020204" pitchFamily="34" charset="-122"/>
              </a:rPr>
              <a:t>v.s</a:t>
            </a:r>
            <a:r>
              <a:rPr lang="en-US" altLang="zh-CN" sz="3600" dirty="0">
                <a:solidFill>
                  <a:srgbClr val="C00000"/>
                </a:solidFill>
                <a:latin typeface="微软雅黑" panose="020B0503020204020204" pitchFamily="34" charset="-122"/>
                <a:ea typeface="微软雅黑" panose="020B0503020204020204" pitchFamily="34" charset="-122"/>
              </a:rPr>
              <a:t>.</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Polynomial</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6" name="直接箭头连接符 9">
            <a:extLst>
              <a:ext uri="{FF2B5EF4-FFF2-40B4-BE49-F238E27FC236}">
                <a16:creationId xmlns:a16="http://schemas.microsoft.com/office/drawing/2014/main" id="{BE6C72BB-7D2B-BD9A-70D2-B244A87BC451}"/>
              </a:ext>
            </a:extLst>
          </p:cNvPr>
          <p:cNvCxnSpPr/>
          <p:nvPr/>
        </p:nvCxnSpPr>
        <p:spPr>
          <a:xfrm>
            <a:off x="-265771" y="6120441"/>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pic>
        <p:nvPicPr>
          <p:cNvPr id="67" name="图片 66">
            <a:extLst>
              <a:ext uri="{FF2B5EF4-FFF2-40B4-BE49-F238E27FC236}">
                <a16:creationId xmlns:a16="http://schemas.microsoft.com/office/drawing/2014/main" id="{BF69EAE7-F8D7-BDBE-F8BA-D082DB6FC37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17047" y="5878242"/>
            <a:ext cx="1716371" cy="1189728"/>
          </a:xfrm>
          <a:prstGeom prst="rect">
            <a:avLst/>
          </a:prstGeom>
        </p:spPr>
      </p:pic>
      <p:sp>
        <p:nvSpPr>
          <p:cNvPr id="6" name="文本框 5">
            <a:extLst>
              <a:ext uri="{FF2B5EF4-FFF2-40B4-BE49-F238E27FC236}">
                <a16:creationId xmlns:a16="http://schemas.microsoft.com/office/drawing/2014/main" id="{CBF7C719-43CF-03A5-BBAB-23E27863285A}"/>
              </a:ext>
            </a:extLst>
          </p:cNvPr>
          <p:cNvSpPr txBox="1"/>
          <p:nvPr/>
        </p:nvSpPr>
        <p:spPr>
          <a:xfrm>
            <a:off x="570661" y="6120441"/>
            <a:ext cx="8504066" cy="646331"/>
          </a:xfrm>
          <a:prstGeom prst="rect">
            <a:avLst/>
          </a:prstGeom>
          <a:noFill/>
        </p:spPr>
        <p:txBody>
          <a:bodyPr wrap="square" rtlCol="0">
            <a:spAutoFit/>
          </a:bodyPr>
          <a:lstStyle/>
          <a:p>
            <a:r>
              <a:rPr lang="en" altLang="zh-CN" sz="1200" dirty="0">
                <a:latin typeface="NimbusRomNo9L"/>
              </a:rPr>
              <a:t>Ian Fox, Lynn Ang, </a:t>
            </a:r>
            <a:r>
              <a:rPr lang="en" altLang="zh-CN" sz="1200" dirty="0" err="1">
                <a:latin typeface="NimbusRomNo9L"/>
              </a:rPr>
              <a:t>Mamta</a:t>
            </a:r>
            <a:r>
              <a:rPr lang="en" altLang="zh-CN" sz="1200" dirty="0">
                <a:latin typeface="NimbusRomNo9L"/>
              </a:rPr>
              <a:t> Jaiswal, </a:t>
            </a:r>
            <a:r>
              <a:rPr lang="en" altLang="zh-CN" sz="1200" dirty="0" err="1">
                <a:latin typeface="NimbusRomNo9L"/>
              </a:rPr>
              <a:t>Rodica</a:t>
            </a:r>
            <a:r>
              <a:rPr lang="en" altLang="zh-CN" sz="1200" dirty="0">
                <a:latin typeface="NimbusRomNo9L"/>
              </a:rPr>
              <a:t> Pop-</a:t>
            </a:r>
            <a:r>
              <a:rPr lang="en" altLang="zh-CN" sz="1200" dirty="0" err="1">
                <a:latin typeface="NimbusRomNo9L"/>
              </a:rPr>
              <a:t>Busui</a:t>
            </a:r>
            <a:r>
              <a:rPr lang="en" altLang="zh-CN" sz="1200" dirty="0">
                <a:latin typeface="NimbusRomNo9L"/>
              </a:rPr>
              <a:t>, and Jenna Wiens. Deep multi-output forecasting: Learning to accurately predict blood glucose trajectories. In </a:t>
            </a:r>
            <a:r>
              <a:rPr lang="en" altLang="zh-CN" sz="1200" i="1" dirty="0">
                <a:latin typeface="NimbusRomNo9L"/>
              </a:rPr>
              <a:t>Proceedings of the 24th ACM SIGKDD International Conference on Knowledge Discovery &amp; Data Mining</a:t>
            </a:r>
            <a:r>
              <a:rPr lang="en" altLang="zh-CN" sz="1200" dirty="0">
                <a:latin typeface="NimbusRomNo9L"/>
              </a:rPr>
              <a:t>, pages 1387–1395. ACM, 2018. </a:t>
            </a:r>
            <a:endParaRPr lang="en" altLang="zh-CN" sz="1200" dirty="0"/>
          </a:p>
        </p:txBody>
      </p:sp>
      <p:pic>
        <p:nvPicPr>
          <p:cNvPr id="13" name="图片 12">
            <a:extLst>
              <a:ext uri="{FF2B5EF4-FFF2-40B4-BE49-F238E27FC236}">
                <a16:creationId xmlns:a16="http://schemas.microsoft.com/office/drawing/2014/main" id="{37A875BC-5850-BF53-3B71-F510017F091E}"/>
              </a:ext>
            </a:extLst>
          </p:cNvPr>
          <p:cNvPicPr>
            <a:picLocks noChangeAspect="1"/>
          </p:cNvPicPr>
          <p:nvPr/>
        </p:nvPicPr>
        <p:blipFill>
          <a:blip r:embed="rId4"/>
          <a:stretch>
            <a:fillRect/>
          </a:stretch>
        </p:blipFill>
        <p:spPr>
          <a:xfrm>
            <a:off x="457199" y="1915898"/>
            <a:ext cx="4479711" cy="2996880"/>
          </a:xfrm>
          <a:prstGeom prst="rect">
            <a:avLst/>
          </a:prstGeom>
        </p:spPr>
      </p:pic>
      <p:pic>
        <p:nvPicPr>
          <p:cNvPr id="14" name="图片 13">
            <a:extLst>
              <a:ext uri="{FF2B5EF4-FFF2-40B4-BE49-F238E27FC236}">
                <a16:creationId xmlns:a16="http://schemas.microsoft.com/office/drawing/2014/main" id="{48B08602-D9E8-5373-D3F8-EEDDAFC9D37D}"/>
              </a:ext>
            </a:extLst>
          </p:cNvPr>
          <p:cNvPicPr>
            <a:picLocks noChangeAspect="1"/>
          </p:cNvPicPr>
          <p:nvPr/>
        </p:nvPicPr>
        <p:blipFill>
          <a:blip r:embed="rId5"/>
          <a:stretch>
            <a:fillRect/>
          </a:stretch>
        </p:blipFill>
        <p:spPr>
          <a:xfrm>
            <a:off x="5002671" y="1915898"/>
            <a:ext cx="4479711" cy="3244967"/>
          </a:xfrm>
          <a:prstGeom prst="rect">
            <a:avLst/>
          </a:prstGeom>
        </p:spPr>
      </p:pic>
      <p:pic>
        <p:nvPicPr>
          <p:cNvPr id="15" name="图片 14">
            <a:extLst>
              <a:ext uri="{FF2B5EF4-FFF2-40B4-BE49-F238E27FC236}">
                <a16:creationId xmlns:a16="http://schemas.microsoft.com/office/drawing/2014/main" id="{A82ADC93-AAED-FA8F-0D04-EAABDF8C29D9}"/>
              </a:ext>
            </a:extLst>
          </p:cNvPr>
          <p:cNvPicPr>
            <a:picLocks noChangeAspect="1"/>
          </p:cNvPicPr>
          <p:nvPr/>
        </p:nvPicPr>
        <p:blipFill>
          <a:blip r:embed="rId6"/>
          <a:stretch>
            <a:fillRect/>
          </a:stretch>
        </p:blipFill>
        <p:spPr>
          <a:xfrm>
            <a:off x="9482382" y="1915898"/>
            <a:ext cx="2435004" cy="3253325"/>
          </a:xfrm>
          <a:prstGeom prst="rect">
            <a:avLst/>
          </a:prstGeom>
        </p:spPr>
      </p:pic>
    </p:spTree>
    <p:extLst>
      <p:ext uri="{BB962C8B-B14F-4D97-AF65-F5344CB8AC3E}">
        <p14:creationId xmlns:p14="http://schemas.microsoft.com/office/powerpoint/2010/main" val="8715323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1" y="436469"/>
            <a:ext cx="8310361"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Results</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6" name="直接箭头连接符 9">
            <a:extLst>
              <a:ext uri="{FF2B5EF4-FFF2-40B4-BE49-F238E27FC236}">
                <a16:creationId xmlns:a16="http://schemas.microsoft.com/office/drawing/2014/main" id="{BE6C72BB-7D2B-BD9A-70D2-B244A87BC451}"/>
              </a:ext>
            </a:extLst>
          </p:cNvPr>
          <p:cNvCxnSpPr/>
          <p:nvPr/>
        </p:nvCxnSpPr>
        <p:spPr>
          <a:xfrm>
            <a:off x="-265771" y="6120441"/>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pic>
        <p:nvPicPr>
          <p:cNvPr id="67" name="图片 66">
            <a:extLst>
              <a:ext uri="{FF2B5EF4-FFF2-40B4-BE49-F238E27FC236}">
                <a16:creationId xmlns:a16="http://schemas.microsoft.com/office/drawing/2014/main" id="{BF69EAE7-F8D7-BDBE-F8BA-D082DB6FC37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17047" y="5878242"/>
            <a:ext cx="1716371" cy="1189728"/>
          </a:xfrm>
          <a:prstGeom prst="rect">
            <a:avLst/>
          </a:prstGeom>
        </p:spPr>
      </p:pic>
      <p:sp>
        <p:nvSpPr>
          <p:cNvPr id="6" name="文本框 5">
            <a:extLst>
              <a:ext uri="{FF2B5EF4-FFF2-40B4-BE49-F238E27FC236}">
                <a16:creationId xmlns:a16="http://schemas.microsoft.com/office/drawing/2014/main" id="{CBF7C719-43CF-03A5-BBAB-23E27863285A}"/>
              </a:ext>
            </a:extLst>
          </p:cNvPr>
          <p:cNvSpPr txBox="1"/>
          <p:nvPr/>
        </p:nvSpPr>
        <p:spPr>
          <a:xfrm>
            <a:off x="570661" y="6120441"/>
            <a:ext cx="8504066" cy="646331"/>
          </a:xfrm>
          <a:prstGeom prst="rect">
            <a:avLst/>
          </a:prstGeom>
          <a:noFill/>
        </p:spPr>
        <p:txBody>
          <a:bodyPr wrap="square" rtlCol="0">
            <a:spAutoFit/>
          </a:bodyPr>
          <a:lstStyle/>
          <a:p>
            <a:r>
              <a:rPr lang="en" altLang="zh-CN" sz="1200" dirty="0">
                <a:latin typeface="NimbusRomNo9L"/>
              </a:rPr>
              <a:t>Ian Fox, Lynn Ang, </a:t>
            </a:r>
            <a:r>
              <a:rPr lang="en" altLang="zh-CN" sz="1200" dirty="0" err="1">
                <a:latin typeface="NimbusRomNo9L"/>
              </a:rPr>
              <a:t>Mamta</a:t>
            </a:r>
            <a:r>
              <a:rPr lang="en" altLang="zh-CN" sz="1200" dirty="0">
                <a:latin typeface="NimbusRomNo9L"/>
              </a:rPr>
              <a:t> Jaiswal, </a:t>
            </a:r>
            <a:r>
              <a:rPr lang="en" altLang="zh-CN" sz="1200" dirty="0" err="1">
                <a:latin typeface="NimbusRomNo9L"/>
              </a:rPr>
              <a:t>Rodica</a:t>
            </a:r>
            <a:r>
              <a:rPr lang="en" altLang="zh-CN" sz="1200" dirty="0">
                <a:latin typeface="NimbusRomNo9L"/>
              </a:rPr>
              <a:t> Pop-</a:t>
            </a:r>
            <a:r>
              <a:rPr lang="en" altLang="zh-CN" sz="1200" dirty="0" err="1">
                <a:latin typeface="NimbusRomNo9L"/>
              </a:rPr>
              <a:t>Busui</a:t>
            </a:r>
            <a:r>
              <a:rPr lang="en" altLang="zh-CN" sz="1200" dirty="0">
                <a:latin typeface="NimbusRomNo9L"/>
              </a:rPr>
              <a:t>, and Jenna Wiens. Deep multi-output forecasting: Learning to accurately predict blood glucose trajectories. In </a:t>
            </a:r>
            <a:r>
              <a:rPr lang="en" altLang="zh-CN" sz="1200" i="1" dirty="0">
                <a:latin typeface="NimbusRomNo9L"/>
              </a:rPr>
              <a:t>Proceedings of the 24th ACM SIGKDD International Conference on Knowledge Discovery &amp; Data Mining</a:t>
            </a:r>
            <a:r>
              <a:rPr lang="en" altLang="zh-CN" sz="1200" dirty="0">
                <a:latin typeface="NimbusRomNo9L"/>
              </a:rPr>
              <a:t>, pages 1387–1395. ACM, 2018. </a:t>
            </a:r>
            <a:endParaRPr lang="en" altLang="zh-CN" sz="1200" dirty="0"/>
          </a:p>
        </p:txBody>
      </p:sp>
      <p:pic>
        <p:nvPicPr>
          <p:cNvPr id="2" name="图片 1">
            <a:extLst>
              <a:ext uri="{FF2B5EF4-FFF2-40B4-BE49-F238E27FC236}">
                <a16:creationId xmlns:a16="http://schemas.microsoft.com/office/drawing/2014/main" id="{94E4E022-E896-4C21-5C67-2CF5257A9AAC}"/>
              </a:ext>
            </a:extLst>
          </p:cNvPr>
          <p:cNvPicPr>
            <a:picLocks noChangeAspect="1"/>
          </p:cNvPicPr>
          <p:nvPr/>
        </p:nvPicPr>
        <p:blipFill>
          <a:blip r:embed="rId4"/>
          <a:stretch>
            <a:fillRect/>
          </a:stretch>
        </p:blipFill>
        <p:spPr>
          <a:xfrm>
            <a:off x="235815" y="2298129"/>
            <a:ext cx="3884154" cy="2744492"/>
          </a:xfrm>
          <a:prstGeom prst="rect">
            <a:avLst/>
          </a:prstGeom>
        </p:spPr>
      </p:pic>
      <p:pic>
        <p:nvPicPr>
          <p:cNvPr id="3" name="图片 2">
            <a:extLst>
              <a:ext uri="{FF2B5EF4-FFF2-40B4-BE49-F238E27FC236}">
                <a16:creationId xmlns:a16="http://schemas.microsoft.com/office/drawing/2014/main" id="{F0A55D2A-092A-2ACA-7712-24BBBFCCC65F}"/>
              </a:ext>
            </a:extLst>
          </p:cNvPr>
          <p:cNvPicPr>
            <a:picLocks noChangeAspect="1"/>
          </p:cNvPicPr>
          <p:nvPr/>
        </p:nvPicPr>
        <p:blipFill>
          <a:blip r:embed="rId5"/>
          <a:stretch>
            <a:fillRect/>
          </a:stretch>
        </p:blipFill>
        <p:spPr>
          <a:xfrm>
            <a:off x="4185833" y="2001393"/>
            <a:ext cx="7772400" cy="3337939"/>
          </a:xfrm>
          <a:prstGeom prst="rect">
            <a:avLst/>
          </a:prstGeom>
        </p:spPr>
      </p:pic>
    </p:spTree>
    <p:extLst>
      <p:ext uri="{BB962C8B-B14F-4D97-AF65-F5344CB8AC3E}">
        <p14:creationId xmlns:p14="http://schemas.microsoft.com/office/powerpoint/2010/main" val="316119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1" y="436469"/>
            <a:ext cx="8310361"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Reservoir</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Computing</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6" name="直接箭头连接符 9">
            <a:extLst>
              <a:ext uri="{FF2B5EF4-FFF2-40B4-BE49-F238E27FC236}">
                <a16:creationId xmlns:a16="http://schemas.microsoft.com/office/drawing/2014/main" id="{BE6C72BB-7D2B-BD9A-70D2-B244A87BC451}"/>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pic>
        <p:nvPicPr>
          <p:cNvPr id="67" name="图片 66">
            <a:extLst>
              <a:ext uri="{FF2B5EF4-FFF2-40B4-BE49-F238E27FC236}">
                <a16:creationId xmlns:a16="http://schemas.microsoft.com/office/drawing/2014/main" id="{BF69EAE7-F8D7-BDBE-F8BA-D082DB6FC37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17047" y="5878242"/>
            <a:ext cx="1716371" cy="1189728"/>
          </a:xfrm>
          <a:prstGeom prst="rect">
            <a:avLst/>
          </a:prstGeom>
        </p:spPr>
      </p:pic>
      <p:sp>
        <p:nvSpPr>
          <p:cNvPr id="26" name="文本框 25">
            <a:extLst>
              <a:ext uri="{FF2B5EF4-FFF2-40B4-BE49-F238E27FC236}">
                <a16:creationId xmlns:a16="http://schemas.microsoft.com/office/drawing/2014/main" id="{D29D5A57-10D7-35DF-C0EB-C3511EA2C542}"/>
              </a:ext>
            </a:extLst>
          </p:cNvPr>
          <p:cNvSpPr txBox="1"/>
          <p:nvPr/>
        </p:nvSpPr>
        <p:spPr>
          <a:xfrm>
            <a:off x="1025911" y="6328261"/>
            <a:ext cx="6729268" cy="307776"/>
          </a:xfrm>
          <a:prstGeom prst="rect">
            <a:avLst/>
          </a:prstGeom>
          <a:noFill/>
        </p:spPr>
        <p:txBody>
          <a:bodyPr wrap="square" rtlCol="0">
            <a:spAutoFit/>
          </a:bodyPr>
          <a:lstStyle/>
          <a:p>
            <a:r>
              <a:rPr lang="en" altLang="zh-CN" sz="1400" dirty="0">
                <a:latin typeface="微软雅黑" panose="020B0503020204020204" pitchFamily="34" charset="-122"/>
                <a:ea typeface="微软雅黑" panose="020B0503020204020204" pitchFamily="34" charset="-122"/>
              </a:rPr>
              <a:t>https://</a:t>
            </a:r>
            <a:r>
              <a:rPr lang="en" altLang="zh-CN" sz="1400" dirty="0" err="1">
                <a:latin typeface="微软雅黑" panose="020B0503020204020204" pitchFamily="34" charset="-122"/>
                <a:ea typeface="微软雅黑" panose="020B0503020204020204" pitchFamily="34" charset="-122"/>
              </a:rPr>
              <a:t>en.wikipedia.org</a:t>
            </a:r>
            <a:r>
              <a:rPr lang="en" altLang="zh-CN" sz="1400" dirty="0">
                <a:latin typeface="微软雅黑" panose="020B0503020204020204" pitchFamily="34" charset="-122"/>
                <a:ea typeface="微软雅黑" panose="020B0503020204020204" pitchFamily="34" charset="-122"/>
              </a:rPr>
              <a:t>/wiki/</a:t>
            </a:r>
            <a:r>
              <a:rPr lang="en" altLang="zh-CN" sz="1400" dirty="0" err="1">
                <a:latin typeface="微软雅黑" panose="020B0503020204020204" pitchFamily="34" charset="-122"/>
                <a:ea typeface="微软雅黑" panose="020B0503020204020204" pitchFamily="34" charset="-122"/>
              </a:rPr>
              <a:t>Reservoir_computing</a:t>
            </a:r>
            <a:endParaRPr lang="zh-CN" altLang="en-US" sz="1400" dirty="0">
              <a:latin typeface="微软雅黑" panose="020B0503020204020204" pitchFamily="34" charset="-122"/>
              <a:ea typeface="微软雅黑" panose="020B0503020204020204" pitchFamily="34" charset="-122"/>
            </a:endParaRPr>
          </a:p>
        </p:txBody>
      </p:sp>
      <p:pic>
        <p:nvPicPr>
          <p:cNvPr id="2" name="Picture 6" descr="查看源图像">
            <a:extLst>
              <a:ext uri="{FF2B5EF4-FFF2-40B4-BE49-F238E27FC236}">
                <a16:creationId xmlns:a16="http://schemas.microsoft.com/office/drawing/2014/main" id="{6DC92210-E7C1-9DEB-2AEE-D0C2E4CDF26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16946" y="1498155"/>
            <a:ext cx="7981236" cy="43785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82436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1" y="436469"/>
            <a:ext cx="8310361"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Predict</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Chaotic</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Dynamics</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6" name="直接箭头连接符 9">
            <a:extLst>
              <a:ext uri="{FF2B5EF4-FFF2-40B4-BE49-F238E27FC236}">
                <a16:creationId xmlns:a16="http://schemas.microsoft.com/office/drawing/2014/main" id="{BE6C72BB-7D2B-BD9A-70D2-B244A87BC451}"/>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pic>
        <p:nvPicPr>
          <p:cNvPr id="67" name="图片 66">
            <a:extLst>
              <a:ext uri="{FF2B5EF4-FFF2-40B4-BE49-F238E27FC236}">
                <a16:creationId xmlns:a16="http://schemas.microsoft.com/office/drawing/2014/main" id="{BF69EAE7-F8D7-BDBE-F8BA-D082DB6FC37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17047" y="5878242"/>
            <a:ext cx="1716371" cy="1189728"/>
          </a:xfrm>
          <a:prstGeom prst="rect">
            <a:avLst/>
          </a:prstGeom>
        </p:spPr>
      </p:pic>
      <p:sp>
        <p:nvSpPr>
          <p:cNvPr id="19" name="矩形 18">
            <a:extLst>
              <a:ext uri="{FF2B5EF4-FFF2-40B4-BE49-F238E27FC236}">
                <a16:creationId xmlns:a16="http://schemas.microsoft.com/office/drawing/2014/main" id="{81D71D92-E4C2-261C-283C-6BF311AA86BE}"/>
              </a:ext>
            </a:extLst>
          </p:cNvPr>
          <p:cNvSpPr/>
          <p:nvPr/>
        </p:nvSpPr>
        <p:spPr>
          <a:xfrm>
            <a:off x="635619" y="6326769"/>
            <a:ext cx="3113609" cy="369332"/>
          </a:xfrm>
          <a:prstGeom prst="rect">
            <a:avLst/>
          </a:prstGeom>
        </p:spPr>
        <p:txBody>
          <a:bodyPr wrap="none">
            <a:spAutoFit/>
          </a:bodyPr>
          <a:lstStyle/>
          <a:p>
            <a:r>
              <a:rPr lang="en" altLang="zh-CN" dirty="0">
                <a:latin typeface="Sagona Book" panose="020F0502020204030204"/>
              </a:rPr>
              <a:t>Phys. Rev. Lett. 120, 024102</a:t>
            </a:r>
          </a:p>
        </p:txBody>
      </p:sp>
      <p:pic>
        <p:nvPicPr>
          <p:cNvPr id="20" name="图片 19">
            <a:extLst>
              <a:ext uri="{FF2B5EF4-FFF2-40B4-BE49-F238E27FC236}">
                <a16:creationId xmlns:a16="http://schemas.microsoft.com/office/drawing/2014/main" id="{57C9412A-3796-4D7B-D9FA-B9A3AA26FA4E}"/>
              </a:ext>
            </a:extLst>
          </p:cNvPr>
          <p:cNvPicPr>
            <a:picLocks noChangeAspect="1"/>
          </p:cNvPicPr>
          <p:nvPr/>
        </p:nvPicPr>
        <p:blipFill>
          <a:blip r:embed="rId4"/>
          <a:stretch>
            <a:fillRect/>
          </a:stretch>
        </p:blipFill>
        <p:spPr>
          <a:xfrm>
            <a:off x="6844552" y="1207094"/>
            <a:ext cx="5181115" cy="4783279"/>
          </a:xfrm>
          <a:prstGeom prst="rect">
            <a:avLst/>
          </a:prstGeom>
        </p:spPr>
      </p:pic>
      <p:pic>
        <p:nvPicPr>
          <p:cNvPr id="21" name="图片 20">
            <a:extLst>
              <a:ext uri="{FF2B5EF4-FFF2-40B4-BE49-F238E27FC236}">
                <a16:creationId xmlns:a16="http://schemas.microsoft.com/office/drawing/2014/main" id="{0D6EDD0B-3A1A-FFE5-5599-79D25EAC7CAE}"/>
              </a:ext>
            </a:extLst>
          </p:cNvPr>
          <p:cNvPicPr>
            <a:picLocks noChangeAspect="1"/>
          </p:cNvPicPr>
          <p:nvPr/>
        </p:nvPicPr>
        <p:blipFill>
          <a:blip r:embed="rId5"/>
          <a:stretch>
            <a:fillRect/>
          </a:stretch>
        </p:blipFill>
        <p:spPr>
          <a:xfrm>
            <a:off x="635619" y="3693962"/>
            <a:ext cx="5751147" cy="2296412"/>
          </a:xfrm>
          <a:prstGeom prst="rect">
            <a:avLst/>
          </a:prstGeom>
        </p:spPr>
      </p:pic>
      <p:pic>
        <p:nvPicPr>
          <p:cNvPr id="22" name="图片 21">
            <a:extLst>
              <a:ext uri="{FF2B5EF4-FFF2-40B4-BE49-F238E27FC236}">
                <a16:creationId xmlns:a16="http://schemas.microsoft.com/office/drawing/2014/main" id="{0E870F7D-ED52-06A0-CC0D-10E07A786772}"/>
              </a:ext>
            </a:extLst>
          </p:cNvPr>
          <p:cNvPicPr>
            <a:picLocks noChangeAspect="1"/>
          </p:cNvPicPr>
          <p:nvPr/>
        </p:nvPicPr>
        <p:blipFill>
          <a:blip r:embed="rId6"/>
          <a:stretch>
            <a:fillRect/>
          </a:stretch>
        </p:blipFill>
        <p:spPr>
          <a:xfrm>
            <a:off x="2205869" y="1158783"/>
            <a:ext cx="2527496" cy="2413580"/>
          </a:xfrm>
          <a:prstGeom prst="rect">
            <a:avLst/>
          </a:prstGeom>
        </p:spPr>
      </p:pic>
    </p:spTree>
    <p:extLst>
      <p:ext uri="{BB962C8B-B14F-4D97-AF65-F5344CB8AC3E}">
        <p14:creationId xmlns:p14="http://schemas.microsoft.com/office/powerpoint/2010/main" val="32252525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1" y="436469"/>
            <a:ext cx="8310361"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Predict</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Chaotic</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Dynamics</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6" name="直接箭头连接符 9">
            <a:extLst>
              <a:ext uri="{FF2B5EF4-FFF2-40B4-BE49-F238E27FC236}">
                <a16:creationId xmlns:a16="http://schemas.microsoft.com/office/drawing/2014/main" id="{BE6C72BB-7D2B-BD9A-70D2-B244A87BC451}"/>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pic>
        <p:nvPicPr>
          <p:cNvPr id="67" name="图片 66">
            <a:extLst>
              <a:ext uri="{FF2B5EF4-FFF2-40B4-BE49-F238E27FC236}">
                <a16:creationId xmlns:a16="http://schemas.microsoft.com/office/drawing/2014/main" id="{BF69EAE7-F8D7-BDBE-F8BA-D082DB6FC37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17047" y="5878242"/>
            <a:ext cx="1716371" cy="1189728"/>
          </a:xfrm>
          <a:prstGeom prst="rect">
            <a:avLst/>
          </a:prstGeom>
        </p:spPr>
      </p:pic>
      <p:pic>
        <p:nvPicPr>
          <p:cNvPr id="6" name="图片 5">
            <a:extLst>
              <a:ext uri="{FF2B5EF4-FFF2-40B4-BE49-F238E27FC236}">
                <a16:creationId xmlns:a16="http://schemas.microsoft.com/office/drawing/2014/main" id="{C18034B9-FEEF-4680-C75B-A4527C693146}"/>
              </a:ext>
            </a:extLst>
          </p:cNvPr>
          <p:cNvPicPr>
            <a:picLocks noChangeAspect="1"/>
          </p:cNvPicPr>
          <p:nvPr/>
        </p:nvPicPr>
        <p:blipFill>
          <a:blip r:embed="rId4"/>
          <a:stretch>
            <a:fillRect/>
          </a:stretch>
        </p:blipFill>
        <p:spPr>
          <a:xfrm>
            <a:off x="635619" y="3547027"/>
            <a:ext cx="4713543" cy="2267284"/>
          </a:xfrm>
          <a:prstGeom prst="rect">
            <a:avLst/>
          </a:prstGeom>
        </p:spPr>
      </p:pic>
      <p:pic>
        <p:nvPicPr>
          <p:cNvPr id="12" name="图片 11">
            <a:extLst>
              <a:ext uri="{FF2B5EF4-FFF2-40B4-BE49-F238E27FC236}">
                <a16:creationId xmlns:a16="http://schemas.microsoft.com/office/drawing/2014/main" id="{B8D02D13-9386-86E4-7BC6-B8B00865D505}"/>
              </a:ext>
            </a:extLst>
          </p:cNvPr>
          <p:cNvPicPr>
            <a:picLocks noChangeAspect="1"/>
          </p:cNvPicPr>
          <p:nvPr/>
        </p:nvPicPr>
        <p:blipFill>
          <a:blip r:embed="rId5"/>
          <a:stretch>
            <a:fillRect/>
          </a:stretch>
        </p:blipFill>
        <p:spPr>
          <a:xfrm>
            <a:off x="635619" y="1416091"/>
            <a:ext cx="4749150" cy="2012909"/>
          </a:xfrm>
          <a:prstGeom prst="rect">
            <a:avLst/>
          </a:prstGeom>
        </p:spPr>
      </p:pic>
      <p:pic>
        <p:nvPicPr>
          <p:cNvPr id="13" name="图片 12">
            <a:extLst>
              <a:ext uri="{FF2B5EF4-FFF2-40B4-BE49-F238E27FC236}">
                <a16:creationId xmlns:a16="http://schemas.microsoft.com/office/drawing/2014/main" id="{ABC0D482-DD99-1A09-412C-3D2B6C3F5777}"/>
              </a:ext>
            </a:extLst>
          </p:cNvPr>
          <p:cNvPicPr>
            <a:picLocks noChangeAspect="1"/>
          </p:cNvPicPr>
          <p:nvPr/>
        </p:nvPicPr>
        <p:blipFill>
          <a:blip r:embed="rId6"/>
          <a:stretch>
            <a:fillRect/>
          </a:stretch>
        </p:blipFill>
        <p:spPr>
          <a:xfrm>
            <a:off x="5749665" y="4166402"/>
            <a:ext cx="6146445" cy="1355921"/>
          </a:xfrm>
          <a:prstGeom prst="rect">
            <a:avLst/>
          </a:prstGeom>
        </p:spPr>
      </p:pic>
      <p:pic>
        <p:nvPicPr>
          <p:cNvPr id="14" name="图片 13">
            <a:extLst>
              <a:ext uri="{FF2B5EF4-FFF2-40B4-BE49-F238E27FC236}">
                <a16:creationId xmlns:a16="http://schemas.microsoft.com/office/drawing/2014/main" id="{97FABAF9-0140-135C-35B5-676A35B2F94B}"/>
              </a:ext>
            </a:extLst>
          </p:cNvPr>
          <p:cNvPicPr>
            <a:picLocks noChangeAspect="1"/>
          </p:cNvPicPr>
          <p:nvPr/>
        </p:nvPicPr>
        <p:blipFill>
          <a:blip r:embed="rId7"/>
          <a:stretch>
            <a:fillRect/>
          </a:stretch>
        </p:blipFill>
        <p:spPr>
          <a:xfrm>
            <a:off x="7353004" y="485742"/>
            <a:ext cx="3813085" cy="775017"/>
          </a:xfrm>
          <a:prstGeom prst="rect">
            <a:avLst/>
          </a:prstGeom>
        </p:spPr>
      </p:pic>
      <p:sp>
        <p:nvSpPr>
          <p:cNvPr id="15" name="矩形 14">
            <a:extLst>
              <a:ext uri="{FF2B5EF4-FFF2-40B4-BE49-F238E27FC236}">
                <a16:creationId xmlns:a16="http://schemas.microsoft.com/office/drawing/2014/main" id="{60168815-C25F-E67A-F84B-1C461A83EA12}"/>
              </a:ext>
            </a:extLst>
          </p:cNvPr>
          <p:cNvSpPr/>
          <p:nvPr/>
        </p:nvSpPr>
        <p:spPr>
          <a:xfrm>
            <a:off x="7357739" y="375965"/>
            <a:ext cx="3808350" cy="369332"/>
          </a:xfrm>
          <a:prstGeom prst="rect">
            <a:avLst/>
          </a:prstGeom>
        </p:spPr>
        <p:txBody>
          <a:bodyPr wrap="none">
            <a:spAutoFit/>
          </a:bodyPr>
          <a:lstStyle/>
          <a:p>
            <a:r>
              <a:rPr lang="en" altLang="zh-CN" dirty="0" err="1"/>
              <a:t>Kuramoto-Sivashinsky</a:t>
            </a:r>
            <a:r>
              <a:rPr lang="en" altLang="zh-CN" dirty="0"/>
              <a:t> </a:t>
            </a:r>
            <a:r>
              <a:rPr lang="en-US" altLang="zh-CN" dirty="0"/>
              <a:t>equation:</a:t>
            </a:r>
            <a:endParaRPr lang="zh-CN" altLang="en-US" dirty="0"/>
          </a:p>
        </p:txBody>
      </p:sp>
      <p:pic>
        <p:nvPicPr>
          <p:cNvPr id="16" name="图片 15">
            <a:extLst>
              <a:ext uri="{FF2B5EF4-FFF2-40B4-BE49-F238E27FC236}">
                <a16:creationId xmlns:a16="http://schemas.microsoft.com/office/drawing/2014/main" id="{B1644DEF-6B25-C49B-9631-A7A6373047CC}"/>
              </a:ext>
            </a:extLst>
          </p:cNvPr>
          <p:cNvPicPr>
            <a:picLocks noChangeAspect="1"/>
          </p:cNvPicPr>
          <p:nvPr/>
        </p:nvPicPr>
        <p:blipFill>
          <a:blip r:embed="rId8"/>
          <a:stretch>
            <a:fillRect/>
          </a:stretch>
        </p:blipFill>
        <p:spPr>
          <a:xfrm>
            <a:off x="5749665" y="1233631"/>
            <a:ext cx="6146445" cy="1615297"/>
          </a:xfrm>
          <a:prstGeom prst="rect">
            <a:avLst/>
          </a:prstGeom>
        </p:spPr>
      </p:pic>
      <p:pic>
        <p:nvPicPr>
          <p:cNvPr id="17" name="图片 16">
            <a:extLst>
              <a:ext uri="{FF2B5EF4-FFF2-40B4-BE49-F238E27FC236}">
                <a16:creationId xmlns:a16="http://schemas.microsoft.com/office/drawing/2014/main" id="{0C2FA832-B57A-13DD-062B-D348CC58A065}"/>
              </a:ext>
            </a:extLst>
          </p:cNvPr>
          <p:cNvPicPr>
            <a:picLocks noChangeAspect="1"/>
          </p:cNvPicPr>
          <p:nvPr/>
        </p:nvPicPr>
        <p:blipFill>
          <a:blip r:embed="rId9"/>
          <a:stretch>
            <a:fillRect/>
          </a:stretch>
        </p:blipFill>
        <p:spPr>
          <a:xfrm>
            <a:off x="5749665" y="2689899"/>
            <a:ext cx="6146445" cy="1438908"/>
          </a:xfrm>
          <a:prstGeom prst="rect">
            <a:avLst/>
          </a:prstGeom>
        </p:spPr>
      </p:pic>
      <p:sp>
        <p:nvSpPr>
          <p:cNvPr id="19" name="矩形 18">
            <a:extLst>
              <a:ext uri="{FF2B5EF4-FFF2-40B4-BE49-F238E27FC236}">
                <a16:creationId xmlns:a16="http://schemas.microsoft.com/office/drawing/2014/main" id="{81D71D92-E4C2-261C-283C-6BF311AA86BE}"/>
              </a:ext>
            </a:extLst>
          </p:cNvPr>
          <p:cNvSpPr/>
          <p:nvPr/>
        </p:nvSpPr>
        <p:spPr>
          <a:xfrm>
            <a:off x="635619" y="6326769"/>
            <a:ext cx="3113609" cy="369332"/>
          </a:xfrm>
          <a:prstGeom prst="rect">
            <a:avLst/>
          </a:prstGeom>
        </p:spPr>
        <p:txBody>
          <a:bodyPr wrap="none">
            <a:spAutoFit/>
          </a:bodyPr>
          <a:lstStyle/>
          <a:p>
            <a:r>
              <a:rPr lang="en" altLang="zh-CN" dirty="0">
                <a:latin typeface="Sagona Book" panose="020F0502020204030204"/>
              </a:rPr>
              <a:t>Phys. Rev. Lett. 120, 024102</a:t>
            </a:r>
          </a:p>
        </p:txBody>
      </p:sp>
    </p:spTree>
    <p:extLst>
      <p:ext uri="{BB962C8B-B14F-4D97-AF65-F5344CB8AC3E}">
        <p14:creationId xmlns:p14="http://schemas.microsoft.com/office/powerpoint/2010/main" val="20535012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2" y="436469"/>
            <a:ext cx="6567080"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Outline</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F64D8834-E2BC-449B-AE26-02CE308A4E59}"/>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grpSp>
        <p:nvGrpSpPr>
          <p:cNvPr id="18" name="组合 17">
            <a:extLst>
              <a:ext uri="{FF2B5EF4-FFF2-40B4-BE49-F238E27FC236}">
                <a16:creationId xmlns:a16="http://schemas.microsoft.com/office/drawing/2014/main" id="{F6949C8F-48D6-530D-7C80-F3347645D2DE}"/>
              </a:ext>
            </a:extLst>
          </p:cNvPr>
          <p:cNvGrpSpPr/>
          <p:nvPr/>
        </p:nvGrpSpPr>
        <p:grpSpPr>
          <a:xfrm>
            <a:off x="9887620" y="6272698"/>
            <a:ext cx="1730076" cy="504431"/>
            <a:chOff x="9887620" y="6272698"/>
            <a:chExt cx="1730076" cy="504431"/>
          </a:xfrm>
        </p:grpSpPr>
        <p:pic>
          <p:nvPicPr>
            <p:cNvPr id="19" name="pattern_logo1.png" descr="pattern_logo1.png">
              <a:extLst>
                <a:ext uri="{FF2B5EF4-FFF2-40B4-BE49-F238E27FC236}">
                  <a16:creationId xmlns:a16="http://schemas.microsoft.com/office/drawing/2014/main" id="{8DD01C58-5923-3D25-CB80-1A03894A505B}"/>
                </a:ext>
              </a:extLst>
            </p:cNvPr>
            <p:cNvPicPr>
              <a:picLocks noChangeAspect="1"/>
            </p:cNvPicPr>
            <p:nvPr/>
          </p:nvPicPr>
          <p:blipFill>
            <a:blip r:embed="rId3"/>
            <a:stretch>
              <a:fillRect/>
            </a:stretch>
          </p:blipFill>
          <p:spPr>
            <a:xfrm>
              <a:off x="9887620" y="6272698"/>
              <a:ext cx="523538" cy="504431"/>
            </a:xfrm>
            <a:prstGeom prst="rect">
              <a:avLst/>
            </a:prstGeom>
            <a:ln w="12700">
              <a:miter lim="400000"/>
            </a:ln>
          </p:spPr>
        </p:pic>
        <p:pic>
          <p:nvPicPr>
            <p:cNvPr id="20" name="text.png" descr="text.png">
              <a:extLst>
                <a:ext uri="{FF2B5EF4-FFF2-40B4-BE49-F238E27FC236}">
                  <a16:creationId xmlns:a16="http://schemas.microsoft.com/office/drawing/2014/main" id="{C87CD482-3460-E119-C3A7-98B86841A61D}"/>
                </a:ext>
              </a:extLst>
            </p:cNvPr>
            <p:cNvPicPr>
              <a:picLocks noChangeAspect="1"/>
            </p:cNvPicPr>
            <p:nvPr/>
          </p:nvPicPr>
          <p:blipFill>
            <a:blip r:embed="rId4"/>
            <a:stretch>
              <a:fillRect/>
            </a:stretch>
          </p:blipFill>
          <p:spPr>
            <a:xfrm>
              <a:off x="10422843" y="6272698"/>
              <a:ext cx="1194853" cy="504431"/>
            </a:xfrm>
            <a:prstGeom prst="rect">
              <a:avLst/>
            </a:prstGeom>
            <a:ln w="12700">
              <a:miter lim="400000"/>
            </a:ln>
          </p:spPr>
        </p:pic>
      </p:grpSp>
      <p:sp>
        <p:nvSpPr>
          <p:cNvPr id="2" name="内容占位符 2">
            <a:extLst>
              <a:ext uri="{FF2B5EF4-FFF2-40B4-BE49-F238E27FC236}">
                <a16:creationId xmlns:a16="http://schemas.microsoft.com/office/drawing/2014/main" id="{DCACDF7B-134E-25AB-056A-18C1B2353D3E}"/>
              </a:ext>
            </a:extLst>
          </p:cNvPr>
          <p:cNvSpPr txBox="1">
            <a:spLocks/>
          </p:cNvSpPr>
          <p:nvPr/>
        </p:nvSpPr>
        <p:spPr>
          <a:xfrm>
            <a:off x="814039" y="1493270"/>
            <a:ext cx="10823970" cy="387145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CN" sz="2000" dirty="0">
                <a:latin typeface="Arial" panose="020B0604020202020204" pitchFamily="34" charset="0"/>
                <a:ea typeface="FangSong" panose="02010609060101010101" pitchFamily="49" charset="-122"/>
                <a:cs typeface="Arial" panose="020B0604020202020204" pitchFamily="34" charset="0"/>
              </a:rPr>
              <a:t>Complex Systems and Modelling Methods</a:t>
            </a:r>
          </a:p>
          <a:p>
            <a:r>
              <a:rPr kumimoji="1" lang="en-US" altLang="zh-CN" sz="2000" dirty="0">
                <a:latin typeface="Arial" panose="020B0604020202020204" pitchFamily="34" charset="0"/>
                <a:ea typeface="FangSong" panose="02010609060101010101" pitchFamily="49" charset="-122"/>
                <a:cs typeface="Arial" panose="020B0604020202020204" pitchFamily="34" charset="0"/>
              </a:rPr>
              <a:t>Dynamics Learning</a:t>
            </a:r>
            <a:endParaRPr kumimoji="1" lang="en-US" altLang="zh-CN" sz="1600" dirty="0">
              <a:latin typeface="Arial" panose="020B0604020202020204" pitchFamily="34" charset="0"/>
              <a:ea typeface="FangSong" panose="02010609060101010101" pitchFamily="49" charset="-122"/>
              <a:cs typeface="Arial" panose="020B0604020202020204" pitchFamily="34" charset="0"/>
            </a:endParaRPr>
          </a:p>
          <a:p>
            <a:r>
              <a:rPr kumimoji="1" lang="en-US" altLang="zh-CN" sz="2000" dirty="0">
                <a:latin typeface="Arial" panose="020B0604020202020204" pitchFamily="34" charset="0"/>
                <a:ea typeface="FangSong" panose="02010609060101010101" pitchFamily="49" charset="-122"/>
                <a:cs typeface="Arial" panose="020B0604020202020204" pitchFamily="34" charset="0"/>
              </a:rPr>
              <a:t>Network Reconstruction</a:t>
            </a:r>
          </a:p>
          <a:p>
            <a:r>
              <a:rPr kumimoji="1" lang="en-US" altLang="zh-CN" sz="2000" dirty="0">
                <a:latin typeface="Arial" panose="020B0604020202020204" pitchFamily="34" charset="0"/>
                <a:ea typeface="FangSong" panose="02010609060101010101" pitchFamily="49" charset="-122"/>
                <a:cs typeface="Arial" panose="020B0604020202020204" pitchFamily="34" charset="0"/>
              </a:rPr>
              <a:t>Multi-scale</a:t>
            </a:r>
            <a:r>
              <a:rPr kumimoji="1" lang="zh-CN" altLang="en-US" sz="2000" dirty="0">
                <a:latin typeface="Arial" panose="020B0604020202020204" pitchFamily="34" charset="0"/>
                <a:ea typeface="FangSong" panose="02010609060101010101" pitchFamily="49" charset="-122"/>
                <a:cs typeface="Arial" panose="020B0604020202020204" pitchFamily="34" charset="0"/>
              </a:rPr>
              <a:t> </a:t>
            </a:r>
            <a:r>
              <a:rPr kumimoji="1" lang="en-US" altLang="zh-CN" sz="2000" dirty="0">
                <a:latin typeface="Arial" panose="020B0604020202020204" pitchFamily="34" charset="0"/>
                <a:ea typeface="FangSong" panose="02010609060101010101" pitchFamily="49" charset="-122"/>
                <a:cs typeface="Arial" panose="020B0604020202020204" pitchFamily="34" charset="0"/>
              </a:rPr>
              <a:t>Modelling</a:t>
            </a:r>
          </a:p>
          <a:p>
            <a:r>
              <a:rPr kumimoji="1" lang="en-US" altLang="zh-CN" sz="2000" dirty="0">
                <a:latin typeface="Arial" panose="020B0604020202020204" pitchFamily="34" charset="0"/>
                <a:ea typeface="FangSong" panose="02010609060101010101" pitchFamily="49" charset="-122"/>
                <a:cs typeface="Arial" panose="020B0604020202020204" pitchFamily="34" charset="0"/>
              </a:rPr>
              <a:t>Simulation,</a:t>
            </a:r>
            <a:r>
              <a:rPr kumimoji="1" lang="zh-CN" altLang="en-US" sz="2000" dirty="0">
                <a:latin typeface="Arial" panose="020B0604020202020204" pitchFamily="34" charset="0"/>
                <a:ea typeface="FangSong" panose="02010609060101010101" pitchFamily="49" charset="-122"/>
                <a:cs typeface="Arial" panose="020B0604020202020204" pitchFamily="34" charset="0"/>
              </a:rPr>
              <a:t> </a:t>
            </a:r>
            <a:r>
              <a:rPr kumimoji="1" lang="en-US" altLang="zh-CN" sz="2000" dirty="0">
                <a:latin typeface="Arial" panose="020B0604020202020204" pitchFamily="34" charset="0"/>
                <a:ea typeface="FangSong" panose="02010609060101010101" pitchFamily="49" charset="-122"/>
                <a:cs typeface="Arial" panose="020B0604020202020204" pitchFamily="34" charset="0"/>
              </a:rPr>
              <a:t>optimization,</a:t>
            </a:r>
            <a:r>
              <a:rPr kumimoji="1" lang="zh-CN" altLang="en-US" sz="2000" dirty="0">
                <a:latin typeface="Arial" panose="020B0604020202020204" pitchFamily="34" charset="0"/>
                <a:ea typeface="FangSong" panose="02010609060101010101" pitchFamily="49" charset="-122"/>
                <a:cs typeface="Arial" panose="020B0604020202020204" pitchFamily="34" charset="0"/>
              </a:rPr>
              <a:t> </a:t>
            </a:r>
            <a:r>
              <a:rPr kumimoji="1" lang="en-US" altLang="zh-CN" sz="2000" dirty="0">
                <a:latin typeface="Arial" panose="020B0604020202020204" pitchFamily="34" charset="0"/>
                <a:ea typeface="FangSong" panose="02010609060101010101" pitchFamily="49" charset="-122"/>
                <a:cs typeface="Arial" panose="020B0604020202020204" pitchFamily="34" charset="0"/>
              </a:rPr>
              <a:t>and</a:t>
            </a:r>
            <a:r>
              <a:rPr kumimoji="1" lang="zh-CN" altLang="en-US" sz="2000" dirty="0">
                <a:latin typeface="Arial" panose="020B0604020202020204" pitchFamily="34" charset="0"/>
                <a:ea typeface="FangSong" panose="02010609060101010101" pitchFamily="49" charset="-122"/>
                <a:cs typeface="Arial" panose="020B0604020202020204" pitchFamily="34" charset="0"/>
              </a:rPr>
              <a:t> </a:t>
            </a:r>
            <a:r>
              <a:rPr kumimoji="1" lang="en-US" altLang="zh-CN" sz="2000" dirty="0">
                <a:latin typeface="Arial" panose="020B0604020202020204" pitchFamily="34" charset="0"/>
                <a:ea typeface="FangSong" panose="02010609060101010101" pitchFamily="49" charset="-122"/>
                <a:cs typeface="Arial" panose="020B0604020202020204" pitchFamily="34" charset="0"/>
              </a:rPr>
              <a:t>control</a:t>
            </a:r>
            <a:endParaRPr kumimoji="1" lang="zh-CN" altLang="en-US" sz="1600" dirty="0">
              <a:latin typeface="Arial" panose="020B0604020202020204" pitchFamily="34" charset="0"/>
              <a:ea typeface="FangSong" panose="02010609060101010101" pitchFamily="49" charset="-122"/>
              <a:cs typeface="Arial" panose="020B0604020202020204" pitchFamily="34" charset="0"/>
            </a:endParaRPr>
          </a:p>
        </p:txBody>
      </p:sp>
      <p:sp>
        <p:nvSpPr>
          <p:cNvPr id="3" name="文本框 2">
            <a:extLst>
              <a:ext uri="{FF2B5EF4-FFF2-40B4-BE49-F238E27FC236}">
                <a16:creationId xmlns:a16="http://schemas.microsoft.com/office/drawing/2014/main" id="{C3CDE3C3-A45C-E902-9E5A-5ACD5EC77770}"/>
              </a:ext>
            </a:extLst>
          </p:cNvPr>
          <p:cNvSpPr txBox="1"/>
          <p:nvPr/>
        </p:nvSpPr>
        <p:spPr>
          <a:xfrm>
            <a:off x="574304" y="6328260"/>
            <a:ext cx="7180875" cy="307777"/>
          </a:xfrm>
          <a:prstGeom prst="rect">
            <a:avLst/>
          </a:prstGeom>
          <a:noFill/>
        </p:spPr>
        <p:txBody>
          <a:bodyPr wrap="square" rtlCol="0">
            <a:spAutoFit/>
          </a:bodyPr>
          <a:lstStyle/>
          <a:p>
            <a:r>
              <a:rPr lang="zh-CN" altLang="en-US" sz="1400" dirty="0">
                <a:latin typeface="微软雅黑" panose="020B0503020204020204" pitchFamily="34" charset="-122"/>
                <a:ea typeface="微软雅黑" panose="020B0503020204020204" pitchFamily="34" charset="-122"/>
              </a:rPr>
              <a:t>更多“</a:t>
            </a:r>
            <a:r>
              <a:rPr lang="zh-CN" altLang="en-US" sz="1400" dirty="0">
                <a:solidFill>
                  <a:srgbClr val="EC8922"/>
                </a:solidFill>
                <a:latin typeface="微软雅黑" panose="020B0503020204020204" pitchFamily="34" charset="-122"/>
                <a:ea typeface="微软雅黑" panose="020B0503020204020204" pitchFamily="34" charset="-122"/>
              </a:rPr>
              <a:t>人工智能 </a:t>
            </a:r>
            <a:r>
              <a:rPr lang="en-US" altLang="zh-CN" sz="1400" dirty="0">
                <a:solidFill>
                  <a:srgbClr val="EC8922"/>
                </a:solidFill>
                <a:latin typeface="微软雅黑" panose="020B0503020204020204" pitchFamily="34" charset="-122"/>
                <a:ea typeface="微软雅黑" panose="020B0503020204020204" pitchFamily="34" charset="-122"/>
              </a:rPr>
              <a:t>&amp; </a:t>
            </a:r>
            <a:r>
              <a:rPr lang="zh-CN" altLang="en-US" sz="1400" dirty="0">
                <a:solidFill>
                  <a:srgbClr val="EC8922"/>
                </a:solidFill>
                <a:latin typeface="微软雅黑" panose="020B0503020204020204" pitchFamily="34" charset="-122"/>
                <a:ea typeface="微软雅黑" panose="020B0503020204020204" pitchFamily="34" charset="-122"/>
              </a:rPr>
              <a:t>复杂系统</a:t>
            </a:r>
            <a:r>
              <a:rPr lang="zh-CN" altLang="en-US" sz="1400" dirty="0">
                <a:latin typeface="微软雅黑" panose="020B0503020204020204" pitchFamily="34" charset="-122"/>
                <a:ea typeface="微软雅黑" panose="020B0503020204020204" pitchFamily="34" charset="-122"/>
              </a:rPr>
              <a:t>”的知识，请关注官网：</a:t>
            </a:r>
            <a:r>
              <a:rPr lang="en-US" altLang="zh-CN" sz="1400" dirty="0">
                <a:latin typeface="微软雅黑" panose="020B0503020204020204" pitchFamily="34" charset="-122"/>
                <a:ea typeface="微软雅黑" panose="020B0503020204020204" pitchFamily="34" charset="-122"/>
              </a:rPr>
              <a:t>campus.swarma.org</a:t>
            </a:r>
            <a:endParaRPr lang="zh-CN" altLang="en-US" sz="14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5953327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1" y="436469"/>
            <a:ext cx="8310361"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Dynamics</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on</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Graph</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6" name="直接箭头连接符 9">
            <a:extLst>
              <a:ext uri="{FF2B5EF4-FFF2-40B4-BE49-F238E27FC236}">
                <a16:creationId xmlns:a16="http://schemas.microsoft.com/office/drawing/2014/main" id="{BE6C72BB-7D2B-BD9A-70D2-B244A87BC451}"/>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pic>
        <p:nvPicPr>
          <p:cNvPr id="67" name="图片 66">
            <a:extLst>
              <a:ext uri="{FF2B5EF4-FFF2-40B4-BE49-F238E27FC236}">
                <a16:creationId xmlns:a16="http://schemas.microsoft.com/office/drawing/2014/main" id="{BF69EAE7-F8D7-BDBE-F8BA-D082DB6FC37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17047" y="5878242"/>
            <a:ext cx="1716371" cy="1189728"/>
          </a:xfrm>
          <a:prstGeom prst="rect">
            <a:avLst/>
          </a:prstGeom>
        </p:spPr>
      </p:pic>
      <p:sp>
        <p:nvSpPr>
          <p:cNvPr id="16" name="文本框 15">
            <a:extLst>
              <a:ext uri="{FF2B5EF4-FFF2-40B4-BE49-F238E27FC236}">
                <a16:creationId xmlns:a16="http://schemas.microsoft.com/office/drawing/2014/main" id="{50491619-9B7B-222F-BD44-CD29719A9A0E}"/>
              </a:ext>
            </a:extLst>
          </p:cNvPr>
          <p:cNvSpPr txBox="1"/>
          <p:nvPr/>
        </p:nvSpPr>
        <p:spPr>
          <a:xfrm>
            <a:off x="574304" y="6328260"/>
            <a:ext cx="7180875" cy="307777"/>
          </a:xfrm>
          <a:prstGeom prst="rect">
            <a:avLst/>
          </a:prstGeom>
          <a:noFill/>
        </p:spPr>
        <p:txBody>
          <a:bodyPr wrap="square" rtlCol="0">
            <a:spAutoFit/>
          </a:bodyPr>
          <a:lstStyle/>
          <a:p>
            <a:r>
              <a:rPr lang="zh-CN" altLang="en-US" sz="1400" dirty="0">
                <a:latin typeface="微软雅黑" panose="020B0503020204020204" pitchFamily="34" charset="-122"/>
                <a:ea typeface="微软雅黑" panose="020B0503020204020204" pitchFamily="34" charset="-122"/>
              </a:rPr>
              <a:t>更多“</a:t>
            </a:r>
            <a:r>
              <a:rPr lang="zh-CN" altLang="en-US" sz="1400" dirty="0">
                <a:solidFill>
                  <a:srgbClr val="EC8922"/>
                </a:solidFill>
                <a:latin typeface="微软雅黑" panose="020B0503020204020204" pitchFamily="34" charset="-122"/>
                <a:ea typeface="微软雅黑" panose="020B0503020204020204" pitchFamily="34" charset="-122"/>
              </a:rPr>
              <a:t>人工智能 </a:t>
            </a:r>
            <a:r>
              <a:rPr lang="en-US" altLang="zh-CN" sz="1400" dirty="0">
                <a:solidFill>
                  <a:srgbClr val="EC8922"/>
                </a:solidFill>
                <a:latin typeface="微软雅黑" panose="020B0503020204020204" pitchFamily="34" charset="-122"/>
                <a:ea typeface="微软雅黑" panose="020B0503020204020204" pitchFamily="34" charset="-122"/>
              </a:rPr>
              <a:t>&amp; </a:t>
            </a:r>
            <a:r>
              <a:rPr lang="zh-CN" altLang="en-US" sz="1400" dirty="0">
                <a:solidFill>
                  <a:srgbClr val="EC8922"/>
                </a:solidFill>
                <a:latin typeface="微软雅黑" panose="020B0503020204020204" pitchFamily="34" charset="-122"/>
                <a:ea typeface="微软雅黑" panose="020B0503020204020204" pitchFamily="34" charset="-122"/>
              </a:rPr>
              <a:t>复杂系统</a:t>
            </a:r>
            <a:r>
              <a:rPr lang="zh-CN" altLang="en-US" sz="1400" dirty="0">
                <a:latin typeface="微软雅黑" panose="020B0503020204020204" pitchFamily="34" charset="-122"/>
                <a:ea typeface="微软雅黑" panose="020B0503020204020204" pitchFamily="34" charset="-122"/>
              </a:rPr>
              <a:t>”的知识，请关注官网：</a:t>
            </a:r>
            <a:r>
              <a:rPr lang="en-US" altLang="zh-CN" sz="1400" dirty="0">
                <a:latin typeface="微软雅黑" panose="020B0503020204020204" pitchFamily="34" charset="-122"/>
                <a:ea typeface="微软雅黑" panose="020B0503020204020204" pitchFamily="34" charset="-122"/>
              </a:rPr>
              <a:t>campus.swarma.org</a:t>
            </a:r>
            <a:endParaRPr lang="zh-CN" altLang="en-US" sz="1400" dirty="0">
              <a:latin typeface="微软雅黑" panose="020B0503020204020204" pitchFamily="34" charset="-122"/>
              <a:ea typeface="微软雅黑" panose="020B0503020204020204" pitchFamily="34" charset="-122"/>
            </a:endParaRPr>
          </a:p>
        </p:txBody>
      </p:sp>
      <p:pic>
        <p:nvPicPr>
          <p:cNvPr id="5" name="内容占位符 8">
            <a:extLst>
              <a:ext uri="{FF2B5EF4-FFF2-40B4-BE49-F238E27FC236}">
                <a16:creationId xmlns:a16="http://schemas.microsoft.com/office/drawing/2014/main" id="{A524E44B-82B8-EB20-51FC-BB547CB0DFEA}"/>
              </a:ext>
            </a:extLst>
          </p:cNvPr>
          <p:cNvPicPr>
            <a:picLocks noGrp="1" noChangeAspect="1"/>
          </p:cNvPicPr>
          <p:nvPr>
            <p:ph idx="1"/>
          </p:nvPr>
        </p:nvPicPr>
        <p:blipFill>
          <a:blip r:embed="rId4" cstate="screen">
            <a:extLst>
              <a:ext uri="{28A0092B-C50C-407E-A947-70E740481C1C}">
                <a14:useLocalDpi xmlns:a14="http://schemas.microsoft.com/office/drawing/2010/main"/>
              </a:ext>
            </a:extLst>
          </a:blip>
          <a:stretch>
            <a:fillRect/>
          </a:stretch>
        </p:blipFill>
        <p:spPr>
          <a:xfrm>
            <a:off x="1025911" y="1710474"/>
            <a:ext cx="5506894" cy="3795875"/>
          </a:xfrm>
          <a:prstGeom prst="rect">
            <a:avLst/>
          </a:prstGeom>
        </p:spPr>
      </p:pic>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79929419-8505-2D83-6CBC-007B7AC7327E}"/>
                  </a:ext>
                </a:extLst>
              </p:cNvPr>
              <p:cNvSpPr txBox="1"/>
              <p:nvPr/>
            </p:nvSpPr>
            <p:spPr>
              <a:xfrm>
                <a:off x="8239317" y="2930205"/>
                <a:ext cx="1935915" cy="52758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kumimoji="1" lang="en-US" altLang="zh-CN" b="0" i="1" smtClean="0">
                              <a:latin typeface="Cambria Math" panose="02040503050406030204" pitchFamily="18" charset="0"/>
                            </a:rPr>
                          </m:ctrlPr>
                        </m:fPr>
                        <m:num>
                          <m:r>
                            <a:rPr kumimoji="1" lang="en-US" altLang="zh-CN" b="0" i="1" smtClean="0">
                              <a:latin typeface="Cambria Math" panose="02040503050406030204" pitchFamily="18" charset="0"/>
                            </a:rPr>
                            <m:t>𝑑𝑋</m:t>
                          </m:r>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𝑡</m:t>
                          </m:r>
                          <m:r>
                            <a:rPr kumimoji="1" lang="en-US" altLang="zh-CN" b="0" i="1" smtClean="0">
                              <a:latin typeface="Cambria Math" panose="02040503050406030204" pitchFamily="18" charset="0"/>
                            </a:rPr>
                            <m:t>)</m:t>
                          </m:r>
                        </m:num>
                        <m:den>
                          <m:r>
                            <a:rPr kumimoji="1" lang="en-US" altLang="zh-CN" b="0" i="1" smtClean="0">
                              <a:latin typeface="Cambria Math" panose="02040503050406030204" pitchFamily="18" charset="0"/>
                            </a:rPr>
                            <m:t>𝑑𝑡</m:t>
                          </m:r>
                        </m:den>
                      </m:f>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𝑓</m:t>
                      </m:r>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𝑋</m:t>
                      </m:r>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𝑡</m:t>
                      </m:r>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𝐴</m:t>
                      </m:r>
                      <m:r>
                        <a:rPr kumimoji="1" lang="en-US" altLang="zh-CN" b="0" i="1" smtClean="0">
                          <a:latin typeface="Cambria Math" panose="02040503050406030204" pitchFamily="18" charset="0"/>
                        </a:rPr>
                        <m:t>)</m:t>
                      </m:r>
                    </m:oMath>
                  </m:oMathPara>
                </a14:m>
                <a:endParaRPr kumimoji="1" lang="zh-CN" altLang="en-US" dirty="0"/>
              </a:p>
            </p:txBody>
          </p:sp>
        </mc:Choice>
        <mc:Fallback xmlns="">
          <p:sp>
            <p:nvSpPr>
              <p:cNvPr id="6" name="文本框 5">
                <a:extLst>
                  <a:ext uri="{FF2B5EF4-FFF2-40B4-BE49-F238E27FC236}">
                    <a16:creationId xmlns:a16="http://schemas.microsoft.com/office/drawing/2014/main" id="{79929419-8505-2D83-6CBC-007B7AC7327E}"/>
                  </a:ext>
                </a:extLst>
              </p:cNvPr>
              <p:cNvSpPr txBox="1">
                <a:spLocks noRot="1" noChangeAspect="1" noMove="1" noResize="1" noEditPoints="1" noAdjustHandles="1" noChangeArrowheads="1" noChangeShapeType="1" noTextEdit="1"/>
              </p:cNvSpPr>
              <p:nvPr/>
            </p:nvSpPr>
            <p:spPr>
              <a:xfrm>
                <a:off x="8239317" y="2930205"/>
                <a:ext cx="1935915" cy="527580"/>
              </a:xfrm>
              <a:prstGeom prst="rect">
                <a:avLst/>
              </a:prstGeom>
              <a:blipFill>
                <a:blip r:embed="rId5"/>
                <a:stretch>
                  <a:fillRect l="-2597" t="-4651" r="-3247" b="-1395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74FD6A86-F979-C680-F086-5E2B16640444}"/>
                  </a:ext>
                </a:extLst>
              </p:cNvPr>
              <p:cNvSpPr txBox="1"/>
              <p:nvPr/>
            </p:nvSpPr>
            <p:spPr>
              <a:xfrm>
                <a:off x="7353883" y="3616931"/>
                <a:ext cx="3926327" cy="369332"/>
              </a:xfrm>
              <a:prstGeom prst="rect">
                <a:avLst/>
              </a:prstGeom>
              <a:noFill/>
            </p:spPr>
            <p:txBody>
              <a:bodyPr wrap="square">
                <a:spAutoFit/>
              </a:bodyPr>
              <a:lstStyle/>
              <a:p>
                <a14:m>
                  <m:oMath xmlns:m="http://schemas.openxmlformats.org/officeDocument/2006/math">
                    <m:r>
                      <a:rPr kumimoji="1" lang="en-US" altLang="zh-CN" b="0" i="1" smtClean="0">
                        <a:latin typeface="Cambria Math" panose="02040503050406030204" pitchFamily="18" charset="0"/>
                      </a:rPr>
                      <m:t>𝑋</m:t>
                    </m:r>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𝑡</m:t>
                    </m:r>
                    <m:r>
                      <a:rPr kumimoji="1" lang="en-US" altLang="zh-CN" b="0" i="1" smtClean="0">
                        <a:latin typeface="Cambria Math" panose="02040503050406030204" pitchFamily="18" charset="0"/>
                      </a:rPr>
                      <m:t>)=</m:t>
                    </m:r>
                  </m:oMath>
                </a14:m>
                <a:r>
                  <a:rPr kumimoji="1" lang="en-US" altLang="zh-CN" dirty="0"/>
                  <a:t> </a:t>
                </a:r>
                <a14:m>
                  <m:oMath xmlns:m="http://schemas.openxmlformats.org/officeDocument/2006/math">
                    <m:sSup>
                      <m:sSupPr>
                        <m:ctrlPr>
                          <a:rPr kumimoji="1" lang="en-US" altLang="zh-CN" b="0" i="1" smtClean="0">
                            <a:latin typeface="Cambria Math" panose="02040503050406030204" pitchFamily="18" charset="0"/>
                          </a:rPr>
                        </m:ctrlPr>
                      </m:sSupPr>
                      <m:e>
                        <m:d>
                          <m:dPr>
                            <m:ctrlPr>
                              <a:rPr kumimoji="1" lang="en-US" altLang="zh-CN" i="1">
                                <a:latin typeface="Cambria Math" panose="02040503050406030204" pitchFamily="18" charset="0"/>
                              </a:rPr>
                            </m:ctrlPr>
                          </m:dPr>
                          <m:e>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𝑥</m:t>
                                </m:r>
                              </m:e>
                              <m:sub>
                                <m:r>
                                  <a:rPr kumimoji="1" lang="en-US" altLang="zh-CN" i="1">
                                    <a:latin typeface="Cambria Math" panose="02040503050406030204" pitchFamily="18" charset="0"/>
                                  </a:rPr>
                                  <m:t>1</m:t>
                                </m:r>
                              </m:sub>
                            </m:sSub>
                            <m:r>
                              <a:rPr kumimoji="1" lang="en-US" altLang="zh-CN" i="1">
                                <a:latin typeface="Cambria Math" panose="02040503050406030204" pitchFamily="18" charset="0"/>
                              </a:rPr>
                              <m:t>(</m:t>
                            </m:r>
                            <m:r>
                              <a:rPr kumimoji="1" lang="en-US" altLang="zh-CN" i="1">
                                <a:latin typeface="Cambria Math" panose="02040503050406030204" pitchFamily="18" charset="0"/>
                              </a:rPr>
                              <m:t>𝑡</m:t>
                            </m:r>
                            <m:r>
                              <a:rPr kumimoji="1" lang="en-US" altLang="zh-CN" i="1">
                                <a:latin typeface="Cambria Math" panose="02040503050406030204" pitchFamily="18" charset="0"/>
                              </a:rPr>
                              <m:t>),</m:t>
                            </m:r>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𝑥</m:t>
                                </m:r>
                              </m:e>
                              <m:sub>
                                <m:r>
                                  <a:rPr kumimoji="1" lang="en-US" altLang="zh-CN" i="1">
                                    <a:latin typeface="Cambria Math" panose="02040503050406030204" pitchFamily="18" charset="0"/>
                                  </a:rPr>
                                  <m:t>2</m:t>
                                </m:r>
                              </m:sub>
                            </m:sSub>
                            <m:r>
                              <a:rPr kumimoji="1" lang="en-US" altLang="zh-CN" i="1">
                                <a:latin typeface="Cambria Math" panose="02040503050406030204" pitchFamily="18" charset="0"/>
                              </a:rPr>
                              <m:t>(</m:t>
                            </m:r>
                            <m:r>
                              <a:rPr kumimoji="1" lang="en-US" altLang="zh-CN" i="1">
                                <a:latin typeface="Cambria Math" panose="02040503050406030204" pitchFamily="18" charset="0"/>
                              </a:rPr>
                              <m:t>𝑡</m:t>
                            </m:r>
                            <m:r>
                              <a:rPr kumimoji="1" lang="en-US" altLang="zh-CN" i="1">
                                <a:latin typeface="Cambria Math" panose="02040503050406030204" pitchFamily="18" charset="0"/>
                              </a:rPr>
                              <m:t>),…,</m:t>
                            </m:r>
                            <m:r>
                              <a:rPr kumimoji="1" lang="zh-CN" altLang="en-US" i="1">
                                <a:latin typeface="Cambria Math" panose="02040503050406030204" pitchFamily="18" charset="0"/>
                              </a:rPr>
                              <m:t> </m:t>
                            </m:r>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𝑥</m:t>
                                </m:r>
                              </m:e>
                              <m:sub>
                                <m:r>
                                  <a:rPr kumimoji="1" lang="en-US" altLang="zh-CN" i="1">
                                    <a:latin typeface="Cambria Math" panose="02040503050406030204" pitchFamily="18" charset="0"/>
                                  </a:rPr>
                                  <m:t>𝑛</m:t>
                                </m:r>
                              </m:sub>
                            </m:sSub>
                            <m:r>
                              <a:rPr kumimoji="1" lang="en-US" altLang="zh-CN" i="1">
                                <a:latin typeface="Cambria Math" panose="02040503050406030204" pitchFamily="18" charset="0"/>
                              </a:rPr>
                              <m:t>(</m:t>
                            </m:r>
                            <m:r>
                              <a:rPr kumimoji="1" lang="en-US" altLang="zh-CN" i="1">
                                <a:latin typeface="Cambria Math" panose="02040503050406030204" pitchFamily="18" charset="0"/>
                              </a:rPr>
                              <m:t>𝑡</m:t>
                            </m:r>
                            <m:r>
                              <a:rPr kumimoji="1" lang="en-US" altLang="zh-CN" i="1">
                                <a:latin typeface="Cambria Math" panose="02040503050406030204" pitchFamily="18" charset="0"/>
                              </a:rPr>
                              <m:t>)</m:t>
                            </m:r>
                          </m:e>
                        </m:d>
                      </m:e>
                      <m:sup>
                        <m:r>
                          <a:rPr kumimoji="1" lang="en-US" altLang="zh-CN" b="0" i="1" smtClean="0">
                            <a:latin typeface="Cambria Math" panose="02040503050406030204" pitchFamily="18" charset="0"/>
                          </a:rPr>
                          <m:t>𝑇</m:t>
                        </m:r>
                      </m:sup>
                    </m:sSup>
                  </m:oMath>
                </a14:m>
                <a:endParaRPr lang="zh-CN" altLang="en-US" dirty="0"/>
              </a:p>
            </p:txBody>
          </p:sp>
        </mc:Choice>
        <mc:Fallback xmlns="">
          <p:sp>
            <p:nvSpPr>
              <p:cNvPr id="10" name="文本框 9">
                <a:extLst>
                  <a:ext uri="{FF2B5EF4-FFF2-40B4-BE49-F238E27FC236}">
                    <a16:creationId xmlns:a16="http://schemas.microsoft.com/office/drawing/2014/main" id="{74FD6A86-F979-C680-F086-5E2B16640444}"/>
                  </a:ext>
                </a:extLst>
              </p:cNvPr>
              <p:cNvSpPr txBox="1">
                <a:spLocks noRot="1" noChangeAspect="1" noMove="1" noResize="1" noEditPoints="1" noAdjustHandles="1" noChangeArrowheads="1" noChangeShapeType="1" noTextEdit="1"/>
              </p:cNvSpPr>
              <p:nvPr/>
            </p:nvSpPr>
            <p:spPr>
              <a:xfrm>
                <a:off x="7353883" y="3616931"/>
                <a:ext cx="3926327" cy="369332"/>
              </a:xfrm>
              <a:prstGeom prst="rect">
                <a:avLst/>
              </a:prstGeom>
              <a:blipFill>
                <a:blip r:embed="rId6"/>
                <a:stretch>
                  <a:fillRect b="-1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2F8BC409-E390-F439-439E-94BC184BA129}"/>
                  </a:ext>
                </a:extLst>
              </p:cNvPr>
              <p:cNvSpPr txBox="1"/>
              <p:nvPr/>
            </p:nvSpPr>
            <p:spPr>
              <a:xfrm>
                <a:off x="8095880" y="4793753"/>
                <a:ext cx="222278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b="0" i="1" smtClean="0">
                          <a:latin typeface="Cambria Math" panose="02040503050406030204" pitchFamily="18" charset="0"/>
                        </a:rPr>
                        <m:t>𝑋</m:t>
                      </m:r>
                      <m:d>
                        <m:dPr>
                          <m:ctrlPr>
                            <a:rPr kumimoji="1" lang="en-US" altLang="zh-CN" b="0" i="1" smtClean="0">
                              <a:latin typeface="Cambria Math" panose="02040503050406030204" pitchFamily="18" charset="0"/>
                            </a:rPr>
                          </m:ctrlPr>
                        </m:dPr>
                        <m:e>
                          <m:r>
                            <a:rPr kumimoji="1" lang="en-US" altLang="zh-CN" b="0" i="1" smtClean="0">
                              <a:latin typeface="Cambria Math" panose="02040503050406030204" pitchFamily="18" charset="0"/>
                            </a:rPr>
                            <m:t>𝑡</m:t>
                          </m:r>
                          <m:r>
                            <a:rPr kumimoji="1" lang="en-US" altLang="zh-CN" b="0" i="1" smtClean="0">
                              <a:latin typeface="Cambria Math" panose="02040503050406030204" pitchFamily="18" charset="0"/>
                            </a:rPr>
                            <m:t>+1</m:t>
                          </m:r>
                        </m:e>
                      </m:d>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𝐹</m:t>
                      </m:r>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𝑋</m:t>
                      </m:r>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𝑡</m:t>
                      </m:r>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𝐴</m:t>
                      </m:r>
                      <m:r>
                        <a:rPr kumimoji="1" lang="en-US" altLang="zh-CN" b="0" i="1" smtClean="0">
                          <a:latin typeface="Cambria Math" panose="02040503050406030204" pitchFamily="18" charset="0"/>
                        </a:rPr>
                        <m:t>)</m:t>
                      </m:r>
                    </m:oMath>
                  </m:oMathPara>
                </a14:m>
                <a:endParaRPr kumimoji="1" lang="zh-CN" altLang="en-US" dirty="0"/>
              </a:p>
            </p:txBody>
          </p:sp>
        </mc:Choice>
        <mc:Fallback xmlns="">
          <p:sp>
            <p:nvSpPr>
              <p:cNvPr id="12" name="文本框 11">
                <a:extLst>
                  <a:ext uri="{FF2B5EF4-FFF2-40B4-BE49-F238E27FC236}">
                    <a16:creationId xmlns:a16="http://schemas.microsoft.com/office/drawing/2014/main" id="{2F8BC409-E390-F439-439E-94BC184BA129}"/>
                  </a:ext>
                </a:extLst>
              </p:cNvPr>
              <p:cNvSpPr txBox="1">
                <a:spLocks noRot="1" noChangeAspect="1" noMove="1" noResize="1" noEditPoints="1" noAdjustHandles="1" noChangeArrowheads="1" noChangeShapeType="1" noTextEdit="1"/>
              </p:cNvSpPr>
              <p:nvPr/>
            </p:nvSpPr>
            <p:spPr>
              <a:xfrm>
                <a:off x="8095880" y="4793753"/>
                <a:ext cx="2222788" cy="276999"/>
              </a:xfrm>
              <a:prstGeom prst="rect">
                <a:avLst/>
              </a:prstGeom>
              <a:blipFill>
                <a:blip r:embed="rId7"/>
                <a:stretch>
                  <a:fillRect l="-1705" t="-4348" r="-3409" b="-3478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5630447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1" y="436469"/>
            <a:ext cx="8310361"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Dynamics</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on</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Graph</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6" name="直接箭头连接符 9">
            <a:extLst>
              <a:ext uri="{FF2B5EF4-FFF2-40B4-BE49-F238E27FC236}">
                <a16:creationId xmlns:a16="http://schemas.microsoft.com/office/drawing/2014/main" id="{BE6C72BB-7D2B-BD9A-70D2-B244A87BC451}"/>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pic>
        <p:nvPicPr>
          <p:cNvPr id="67" name="图片 66">
            <a:extLst>
              <a:ext uri="{FF2B5EF4-FFF2-40B4-BE49-F238E27FC236}">
                <a16:creationId xmlns:a16="http://schemas.microsoft.com/office/drawing/2014/main" id="{BF69EAE7-F8D7-BDBE-F8BA-D082DB6FC37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17047" y="5878242"/>
            <a:ext cx="1716371" cy="1189728"/>
          </a:xfrm>
          <a:prstGeom prst="rect">
            <a:avLst/>
          </a:prstGeom>
        </p:spPr>
      </p:pic>
      <p:sp>
        <p:nvSpPr>
          <p:cNvPr id="16" name="文本框 15">
            <a:extLst>
              <a:ext uri="{FF2B5EF4-FFF2-40B4-BE49-F238E27FC236}">
                <a16:creationId xmlns:a16="http://schemas.microsoft.com/office/drawing/2014/main" id="{50491619-9B7B-222F-BD44-CD29719A9A0E}"/>
              </a:ext>
            </a:extLst>
          </p:cNvPr>
          <p:cNvSpPr txBox="1"/>
          <p:nvPr/>
        </p:nvSpPr>
        <p:spPr>
          <a:xfrm>
            <a:off x="574304" y="6328260"/>
            <a:ext cx="7180875" cy="307777"/>
          </a:xfrm>
          <a:prstGeom prst="rect">
            <a:avLst/>
          </a:prstGeom>
          <a:noFill/>
        </p:spPr>
        <p:txBody>
          <a:bodyPr wrap="square" rtlCol="0">
            <a:spAutoFit/>
          </a:bodyPr>
          <a:lstStyle/>
          <a:p>
            <a:r>
              <a:rPr lang="zh-CN" altLang="en-US" sz="1400" dirty="0">
                <a:latin typeface="微软雅黑" panose="020B0503020204020204" pitchFamily="34" charset="-122"/>
                <a:ea typeface="微软雅黑" panose="020B0503020204020204" pitchFamily="34" charset="-122"/>
              </a:rPr>
              <a:t>更多“</a:t>
            </a:r>
            <a:r>
              <a:rPr lang="zh-CN" altLang="en-US" sz="1400" dirty="0">
                <a:solidFill>
                  <a:srgbClr val="EC8922"/>
                </a:solidFill>
                <a:latin typeface="微软雅黑" panose="020B0503020204020204" pitchFamily="34" charset="-122"/>
                <a:ea typeface="微软雅黑" panose="020B0503020204020204" pitchFamily="34" charset="-122"/>
              </a:rPr>
              <a:t>人工智能 </a:t>
            </a:r>
            <a:r>
              <a:rPr lang="en-US" altLang="zh-CN" sz="1400" dirty="0">
                <a:solidFill>
                  <a:srgbClr val="EC8922"/>
                </a:solidFill>
                <a:latin typeface="微软雅黑" panose="020B0503020204020204" pitchFamily="34" charset="-122"/>
                <a:ea typeface="微软雅黑" panose="020B0503020204020204" pitchFamily="34" charset="-122"/>
              </a:rPr>
              <a:t>&amp; </a:t>
            </a:r>
            <a:r>
              <a:rPr lang="zh-CN" altLang="en-US" sz="1400" dirty="0">
                <a:solidFill>
                  <a:srgbClr val="EC8922"/>
                </a:solidFill>
                <a:latin typeface="微软雅黑" panose="020B0503020204020204" pitchFamily="34" charset="-122"/>
                <a:ea typeface="微软雅黑" panose="020B0503020204020204" pitchFamily="34" charset="-122"/>
              </a:rPr>
              <a:t>复杂系统</a:t>
            </a:r>
            <a:r>
              <a:rPr lang="zh-CN" altLang="en-US" sz="1400" dirty="0">
                <a:latin typeface="微软雅黑" panose="020B0503020204020204" pitchFamily="34" charset="-122"/>
                <a:ea typeface="微软雅黑" panose="020B0503020204020204" pitchFamily="34" charset="-122"/>
              </a:rPr>
              <a:t>”的知识，请关注官网：</a:t>
            </a:r>
            <a:r>
              <a:rPr lang="en-US" altLang="zh-CN" sz="1400" dirty="0">
                <a:latin typeface="微软雅黑" panose="020B0503020204020204" pitchFamily="34" charset="-122"/>
                <a:ea typeface="微软雅黑" panose="020B0503020204020204" pitchFamily="34" charset="-122"/>
              </a:rPr>
              <a:t>campus.swarma.org</a:t>
            </a:r>
            <a:endParaRPr lang="zh-CN" altLang="en-US" sz="1400" dirty="0">
              <a:latin typeface="微软雅黑" panose="020B0503020204020204" pitchFamily="34" charset="-122"/>
              <a:ea typeface="微软雅黑" panose="020B0503020204020204" pitchFamily="34" charset="-122"/>
            </a:endParaRPr>
          </a:p>
        </p:txBody>
      </p:sp>
      <p:pic>
        <p:nvPicPr>
          <p:cNvPr id="5" name="内容占位符 8">
            <a:extLst>
              <a:ext uri="{FF2B5EF4-FFF2-40B4-BE49-F238E27FC236}">
                <a16:creationId xmlns:a16="http://schemas.microsoft.com/office/drawing/2014/main" id="{A524E44B-82B8-EB20-51FC-BB547CB0DFEA}"/>
              </a:ext>
            </a:extLst>
          </p:cNvPr>
          <p:cNvPicPr>
            <a:picLocks noGrp="1" noChangeAspect="1"/>
          </p:cNvPicPr>
          <p:nvPr>
            <p:ph idx="1"/>
          </p:nvPr>
        </p:nvPicPr>
        <p:blipFill>
          <a:blip r:embed="rId4" cstate="screen">
            <a:extLst>
              <a:ext uri="{28A0092B-C50C-407E-A947-70E740481C1C}">
                <a14:useLocalDpi xmlns:a14="http://schemas.microsoft.com/office/drawing/2010/main"/>
              </a:ext>
            </a:extLst>
          </a:blip>
          <a:stretch>
            <a:fillRect/>
          </a:stretch>
        </p:blipFill>
        <p:spPr>
          <a:xfrm>
            <a:off x="1231382" y="1341143"/>
            <a:ext cx="3711441" cy="2558278"/>
          </a:xfrm>
          <a:prstGeom prst="rect">
            <a:avLst/>
          </a:prstGeom>
        </p:spPr>
      </p:pic>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79929419-8505-2D83-6CBC-007B7AC7327E}"/>
                  </a:ext>
                </a:extLst>
              </p:cNvPr>
              <p:cNvSpPr txBox="1"/>
              <p:nvPr/>
            </p:nvSpPr>
            <p:spPr>
              <a:xfrm>
                <a:off x="1662148" y="4292569"/>
                <a:ext cx="1935915" cy="52758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kumimoji="1" lang="en-US" altLang="zh-CN" b="0" i="1" smtClean="0">
                              <a:latin typeface="Cambria Math" panose="02040503050406030204" pitchFamily="18" charset="0"/>
                            </a:rPr>
                          </m:ctrlPr>
                        </m:fPr>
                        <m:num>
                          <m:r>
                            <a:rPr kumimoji="1" lang="en-US" altLang="zh-CN" b="0" i="1" smtClean="0">
                              <a:latin typeface="Cambria Math" panose="02040503050406030204" pitchFamily="18" charset="0"/>
                            </a:rPr>
                            <m:t>𝑑𝑋</m:t>
                          </m:r>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𝑡</m:t>
                          </m:r>
                          <m:r>
                            <a:rPr kumimoji="1" lang="en-US" altLang="zh-CN" b="0" i="1" smtClean="0">
                              <a:latin typeface="Cambria Math" panose="02040503050406030204" pitchFamily="18" charset="0"/>
                            </a:rPr>
                            <m:t>)</m:t>
                          </m:r>
                        </m:num>
                        <m:den>
                          <m:r>
                            <a:rPr kumimoji="1" lang="en-US" altLang="zh-CN" b="0" i="1" smtClean="0">
                              <a:latin typeface="Cambria Math" panose="02040503050406030204" pitchFamily="18" charset="0"/>
                            </a:rPr>
                            <m:t>𝑑𝑡</m:t>
                          </m:r>
                        </m:den>
                      </m:f>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𝑓</m:t>
                      </m:r>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𝑋</m:t>
                      </m:r>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𝑡</m:t>
                      </m:r>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𝐴</m:t>
                      </m:r>
                      <m:r>
                        <a:rPr kumimoji="1" lang="en-US" altLang="zh-CN" b="0" i="1" smtClean="0">
                          <a:latin typeface="Cambria Math" panose="02040503050406030204" pitchFamily="18" charset="0"/>
                        </a:rPr>
                        <m:t>)</m:t>
                      </m:r>
                    </m:oMath>
                  </m:oMathPara>
                </a14:m>
                <a:endParaRPr kumimoji="1" lang="zh-CN" altLang="en-US" dirty="0"/>
              </a:p>
            </p:txBody>
          </p:sp>
        </mc:Choice>
        <mc:Fallback xmlns="">
          <p:sp>
            <p:nvSpPr>
              <p:cNvPr id="6" name="文本框 5">
                <a:extLst>
                  <a:ext uri="{FF2B5EF4-FFF2-40B4-BE49-F238E27FC236}">
                    <a16:creationId xmlns:a16="http://schemas.microsoft.com/office/drawing/2014/main" id="{79929419-8505-2D83-6CBC-007B7AC7327E}"/>
                  </a:ext>
                </a:extLst>
              </p:cNvPr>
              <p:cNvSpPr txBox="1">
                <a:spLocks noRot="1" noChangeAspect="1" noMove="1" noResize="1" noEditPoints="1" noAdjustHandles="1" noChangeArrowheads="1" noChangeShapeType="1" noTextEdit="1"/>
              </p:cNvSpPr>
              <p:nvPr/>
            </p:nvSpPr>
            <p:spPr>
              <a:xfrm>
                <a:off x="1662148" y="4292569"/>
                <a:ext cx="1935915" cy="527580"/>
              </a:xfrm>
              <a:prstGeom prst="rect">
                <a:avLst/>
              </a:prstGeom>
              <a:blipFill>
                <a:blip r:embed="rId5"/>
                <a:stretch>
                  <a:fillRect l="-3268" t="-2326" r="-3922" b="-1395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74FD6A86-F979-C680-F086-5E2B16640444}"/>
                  </a:ext>
                </a:extLst>
              </p:cNvPr>
              <p:cNvSpPr txBox="1"/>
              <p:nvPr/>
            </p:nvSpPr>
            <p:spPr>
              <a:xfrm>
                <a:off x="1123938" y="4952375"/>
                <a:ext cx="3926327" cy="369332"/>
              </a:xfrm>
              <a:prstGeom prst="rect">
                <a:avLst/>
              </a:prstGeom>
              <a:noFill/>
            </p:spPr>
            <p:txBody>
              <a:bodyPr wrap="square">
                <a:spAutoFit/>
              </a:bodyPr>
              <a:lstStyle/>
              <a:p>
                <a14:m>
                  <m:oMath xmlns:m="http://schemas.openxmlformats.org/officeDocument/2006/math">
                    <m:r>
                      <a:rPr kumimoji="1" lang="en-US" altLang="zh-CN" b="0" i="1" smtClean="0">
                        <a:latin typeface="Cambria Math" panose="02040503050406030204" pitchFamily="18" charset="0"/>
                      </a:rPr>
                      <m:t>𝑋</m:t>
                    </m:r>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𝑡</m:t>
                    </m:r>
                    <m:r>
                      <a:rPr kumimoji="1" lang="en-US" altLang="zh-CN" b="0" i="1" smtClean="0">
                        <a:latin typeface="Cambria Math" panose="02040503050406030204" pitchFamily="18" charset="0"/>
                      </a:rPr>
                      <m:t>)=</m:t>
                    </m:r>
                  </m:oMath>
                </a14:m>
                <a:r>
                  <a:rPr kumimoji="1" lang="en-US" altLang="zh-CN" dirty="0"/>
                  <a:t> </a:t>
                </a:r>
                <a14:m>
                  <m:oMath xmlns:m="http://schemas.openxmlformats.org/officeDocument/2006/math">
                    <m:sSup>
                      <m:sSupPr>
                        <m:ctrlPr>
                          <a:rPr kumimoji="1" lang="en-US" altLang="zh-CN" b="0" i="1" smtClean="0">
                            <a:latin typeface="Cambria Math" panose="02040503050406030204" pitchFamily="18" charset="0"/>
                          </a:rPr>
                        </m:ctrlPr>
                      </m:sSupPr>
                      <m:e>
                        <m:d>
                          <m:dPr>
                            <m:ctrlPr>
                              <a:rPr kumimoji="1" lang="en-US" altLang="zh-CN" i="1">
                                <a:latin typeface="Cambria Math" panose="02040503050406030204" pitchFamily="18" charset="0"/>
                              </a:rPr>
                            </m:ctrlPr>
                          </m:dPr>
                          <m:e>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𝑥</m:t>
                                </m:r>
                              </m:e>
                              <m:sub>
                                <m:r>
                                  <a:rPr kumimoji="1" lang="en-US" altLang="zh-CN" i="1">
                                    <a:latin typeface="Cambria Math" panose="02040503050406030204" pitchFamily="18" charset="0"/>
                                  </a:rPr>
                                  <m:t>1</m:t>
                                </m:r>
                              </m:sub>
                            </m:sSub>
                            <m:r>
                              <a:rPr kumimoji="1" lang="en-US" altLang="zh-CN" i="1">
                                <a:latin typeface="Cambria Math" panose="02040503050406030204" pitchFamily="18" charset="0"/>
                              </a:rPr>
                              <m:t>(</m:t>
                            </m:r>
                            <m:r>
                              <a:rPr kumimoji="1" lang="en-US" altLang="zh-CN" i="1">
                                <a:latin typeface="Cambria Math" panose="02040503050406030204" pitchFamily="18" charset="0"/>
                              </a:rPr>
                              <m:t>𝑡</m:t>
                            </m:r>
                            <m:r>
                              <a:rPr kumimoji="1" lang="en-US" altLang="zh-CN" i="1">
                                <a:latin typeface="Cambria Math" panose="02040503050406030204" pitchFamily="18" charset="0"/>
                              </a:rPr>
                              <m:t>),</m:t>
                            </m:r>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𝑥</m:t>
                                </m:r>
                              </m:e>
                              <m:sub>
                                <m:r>
                                  <a:rPr kumimoji="1" lang="en-US" altLang="zh-CN" i="1">
                                    <a:latin typeface="Cambria Math" panose="02040503050406030204" pitchFamily="18" charset="0"/>
                                  </a:rPr>
                                  <m:t>2</m:t>
                                </m:r>
                              </m:sub>
                            </m:sSub>
                            <m:r>
                              <a:rPr kumimoji="1" lang="en-US" altLang="zh-CN" i="1">
                                <a:latin typeface="Cambria Math" panose="02040503050406030204" pitchFamily="18" charset="0"/>
                              </a:rPr>
                              <m:t>(</m:t>
                            </m:r>
                            <m:r>
                              <a:rPr kumimoji="1" lang="en-US" altLang="zh-CN" i="1">
                                <a:latin typeface="Cambria Math" panose="02040503050406030204" pitchFamily="18" charset="0"/>
                              </a:rPr>
                              <m:t>𝑡</m:t>
                            </m:r>
                            <m:r>
                              <a:rPr kumimoji="1" lang="en-US" altLang="zh-CN" i="1">
                                <a:latin typeface="Cambria Math" panose="02040503050406030204" pitchFamily="18" charset="0"/>
                              </a:rPr>
                              <m:t>),…,</m:t>
                            </m:r>
                            <m:r>
                              <a:rPr kumimoji="1" lang="zh-CN" altLang="en-US" i="1">
                                <a:latin typeface="Cambria Math" panose="02040503050406030204" pitchFamily="18" charset="0"/>
                              </a:rPr>
                              <m:t> </m:t>
                            </m:r>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𝑥</m:t>
                                </m:r>
                              </m:e>
                              <m:sub>
                                <m:r>
                                  <a:rPr kumimoji="1" lang="en-US" altLang="zh-CN" i="1">
                                    <a:latin typeface="Cambria Math" panose="02040503050406030204" pitchFamily="18" charset="0"/>
                                  </a:rPr>
                                  <m:t>𝑛</m:t>
                                </m:r>
                              </m:sub>
                            </m:sSub>
                            <m:r>
                              <a:rPr kumimoji="1" lang="en-US" altLang="zh-CN" i="1">
                                <a:latin typeface="Cambria Math" panose="02040503050406030204" pitchFamily="18" charset="0"/>
                              </a:rPr>
                              <m:t>(</m:t>
                            </m:r>
                            <m:r>
                              <a:rPr kumimoji="1" lang="en-US" altLang="zh-CN" i="1">
                                <a:latin typeface="Cambria Math" panose="02040503050406030204" pitchFamily="18" charset="0"/>
                              </a:rPr>
                              <m:t>𝑡</m:t>
                            </m:r>
                            <m:r>
                              <a:rPr kumimoji="1" lang="en-US" altLang="zh-CN" i="1">
                                <a:latin typeface="Cambria Math" panose="02040503050406030204" pitchFamily="18" charset="0"/>
                              </a:rPr>
                              <m:t>)</m:t>
                            </m:r>
                          </m:e>
                        </m:d>
                      </m:e>
                      <m:sup>
                        <m:r>
                          <a:rPr kumimoji="1" lang="en-US" altLang="zh-CN" b="0" i="1" smtClean="0">
                            <a:latin typeface="Cambria Math" panose="02040503050406030204" pitchFamily="18" charset="0"/>
                          </a:rPr>
                          <m:t>𝑇</m:t>
                        </m:r>
                      </m:sup>
                    </m:sSup>
                  </m:oMath>
                </a14:m>
                <a:endParaRPr lang="zh-CN" altLang="en-US" dirty="0"/>
              </a:p>
            </p:txBody>
          </p:sp>
        </mc:Choice>
        <mc:Fallback xmlns="">
          <p:sp>
            <p:nvSpPr>
              <p:cNvPr id="10" name="文本框 9">
                <a:extLst>
                  <a:ext uri="{FF2B5EF4-FFF2-40B4-BE49-F238E27FC236}">
                    <a16:creationId xmlns:a16="http://schemas.microsoft.com/office/drawing/2014/main" id="{74FD6A86-F979-C680-F086-5E2B16640444}"/>
                  </a:ext>
                </a:extLst>
              </p:cNvPr>
              <p:cNvSpPr txBox="1">
                <a:spLocks noRot="1" noChangeAspect="1" noMove="1" noResize="1" noEditPoints="1" noAdjustHandles="1" noChangeArrowheads="1" noChangeShapeType="1" noTextEdit="1"/>
              </p:cNvSpPr>
              <p:nvPr/>
            </p:nvSpPr>
            <p:spPr>
              <a:xfrm>
                <a:off x="1123938" y="4952375"/>
                <a:ext cx="3926327" cy="369332"/>
              </a:xfrm>
              <a:prstGeom prst="rect">
                <a:avLst/>
              </a:prstGeom>
              <a:blipFill>
                <a:blip r:embed="rId6"/>
                <a:stretch>
                  <a:fillRect b="-1290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2F8BC409-E390-F439-439E-94BC184BA129}"/>
                  </a:ext>
                </a:extLst>
              </p:cNvPr>
              <p:cNvSpPr txBox="1"/>
              <p:nvPr/>
            </p:nvSpPr>
            <p:spPr>
              <a:xfrm>
                <a:off x="1662148" y="5508069"/>
                <a:ext cx="222278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b="0" i="1" smtClean="0">
                          <a:latin typeface="Cambria Math" panose="02040503050406030204" pitchFamily="18" charset="0"/>
                        </a:rPr>
                        <m:t>𝑋</m:t>
                      </m:r>
                      <m:d>
                        <m:dPr>
                          <m:ctrlPr>
                            <a:rPr kumimoji="1" lang="en-US" altLang="zh-CN" b="0" i="1" smtClean="0">
                              <a:latin typeface="Cambria Math" panose="02040503050406030204" pitchFamily="18" charset="0"/>
                            </a:rPr>
                          </m:ctrlPr>
                        </m:dPr>
                        <m:e>
                          <m:r>
                            <a:rPr kumimoji="1" lang="en-US" altLang="zh-CN" b="0" i="1" smtClean="0">
                              <a:latin typeface="Cambria Math" panose="02040503050406030204" pitchFamily="18" charset="0"/>
                            </a:rPr>
                            <m:t>𝑡</m:t>
                          </m:r>
                          <m:r>
                            <a:rPr kumimoji="1" lang="en-US" altLang="zh-CN" b="0" i="1" smtClean="0">
                              <a:latin typeface="Cambria Math" panose="02040503050406030204" pitchFamily="18" charset="0"/>
                            </a:rPr>
                            <m:t>+1</m:t>
                          </m:r>
                        </m:e>
                      </m:d>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𝐹</m:t>
                      </m:r>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𝑋</m:t>
                      </m:r>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𝑡</m:t>
                      </m:r>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𝐴</m:t>
                      </m:r>
                      <m:r>
                        <a:rPr kumimoji="1" lang="en-US" altLang="zh-CN" b="0" i="1" smtClean="0">
                          <a:latin typeface="Cambria Math" panose="02040503050406030204" pitchFamily="18" charset="0"/>
                        </a:rPr>
                        <m:t>)</m:t>
                      </m:r>
                    </m:oMath>
                  </m:oMathPara>
                </a14:m>
                <a:endParaRPr kumimoji="1" lang="zh-CN" altLang="en-US" dirty="0"/>
              </a:p>
            </p:txBody>
          </p:sp>
        </mc:Choice>
        <mc:Fallback xmlns="">
          <p:sp>
            <p:nvSpPr>
              <p:cNvPr id="12" name="文本框 11">
                <a:extLst>
                  <a:ext uri="{FF2B5EF4-FFF2-40B4-BE49-F238E27FC236}">
                    <a16:creationId xmlns:a16="http://schemas.microsoft.com/office/drawing/2014/main" id="{2F8BC409-E390-F439-439E-94BC184BA129}"/>
                  </a:ext>
                </a:extLst>
              </p:cNvPr>
              <p:cNvSpPr txBox="1">
                <a:spLocks noRot="1" noChangeAspect="1" noMove="1" noResize="1" noEditPoints="1" noAdjustHandles="1" noChangeArrowheads="1" noChangeShapeType="1" noTextEdit="1"/>
              </p:cNvSpPr>
              <p:nvPr/>
            </p:nvSpPr>
            <p:spPr>
              <a:xfrm>
                <a:off x="1662148" y="5508069"/>
                <a:ext cx="2222788" cy="276999"/>
              </a:xfrm>
              <a:prstGeom prst="rect">
                <a:avLst/>
              </a:prstGeom>
              <a:blipFill>
                <a:blip r:embed="rId7"/>
                <a:stretch>
                  <a:fillRect l="-2286" r="-3429" b="-34783"/>
                </a:stretch>
              </a:blipFill>
            </p:spPr>
            <p:txBody>
              <a:bodyPr/>
              <a:lstStyle/>
              <a:p>
                <a:r>
                  <a:rPr lang="zh-CN" altLang="en-US">
                    <a:noFill/>
                  </a:rPr>
                  <a:t> </a:t>
                </a:r>
              </a:p>
            </p:txBody>
          </p:sp>
        </mc:Fallback>
      </mc:AlternateContent>
      <p:pic>
        <p:nvPicPr>
          <p:cNvPr id="14" name="图片 13">
            <a:extLst>
              <a:ext uri="{FF2B5EF4-FFF2-40B4-BE49-F238E27FC236}">
                <a16:creationId xmlns:a16="http://schemas.microsoft.com/office/drawing/2014/main" id="{680B2D9C-5DB5-ACDE-BFE6-C1574866BC78}"/>
              </a:ext>
            </a:extLst>
          </p:cNvPr>
          <p:cNvPicPr>
            <a:picLocks noChangeAspect="1"/>
          </p:cNvPicPr>
          <p:nvPr/>
        </p:nvPicPr>
        <p:blipFill>
          <a:blip r:embed="rId8"/>
          <a:stretch>
            <a:fillRect/>
          </a:stretch>
        </p:blipFill>
        <p:spPr>
          <a:xfrm>
            <a:off x="6492026" y="5137041"/>
            <a:ext cx="4889500" cy="774700"/>
          </a:xfrm>
          <a:prstGeom prst="rect">
            <a:avLst/>
          </a:prstGeom>
        </p:spPr>
      </p:pic>
      <p:pic>
        <p:nvPicPr>
          <p:cNvPr id="3076" name="Picture 4" descr="A script to study Kuramoto Oscillators">
            <a:extLst>
              <a:ext uri="{FF2B5EF4-FFF2-40B4-BE49-F238E27FC236}">
                <a16:creationId xmlns:a16="http://schemas.microsoft.com/office/drawing/2014/main" id="{C669FDE3-39BD-D6DB-9F1E-037DCEEC041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492025" y="436469"/>
            <a:ext cx="5064355" cy="46577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26023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1" y="436469"/>
            <a:ext cx="8310361"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Learning</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on</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Graph</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6" name="直接箭头连接符 9">
            <a:extLst>
              <a:ext uri="{FF2B5EF4-FFF2-40B4-BE49-F238E27FC236}">
                <a16:creationId xmlns:a16="http://schemas.microsoft.com/office/drawing/2014/main" id="{BE6C72BB-7D2B-BD9A-70D2-B244A87BC451}"/>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pic>
        <p:nvPicPr>
          <p:cNvPr id="67" name="图片 66">
            <a:extLst>
              <a:ext uri="{FF2B5EF4-FFF2-40B4-BE49-F238E27FC236}">
                <a16:creationId xmlns:a16="http://schemas.microsoft.com/office/drawing/2014/main" id="{BF69EAE7-F8D7-BDBE-F8BA-D082DB6FC37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17047" y="5878242"/>
            <a:ext cx="1716371" cy="1189728"/>
          </a:xfrm>
          <a:prstGeom prst="rect">
            <a:avLst/>
          </a:prstGeom>
        </p:spPr>
      </p:pic>
      <p:sp>
        <p:nvSpPr>
          <p:cNvPr id="16" name="文本框 15">
            <a:extLst>
              <a:ext uri="{FF2B5EF4-FFF2-40B4-BE49-F238E27FC236}">
                <a16:creationId xmlns:a16="http://schemas.microsoft.com/office/drawing/2014/main" id="{50491619-9B7B-222F-BD44-CD29719A9A0E}"/>
              </a:ext>
            </a:extLst>
          </p:cNvPr>
          <p:cNvSpPr txBox="1"/>
          <p:nvPr/>
        </p:nvSpPr>
        <p:spPr>
          <a:xfrm>
            <a:off x="574304" y="6328260"/>
            <a:ext cx="7180875" cy="307777"/>
          </a:xfrm>
          <a:prstGeom prst="rect">
            <a:avLst/>
          </a:prstGeom>
          <a:noFill/>
        </p:spPr>
        <p:txBody>
          <a:bodyPr wrap="square" rtlCol="0">
            <a:spAutoFit/>
          </a:bodyPr>
          <a:lstStyle/>
          <a:p>
            <a:r>
              <a:rPr lang="zh-CN" altLang="en-US" sz="1400" dirty="0">
                <a:latin typeface="微软雅黑" panose="020B0503020204020204" pitchFamily="34" charset="-122"/>
                <a:ea typeface="微软雅黑" panose="020B0503020204020204" pitchFamily="34" charset="-122"/>
              </a:rPr>
              <a:t>更多“</a:t>
            </a:r>
            <a:r>
              <a:rPr lang="zh-CN" altLang="en-US" sz="1400" dirty="0">
                <a:solidFill>
                  <a:srgbClr val="EC8922"/>
                </a:solidFill>
                <a:latin typeface="微软雅黑" panose="020B0503020204020204" pitchFamily="34" charset="-122"/>
                <a:ea typeface="微软雅黑" panose="020B0503020204020204" pitchFamily="34" charset="-122"/>
              </a:rPr>
              <a:t>人工智能 </a:t>
            </a:r>
            <a:r>
              <a:rPr lang="en-US" altLang="zh-CN" sz="1400" dirty="0">
                <a:solidFill>
                  <a:srgbClr val="EC8922"/>
                </a:solidFill>
                <a:latin typeface="微软雅黑" panose="020B0503020204020204" pitchFamily="34" charset="-122"/>
                <a:ea typeface="微软雅黑" panose="020B0503020204020204" pitchFamily="34" charset="-122"/>
              </a:rPr>
              <a:t>&amp; </a:t>
            </a:r>
            <a:r>
              <a:rPr lang="zh-CN" altLang="en-US" sz="1400" dirty="0">
                <a:solidFill>
                  <a:srgbClr val="EC8922"/>
                </a:solidFill>
                <a:latin typeface="微软雅黑" panose="020B0503020204020204" pitchFamily="34" charset="-122"/>
                <a:ea typeface="微软雅黑" panose="020B0503020204020204" pitchFamily="34" charset="-122"/>
              </a:rPr>
              <a:t>复杂系统</a:t>
            </a:r>
            <a:r>
              <a:rPr lang="zh-CN" altLang="en-US" sz="1400" dirty="0">
                <a:latin typeface="微软雅黑" panose="020B0503020204020204" pitchFamily="34" charset="-122"/>
                <a:ea typeface="微软雅黑" panose="020B0503020204020204" pitchFamily="34" charset="-122"/>
              </a:rPr>
              <a:t>”的知识，请关注官网：</a:t>
            </a:r>
            <a:r>
              <a:rPr lang="en-US" altLang="zh-CN" sz="1400" dirty="0">
                <a:latin typeface="微软雅黑" panose="020B0503020204020204" pitchFamily="34" charset="-122"/>
                <a:ea typeface="微软雅黑" panose="020B0503020204020204" pitchFamily="34" charset="-122"/>
              </a:rPr>
              <a:t>campus.swarma.org</a:t>
            </a:r>
            <a:endParaRPr lang="zh-CN" altLang="en-US" sz="1400" dirty="0">
              <a:latin typeface="微软雅黑" panose="020B0503020204020204" pitchFamily="34" charset="-122"/>
              <a:ea typeface="微软雅黑" panose="020B0503020204020204" pitchFamily="34" charset="-122"/>
            </a:endParaRPr>
          </a:p>
        </p:txBody>
      </p:sp>
      <p:pic>
        <p:nvPicPr>
          <p:cNvPr id="3" name="Picture 2" descr="【Graph Neural Network】GCN: 算法原理，实现和应用 - 知乎">
            <a:extLst>
              <a:ext uri="{FF2B5EF4-FFF2-40B4-BE49-F238E27FC236}">
                <a16:creationId xmlns:a16="http://schemas.microsoft.com/office/drawing/2014/main" id="{DA6CCF28-83EE-82C7-B757-22742365D8CB}"/>
              </a:ext>
            </a:extLst>
          </p:cNvPr>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1688099" y="1146760"/>
            <a:ext cx="8183300" cy="4022725"/>
          </a:xfrm>
          <a:prstGeom prst="rect">
            <a:avLst/>
          </a:prstGeom>
          <a:noFill/>
          <a:extLst>
            <a:ext uri="{909E8E84-426E-40DD-AFC4-6F175D3DCCD1}">
              <a14:hiddenFill xmlns:a14="http://schemas.microsoft.com/office/drawing/2010/main">
                <a:solidFill>
                  <a:srgbClr val="FFFFFF"/>
                </a:solidFill>
              </a14:hiddenFill>
            </a:ext>
          </a:extLst>
        </p:spPr>
      </p:pic>
      <p:pic>
        <p:nvPicPr>
          <p:cNvPr id="4" name="图片 3">
            <a:extLst>
              <a:ext uri="{FF2B5EF4-FFF2-40B4-BE49-F238E27FC236}">
                <a16:creationId xmlns:a16="http://schemas.microsoft.com/office/drawing/2014/main" id="{E982872C-588E-578C-8255-7DA293F748D3}"/>
              </a:ext>
            </a:extLst>
          </p:cNvPr>
          <p:cNvPicPr>
            <a:picLocks noChangeAspect="1"/>
          </p:cNvPicPr>
          <p:nvPr/>
        </p:nvPicPr>
        <p:blipFill>
          <a:blip r:embed="rId5"/>
          <a:stretch>
            <a:fillRect/>
          </a:stretch>
        </p:blipFill>
        <p:spPr>
          <a:xfrm>
            <a:off x="2107628" y="4976465"/>
            <a:ext cx="6643638" cy="1126040"/>
          </a:xfrm>
          <a:prstGeom prst="rect">
            <a:avLst/>
          </a:prstGeom>
        </p:spPr>
      </p:pic>
    </p:spTree>
    <p:extLst>
      <p:ext uri="{BB962C8B-B14F-4D97-AF65-F5344CB8AC3E}">
        <p14:creationId xmlns:p14="http://schemas.microsoft.com/office/powerpoint/2010/main" val="9879731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1" y="436469"/>
            <a:ext cx="8310361"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Extended</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Graph</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Neural</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Network</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6" name="直接箭头连接符 9">
            <a:extLst>
              <a:ext uri="{FF2B5EF4-FFF2-40B4-BE49-F238E27FC236}">
                <a16:creationId xmlns:a16="http://schemas.microsoft.com/office/drawing/2014/main" id="{BE6C72BB-7D2B-BD9A-70D2-B244A87BC451}"/>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pic>
        <p:nvPicPr>
          <p:cNvPr id="67" name="图片 66">
            <a:extLst>
              <a:ext uri="{FF2B5EF4-FFF2-40B4-BE49-F238E27FC236}">
                <a16:creationId xmlns:a16="http://schemas.microsoft.com/office/drawing/2014/main" id="{BF69EAE7-F8D7-BDBE-F8BA-D082DB6FC37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17047" y="5878242"/>
            <a:ext cx="1716371" cy="1189728"/>
          </a:xfrm>
          <a:prstGeom prst="rect">
            <a:avLst/>
          </a:prstGeom>
        </p:spPr>
      </p:pic>
      <p:sp>
        <p:nvSpPr>
          <p:cNvPr id="16" name="文本框 15">
            <a:extLst>
              <a:ext uri="{FF2B5EF4-FFF2-40B4-BE49-F238E27FC236}">
                <a16:creationId xmlns:a16="http://schemas.microsoft.com/office/drawing/2014/main" id="{50491619-9B7B-222F-BD44-CD29719A9A0E}"/>
              </a:ext>
            </a:extLst>
          </p:cNvPr>
          <p:cNvSpPr txBox="1"/>
          <p:nvPr/>
        </p:nvSpPr>
        <p:spPr>
          <a:xfrm>
            <a:off x="574304" y="6328260"/>
            <a:ext cx="7180875" cy="307777"/>
          </a:xfrm>
          <a:prstGeom prst="rect">
            <a:avLst/>
          </a:prstGeom>
          <a:noFill/>
        </p:spPr>
        <p:txBody>
          <a:bodyPr wrap="square" rtlCol="0">
            <a:spAutoFit/>
          </a:bodyPr>
          <a:lstStyle/>
          <a:p>
            <a:r>
              <a:rPr lang="zh-CN" altLang="en-US" sz="1400" dirty="0">
                <a:latin typeface="微软雅黑" panose="020B0503020204020204" pitchFamily="34" charset="-122"/>
                <a:ea typeface="微软雅黑" panose="020B0503020204020204" pitchFamily="34" charset="-122"/>
              </a:rPr>
              <a:t>更多“</a:t>
            </a:r>
            <a:r>
              <a:rPr lang="zh-CN" altLang="en-US" sz="1400" dirty="0">
                <a:solidFill>
                  <a:srgbClr val="EC8922"/>
                </a:solidFill>
                <a:latin typeface="微软雅黑" panose="020B0503020204020204" pitchFamily="34" charset="-122"/>
                <a:ea typeface="微软雅黑" panose="020B0503020204020204" pitchFamily="34" charset="-122"/>
              </a:rPr>
              <a:t>人工智能 </a:t>
            </a:r>
            <a:r>
              <a:rPr lang="en-US" altLang="zh-CN" sz="1400" dirty="0">
                <a:solidFill>
                  <a:srgbClr val="EC8922"/>
                </a:solidFill>
                <a:latin typeface="微软雅黑" panose="020B0503020204020204" pitchFamily="34" charset="-122"/>
                <a:ea typeface="微软雅黑" panose="020B0503020204020204" pitchFamily="34" charset="-122"/>
              </a:rPr>
              <a:t>&amp; </a:t>
            </a:r>
            <a:r>
              <a:rPr lang="zh-CN" altLang="en-US" sz="1400" dirty="0">
                <a:solidFill>
                  <a:srgbClr val="EC8922"/>
                </a:solidFill>
                <a:latin typeface="微软雅黑" panose="020B0503020204020204" pitchFamily="34" charset="-122"/>
                <a:ea typeface="微软雅黑" panose="020B0503020204020204" pitchFamily="34" charset="-122"/>
              </a:rPr>
              <a:t>复杂系统</a:t>
            </a:r>
            <a:r>
              <a:rPr lang="zh-CN" altLang="en-US" sz="1400" dirty="0">
                <a:latin typeface="微软雅黑" panose="020B0503020204020204" pitchFamily="34" charset="-122"/>
                <a:ea typeface="微软雅黑" panose="020B0503020204020204" pitchFamily="34" charset="-122"/>
              </a:rPr>
              <a:t>”的知识，请关注官网：</a:t>
            </a:r>
            <a:r>
              <a:rPr lang="en-US" altLang="zh-CN" sz="1400" dirty="0">
                <a:latin typeface="微软雅黑" panose="020B0503020204020204" pitchFamily="34" charset="-122"/>
                <a:ea typeface="微软雅黑" panose="020B0503020204020204" pitchFamily="34" charset="-122"/>
              </a:rPr>
              <a:t>campus.swarma.org</a:t>
            </a:r>
            <a:endParaRPr lang="zh-CN" altLang="en-US" sz="1400" dirty="0">
              <a:latin typeface="微软雅黑" panose="020B0503020204020204" pitchFamily="34" charset="-122"/>
              <a:ea typeface="微软雅黑" panose="020B0503020204020204" pitchFamily="34" charset="-122"/>
            </a:endParaRPr>
          </a:p>
        </p:txBody>
      </p:sp>
      <p:pic>
        <p:nvPicPr>
          <p:cNvPr id="5" name="内容占位符 4">
            <a:extLst>
              <a:ext uri="{FF2B5EF4-FFF2-40B4-BE49-F238E27FC236}">
                <a16:creationId xmlns:a16="http://schemas.microsoft.com/office/drawing/2014/main" id="{60CB2001-EBDD-3841-722F-D92D2F010AAB}"/>
              </a:ext>
            </a:extLst>
          </p:cNvPr>
          <p:cNvPicPr>
            <a:picLocks noGrp="1" noChangeAspect="1"/>
          </p:cNvPicPr>
          <p:nvPr>
            <p:ph idx="1"/>
          </p:nvPr>
        </p:nvPicPr>
        <p:blipFill>
          <a:blip r:embed="rId4"/>
          <a:stretch>
            <a:fillRect/>
          </a:stretch>
        </p:blipFill>
        <p:spPr>
          <a:xfrm>
            <a:off x="1066800" y="1974242"/>
            <a:ext cx="10058400" cy="2676924"/>
          </a:xfrm>
          <a:prstGeom prst="rect">
            <a:avLst/>
          </a:prstGeom>
        </p:spPr>
      </p:pic>
    </p:spTree>
    <p:extLst>
      <p:ext uri="{BB962C8B-B14F-4D97-AF65-F5344CB8AC3E}">
        <p14:creationId xmlns:p14="http://schemas.microsoft.com/office/powerpoint/2010/main" val="1620596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1" y="436469"/>
            <a:ext cx="8310361"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Dynamics</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Learning</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on</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Graph</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6" name="直接箭头连接符 9">
            <a:extLst>
              <a:ext uri="{FF2B5EF4-FFF2-40B4-BE49-F238E27FC236}">
                <a16:creationId xmlns:a16="http://schemas.microsoft.com/office/drawing/2014/main" id="{BE6C72BB-7D2B-BD9A-70D2-B244A87BC451}"/>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pic>
        <p:nvPicPr>
          <p:cNvPr id="67" name="图片 66">
            <a:extLst>
              <a:ext uri="{FF2B5EF4-FFF2-40B4-BE49-F238E27FC236}">
                <a16:creationId xmlns:a16="http://schemas.microsoft.com/office/drawing/2014/main" id="{BF69EAE7-F8D7-BDBE-F8BA-D082DB6FC37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17047" y="5878242"/>
            <a:ext cx="1716371" cy="1189728"/>
          </a:xfrm>
          <a:prstGeom prst="rect">
            <a:avLst/>
          </a:prstGeom>
        </p:spPr>
      </p:pic>
      <p:sp>
        <p:nvSpPr>
          <p:cNvPr id="16" name="文本框 15">
            <a:extLst>
              <a:ext uri="{FF2B5EF4-FFF2-40B4-BE49-F238E27FC236}">
                <a16:creationId xmlns:a16="http://schemas.microsoft.com/office/drawing/2014/main" id="{50491619-9B7B-222F-BD44-CD29719A9A0E}"/>
              </a:ext>
            </a:extLst>
          </p:cNvPr>
          <p:cNvSpPr txBox="1"/>
          <p:nvPr/>
        </p:nvSpPr>
        <p:spPr>
          <a:xfrm>
            <a:off x="574304" y="6328260"/>
            <a:ext cx="7180875" cy="307777"/>
          </a:xfrm>
          <a:prstGeom prst="rect">
            <a:avLst/>
          </a:prstGeom>
          <a:noFill/>
        </p:spPr>
        <p:txBody>
          <a:bodyPr wrap="square" rtlCol="0">
            <a:spAutoFit/>
          </a:bodyPr>
          <a:lstStyle/>
          <a:p>
            <a:r>
              <a:rPr lang="zh-CN" altLang="en-US" sz="1400" dirty="0">
                <a:latin typeface="微软雅黑" panose="020B0503020204020204" pitchFamily="34" charset="-122"/>
                <a:ea typeface="微软雅黑" panose="020B0503020204020204" pitchFamily="34" charset="-122"/>
              </a:rPr>
              <a:t>更多“</a:t>
            </a:r>
            <a:r>
              <a:rPr lang="zh-CN" altLang="en-US" sz="1400" dirty="0">
                <a:solidFill>
                  <a:srgbClr val="EC8922"/>
                </a:solidFill>
                <a:latin typeface="微软雅黑" panose="020B0503020204020204" pitchFamily="34" charset="-122"/>
                <a:ea typeface="微软雅黑" panose="020B0503020204020204" pitchFamily="34" charset="-122"/>
              </a:rPr>
              <a:t>人工智能 </a:t>
            </a:r>
            <a:r>
              <a:rPr lang="en-US" altLang="zh-CN" sz="1400" dirty="0">
                <a:solidFill>
                  <a:srgbClr val="EC8922"/>
                </a:solidFill>
                <a:latin typeface="微软雅黑" panose="020B0503020204020204" pitchFamily="34" charset="-122"/>
                <a:ea typeface="微软雅黑" panose="020B0503020204020204" pitchFamily="34" charset="-122"/>
              </a:rPr>
              <a:t>&amp; </a:t>
            </a:r>
            <a:r>
              <a:rPr lang="zh-CN" altLang="en-US" sz="1400" dirty="0">
                <a:solidFill>
                  <a:srgbClr val="EC8922"/>
                </a:solidFill>
                <a:latin typeface="微软雅黑" panose="020B0503020204020204" pitchFamily="34" charset="-122"/>
                <a:ea typeface="微软雅黑" panose="020B0503020204020204" pitchFamily="34" charset="-122"/>
              </a:rPr>
              <a:t>复杂系统</a:t>
            </a:r>
            <a:r>
              <a:rPr lang="zh-CN" altLang="en-US" sz="1400" dirty="0">
                <a:latin typeface="微软雅黑" panose="020B0503020204020204" pitchFamily="34" charset="-122"/>
                <a:ea typeface="微软雅黑" panose="020B0503020204020204" pitchFamily="34" charset="-122"/>
              </a:rPr>
              <a:t>”的知识，请关注官网：</a:t>
            </a:r>
            <a:r>
              <a:rPr lang="en-US" altLang="zh-CN" sz="1400" dirty="0">
                <a:latin typeface="微软雅黑" panose="020B0503020204020204" pitchFamily="34" charset="-122"/>
                <a:ea typeface="微软雅黑" panose="020B0503020204020204" pitchFamily="34" charset="-122"/>
              </a:rPr>
              <a:t>campus.swarma.org</a:t>
            </a:r>
            <a:endParaRPr lang="zh-CN" altLang="en-US" sz="1400" dirty="0">
              <a:latin typeface="微软雅黑" panose="020B0503020204020204" pitchFamily="34" charset="-122"/>
              <a:ea typeface="微软雅黑" panose="020B0503020204020204" pitchFamily="34" charset="-122"/>
            </a:endParaRPr>
          </a:p>
        </p:txBody>
      </p:sp>
      <p:pic>
        <p:nvPicPr>
          <p:cNvPr id="4" name="内容占位符 3" descr="图片包含 室内, 物体&#10;&#10;描述已自动生成">
            <a:extLst>
              <a:ext uri="{FF2B5EF4-FFF2-40B4-BE49-F238E27FC236}">
                <a16:creationId xmlns:a16="http://schemas.microsoft.com/office/drawing/2014/main" id="{5C6F6F85-AE79-505E-EDB7-D7BDBBA29D4D}"/>
              </a:ext>
            </a:extLst>
          </p:cNvPr>
          <p:cNvPicPr>
            <a:picLocks noGrp="1"/>
          </p:cNvPicPr>
          <p:nvPr>
            <p:ph idx="1"/>
          </p:nvPr>
        </p:nvPicPr>
        <p:blipFill>
          <a:blip r:embed="rId4" cstate="print">
            <a:extLst>
              <a:ext uri="{28A0092B-C50C-407E-A947-70E740481C1C}">
                <a14:useLocalDpi xmlns:a14="http://schemas.microsoft.com/office/drawing/2010/main" val="0"/>
              </a:ext>
            </a:extLst>
          </a:blip>
          <a:stretch>
            <a:fillRect/>
          </a:stretch>
        </p:blipFill>
        <p:spPr>
          <a:xfrm>
            <a:off x="-161364" y="1739899"/>
            <a:ext cx="12353364" cy="3912555"/>
          </a:xfrm>
          <a:prstGeom prst="rect">
            <a:avLst/>
          </a:prstGeom>
        </p:spPr>
      </p:pic>
    </p:spTree>
    <p:extLst>
      <p:ext uri="{BB962C8B-B14F-4D97-AF65-F5344CB8AC3E}">
        <p14:creationId xmlns:p14="http://schemas.microsoft.com/office/powerpoint/2010/main" val="24806508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1" y="436469"/>
            <a:ext cx="10745542"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PM2.5</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Forecasting</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6" name="直接箭头连接符 9">
            <a:extLst>
              <a:ext uri="{FF2B5EF4-FFF2-40B4-BE49-F238E27FC236}">
                <a16:creationId xmlns:a16="http://schemas.microsoft.com/office/drawing/2014/main" id="{BE6C72BB-7D2B-BD9A-70D2-B244A87BC451}"/>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pic>
        <p:nvPicPr>
          <p:cNvPr id="67" name="图片 66">
            <a:extLst>
              <a:ext uri="{FF2B5EF4-FFF2-40B4-BE49-F238E27FC236}">
                <a16:creationId xmlns:a16="http://schemas.microsoft.com/office/drawing/2014/main" id="{BF69EAE7-F8D7-BDBE-F8BA-D082DB6FC37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17047" y="5878242"/>
            <a:ext cx="1716371" cy="1189728"/>
          </a:xfrm>
          <a:prstGeom prst="rect">
            <a:avLst/>
          </a:prstGeom>
        </p:spPr>
      </p:pic>
      <p:sp>
        <p:nvSpPr>
          <p:cNvPr id="26" name="文本框 25">
            <a:extLst>
              <a:ext uri="{FF2B5EF4-FFF2-40B4-BE49-F238E27FC236}">
                <a16:creationId xmlns:a16="http://schemas.microsoft.com/office/drawing/2014/main" id="{D29D5A57-10D7-35DF-C0EB-C3511EA2C542}"/>
              </a:ext>
            </a:extLst>
          </p:cNvPr>
          <p:cNvSpPr txBox="1"/>
          <p:nvPr/>
        </p:nvSpPr>
        <p:spPr>
          <a:xfrm>
            <a:off x="612659" y="6229669"/>
            <a:ext cx="8548722" cy="553998"/>
          </a:xfrm>
          <a:prstGeom prst="rect">
            <a:avLst/>
          </a:prstGeom>
          <a:noFill/>
        </p:spPr>
        <p:txBody>
          <a:bodyPr wrap="square" rtlCol="0">
            <a:spAutoFit/>
          </a:bodyPr>
          <a:lstStyle/>
          <a:p>
            <a:r>
              <a:rPr lang="en" altLang="zh-CN" sz="1000" b="0" i="1" dirty="0" err="1">
                <a:solidFill>
                  <a:srgbClr val="333333"/>
                </a:solidFill>
                <a:effectLst/>
                <a:latin typeface="Arial" panose="020B0604020202020204" pitchFamily="34" charset="0"/>
                <a:cs typeface="Arial" panose="020B0604020202020204" pitchFamily="34" charset="0"/>
              </a:rPr>
              <a:t>Shuo</a:t>
            </a:r>
            <a:r>
              <a:rPr lang="en" altLang="zh-CN" sz="1000" b="0" i="1" dirty="0">
                <a:solidFill>
                  <a:srgbClr val="333333"/>
                </a:solidFill>
                <a:effectLst/>
                <a:latin typeface="Arial" panose="020B0604020202020204" pitchFamily="34" charset="0"/>
                <a:cs typeface="Arial" panose="020B0604020202020204" pitchFamily="34" charset="0"/>
              </a:rPr>
              <a:t> Wang, </a:t>
            </a:r>
            <a:r>
              <a:rPr lang="en" altLang="zh-CN" sz="1000" b="0" i="1" dirty="0" err="1">
                <a:solidFill>
                  <a:srgbClr val="333333"/>
                </a:solidFill>
                <a:effectLst/>
                <a:latin typeface="Arial" panose="020B0604020202020204" pitchFamily="34" charset="0"/>
                <a:cs typeface="Arial" panose="020B0604020202020204" pitchFamily="34" charset="0"/>
              </a:rPr>
              <a:t>Yanran</a:t>
            </a:r>
            <a:r>
              <a:rPr lang="en" altLang="zh-CN" sz="1000" b="0" i="1" dirty="0">
                <a:solidFill>
                  <a:srgbClr val="333333"/>
                </a:solidFill>
                <a:effectLst/>
                <a:latin typeface="Arial" panose="020B0604020202020204" pitchFamily="34" charset="0"/>
                <a:cs typeface="Arial" panose="020B0604020202020204" pitchFamily="34" charset="0"/>
              </a:rPr>
              <a:t> Li, Jiang Zhang, </a:t>
            </a:r>
            <a:r>
              <a:rPr lang="en" altLang="zh-CN" sz="1000" b="0" i="1" dirty="0" err="1">
                <a:solidFill>
                  <a:srgbClr val="333333"/>
                </a:solidFill>
                <a:effectLst/>
                <a:latin typeface="Arial" panose="020B0604020202020204" pitchFamily="34" charset="0"/>
                <a:cs typeface="Arial" panose="020B0604020202020204" pitchFamily="34" charset="0"/>
              </a:rPr>
              <a:t>Qingye</a:t>
            </a:r>
            <a:r>
              <a:rPr lang="en" altLang="zh-CN" sz="1000" b="0" i="1" dirty="0">
                <a:solidFill>
                  <a:srgbClr val="333333"/>
                </a:solidFill>
                <a:effectLst/>
                <a:latin typeface="Arial" panose="020B0604020202020204" pitchFamily="34" charset="0"/>
                <a:cs typeface="Arial" panose="020B0604020202020204" pitchFamily="34" charset="0"/>
              </a:rPr>
              <a:t> Meng, </a:t>
            </a:r>
            <a:r>
              <a:rPr lang="en" altLang="zh-CN" sz="1000" b="0" i="1" dirty="0" err="1">
                <a:solidFill>
                  <a:srgbClr val="333333"/>
                </a:solidFill>
                <a:effectLst/>
                <a:latin typeface="Arial" panose="020B0604020202020204" pitchFamily="34" charset="0"/>
                <a:cs typeface="Arial" panose="020B0604020202020204" pitchFamily="34" charset="0"/>
              </a:rPr>
              <a:t>Lingwei</a:t>
            </a:r>
            <a:r>
              <a:rPr lang="en" altLang="zh-CN" sz="1000" b="0" i="1" dirty="0">
                <a:solidFill>
                  <a:srgbClr val="333333"/>
                </a:solidFill>
                <a:effectLst/>
                <a:latin typeface="Arial" panose="020B0604020202020204" pitchFamily="34" charset="0"/>
                <a:cs typeface="Arial" panose="020B0604020202020204" pitchFamily="34" charset="0"/>
              </a:rPr>
              <a:t> Meng, and Fei Gao. 2020. PM2.5-GNN: A Domain Knowledge Enhanced Graph Neural Network For PM2.5 Forecasting. In Proceedings of the 28th International Conference on Advances in Geographic Information Systems (SIGSPATIAL '20). Association for Computing Machinery, New York, NY, USA, 163–166. https://</a:t>
            </a:r>
            <a:r>
              <a:rPr lang="en" altLang="zh-CN" sz="1000" b="0" i="1" dirty="0" err="1">
                <a:solidFill>
                  <a:srgbClr val="333333"/>
                </a:solidFill>
                <a:effectLst/>
                <a:latin typeface="Arial" panose="020B0604020202020204" pitchFamily="34" charset="0"/>
                <a:cs typeface="Arial" panose="020B0604020202020204" pitchFamily="34" charset="0"/>
              </a:rPr>
              <a:t>doi.org</a:t>
            </a:r>
            <a:r>
              <a:rPr lang="en" altLang="zh-CN" sz="1000" b="0" i="1" dirty="0">
                <a:solidFill>
                  <a:srgbClr val="333333"/>
                </a:solidFill>
                <a:effectLst/>
                <a:latin typeface="Arial" panose="020B0604020202020204" pitchFamily="34" charset="0"/>
                <a:cs typeface="Arial" panose="020B0604020202020204" pitchFamily="34" charset="0"/>
              </a:rPr>
              <a:t>/10.1145/3397536.3422208</a:t>
            </a:r>
            <a:endParaRPr lang="zh-CN" altLang="en-US" sz="1000" dirty="0">
              <a:latin typeface="Arial" panose="020B0604020202020204" pitchFamily="34" charset="0"/>
              <a:ea typeface="微软雅黑" panose="020B0503020204020204" pitchFamily="34" charset="-122"/>
              <a:cs typeface="Arial" panose="020B0604020202020204" pitchFamily="34" charset="0"/>
            </a:endParaRPr>
          </a:p>
        </p:txBody>
      </p:sp>
      <p:pic>
        <p:nvPicPr>
          <p:cNvPr id="4" name="图片 3">
            <a:extLst>
              <a:ext uri="{FF2B5EF4-FFF2-40B4-BE49-F238E27FC236}">
                <a16:creationId xmlns:a16="http://schemas.microsoft.com/office/drawing/2014/main" id="{DA6CD955-9828-DA10-C76C-E7FC09A01CCE}"/>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474931" y="1369138"/>
            <a:ext cx="1441450" cy="1691359"/>
          </a:xfrm>
          <a:prstGeom prst="rect">
            <a:avLst/>
          </a:prstGeom>
        </p:spPr>
      </p:pic>
      <p:sp>
        <p:nvSpPr>
          <p:cNvPr id="5" name="文本框 4">
            <a:extLst>
              <a:ext uri="{FF2B5EF4-FFF2-40B4-BE49-F238E27FC236}">
                <a16:creationId xmlns:a16="http://schemas.microsoft.com/office/drawing/2014/main" id="{E5BAE2D9-1798-D73E-F060-FAF3164D7D10}"/>
              </a:ext>
            </a:extLst>
          </p:cNvPr>
          <p:cNvSpPr txBox="1"/>
          <p:nvPr/>
        </p:nvSpPr>
        <p:spPr>
          <a:xfrm>
            <a:off x="1474931" y="3095328"/>
            <a:ext cx="1388515" cy="369332"/>
          </a:xfrm>
          <a:prstGeom prst="rect">
            <a:avLst/>
          </a:prstGeom>
          <a:noFill/>
        </p:spPr>
        <p:txBody>
          <a:bodyPr wrap="square" rtlCol="0">
            <a:spAutoFit/>
          </a:bodyPr>
          <a:lstStyle/>
          <a:p>
            <a:pPr algn="ctr"/>
            <a:r>
              <a:rPr kumimoji="1" lang="zh-CN" altLang="en-US" dirty="0"/>
              <a:t>王硕</a:t>
            </a:r>
          </a:p>
        </p:txBody>
      </p:sp>
      <p:pic>
        <p:nvPicPr>
          <p:cNvPr id="6" name="Picture 2">
            <a:extLst>
              <a:ext uri="{FF2B5EF4-FFF2-40B4-BE49-F238E27FC236}">
                <a16:creationId xmlns:a16="http://schemas.microsoft.com/office/drawing/2014/main" id="{2691B9C4-603D-D644-6B14-3CBE76E14A3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74931" y="3868823"/>
            <a:ext cx="1441450" cy="1441450"/>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8">
            <a:extLst>
              <a:ext uri="{FF2B5EF4-FFF2-40B4-BE49-F238E27FC236}">
                <a16:creationId xmlns:a16="http://schemas.microsoft.com/office/drawing/2014/main" id="{42B0FE65-8F84-BF7B-FFC9-3E0B44C4F679}"/>
              </a:ext>
            </a:extLst>
          </p:cNvPr>
          <p:cNvSpPr txBox="1"/>
          <p:nvPr/>
        </p:nvSpPr>
        <p:spPr>
          <a:xfrm>
            <a:off x="1388469" y="5446834"/>
            <a:ext cx="1388515" cy="369332"/>
          </a:xfrm>
          <a:prstGeom prst="rect">
            <a:avLst/>
          </a:prstGeom>
          <a:noFill/>
        </p:spPr>
        <p:txBody>
          <a:bodyPr wrap="square" rtlCol="0">
            <a:spAutoFit/>
          </a:bodyPr>
          <a:lstStyle/>
          <a:p>
            <a:pPr algn="ctr"/>
            <a:r>
              <a:rPr kumimoji="1" lang="zh-CN" altLang="en-US" dirty="0"/>
              <a:t>李嫣然</a:t>
            </a:r>
          </a:p>
        </p:txBody>
      </p:sp>
      <p:pic>
        <p:nvPicPr>
          <p:cNvPr id="10" name="图片 9">
            <a:extLst>
              <a:ext uri="{FF2B5EF4-FFF2-40B4-BE49-F238E27FC236}">
                <a16:creationId xmlns:a16="http://schemas.microsoft.com/office/drawing/2014/main" id="{656F761D-EC5E-30C2-0CB3-BA0489EA92F9}"/>
              </a:ext>
            </a:extLst>
          </p:cNvPr>
          <p:cNvPicPr>
            <a:picLocks noChangeAspect="1"/>
          </p:cNvPicPr>
          <p:nvPr/>
        </p:nvPicPr>
        <p:blipFill>
          <a:blip r:embed="rId6"/>
          <a:stretch>
            <a:fillRect/>
          </a:stretch>
        </p:blipFill>
        <p:spPr>
          <a:xfrm>
            <a:off x="3637536" y="1372982"/>
            <a:ext cx="6865936" cy="4216132"/>
          </a:xfrm>
          <a:prstGeom prst="rect">
            <a:avLst/>
          </a:prstGeom>
        </p:spPr>
      </p:pic>
    </p:spTree>
    <p:extLst>
      <p:ext uri="{BB962C8B-B14F-4D97-AF65-F5344CB8AC3E}">
        <p14:creationId xmlns:p14="http://schemas.microsoft.com/office/powerpoint/2010/main" val="15414803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1" y="436469"/>
            <a:ext cx="8310361"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Tasks</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6" name="直接箭头连接符 9">
            <a:extLst>
              <a:ext uri="{FF2B5EF4-FFF2-40B4-BE49-F238E27FC236}">
                <a16:creationId xmlns:a16="http://schemas.microsoft.com/office/drawing/2014/main" id="{BE6C72BB-7D2B-BD9A-70D2-B244A87BC451}"/>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pic>
        <p:nvPicPr>
          <p:cNvPr id="67" name="图片 66">
            <a:extLst>
              <a:ext uri="{FF2B5EF4-FFF2-40B4-BE49-F238E27FC236}">
                <a16:creationId xmlns:a16="http://schemas.microsoft.com/office/drawing/2014/main" id="{BF69EAE7-F8D7-BDBE-F8BA-D082DB6FC37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17047" y="5878242"/>
            <a:ext cx="1716371" cy="1189728"/>
          </a:xfrm>
          <a:prstGeom prst="rect">
            <a:avLst/>
          </a:prstGeom>
        </p:spPr>
      </p:pic>
      <p:pic>
        <p:nvPicPr>
          <p:cNvPr id="4" name="图片 3">
            <a:extLst>
              <a:ext uri="{FF2B5EF4-FFF2-40B4-BE49-F238E27FC236}">
                <a16:creationId xmlns:a16="http://schemas.microsoft.com/office/drawing/2014/main" id="{D222DF42-1DCA-0F4B-AE00-3B21DD24D1E2}"/>
              </a:ext>
            </a:extLst>
          </p:cNvPr>
          <p:cNvPicPr>
            <a:picLocks noChangeAspect="1"/>
          </p:cNvPicPr>
          <p:nvPr/>
        </p:nvPicPr>
        <p:blipFill>
          <a:blip r:embed="rId4"/>
          <a:stretch>
            <a:fillRect/>
          </a:stretch>
        </p:blipFill>
        <p:spPr>
          <a:xfrm>
            <a:off x="724829" y="2018442"/>
            <a:ext cx="4752055" cy="2987310"/>
          </a:xfrm>
          <a:prstGeom prst="rect">
            <a:avLst/>
          </a:prstGeom>
        </p:spPr>
      </p:pic>
      <p:pic>
        <p:nvPicPr>
          <p:cNvPr id="5" name="图片 4">
            <a:extLst>
              <a:ext uri="{FF2B5EF4-FFF2-40B4-BE49-F238E27FC236}">
                <a16:creationId xmlns:a16="http://schemas.microsoft.com/office/drawing/2014/main" id="{102CBBB2-0D8B-8613-4FAF-531E94AD99EA}"/>
              </a:ext>
            </a:extLst>
          </p:cNvPr>
          <p:cNvPicPr>
            <a:picLocks noChangeAspect="1"/>
          </p:cNvPicPr>
          <p:nvPr/>
        </p:nvPicPr>
        <p:blipFill>
          <a:blip r:embed="rId5"/>
          <a:stretch>
            <a:fillRect/>
          </a:stretch>
        </p:blipFill>
        <p:spPr>
          <a:xfrm>
            <a:off x="5943599" y="793601"/>
            <a:ext cx="5820387" cy="4760528"/>
          </a:xfrm>
          <a:prstGeom prst="rect">
            <a:avLst/>
          </a:prstGeom>
        </p:spPr>
      </p:pic>
      <p:sp>
        <p:nvSpPr>
          <p:cNvPr id="6" name="文本框 5">
            <a:extLst>
              <a:ext uri="{FF2B5EF4-FFF2-40B4-BE49-F238E27FC236}">
                <a16:creationId xmlns:a16="http://schemas.microsoft.com/office/drawing/2014/main" id="{24F3A306-6765-2673-44E4-512D4ABEC115}"/>
              </a:ext>
            </a:extLst>
          </p:cNvPr>
          <p:cNvSpPr txBox="1"/>
          <p:nvPr/>
        </p:nvSpPr>
        <p:spPr>
          <a:xfrm>
            <a:off x="612659" y="6229669"/>
            <a:ext cx="8548722" cy="553998"/>
          </a:xfrm>
          <a:prstGeom prst="rect">
            <a:avLst/>
          </a:prstGeom>
          <a:noFill/>
        </p:spPr>
        <p:txBody>
          <a:bodyPr wrap="square" rtlCol="0">
            <a:spAutoFit/>
          </a:bodyPr>
          <a:lstStyle/>
          <a:p>
            <a:r>
              <a:rPr lang="en" altLang="zh-CN" sz="1000" b="0" i="1" dirty="0" err="1">
                <a:solidFill>
                  <a:srgbClr val="333333"/>
                </a:solidFill>
                <a:effectLst/>
                <a:latin typeface="Arial" panose="020B0604020202020204" pitchFamily="34" charset="0"/>
                <a:cs typeface="Arial" panose="020B0604020202020204" pitchFamily="34" charset="0"/>
              </a:rPr>
              <a:t>Shuo</a:t>
            </a:r>
            <a:r>
              <a:rPr lang="en" altLang="zh-CN" sz="1000" b="0" i="1" dirty="0">
                <a:solidFill>
                  <a:srgbClr val="333333"/>
                </a:solidFill>
                <a:effectLst/>
                <a:latin typeface="Arial" panose="020B0604020202020204" pitchFamily="34" charset="0"/>
                <a:cs typeface="Arial" panose="020B0604020202020204" pitchFamily="34" charset="0"/>
              </a:rPr>
              <a:t> Wang, </a:t>
            </a:r>
            <a:r>
              <a:rPr lang="en" altLang="zh-CN" sz="1000" b="0" i="1" dirty="0" err="1">
                <a:solidFill>
                  <a:srgbClr val="333333"/>
                </a:solidFill>
                <a:effectLst/>
                <a:latin typeface="Arial" panose="020B0604020202020204" pitchFamily="34" charset="0"/>
                <a:cs typeface="Arial" panose="020B0604020202020204" pitchFamily="34" charset="0"/>
              </a:rPr>
              <a:t>Yanran</a:t>
            </a:r>
            <a:r>
              <a:rPr lang="en" altLang="zh-CN" sz="1000" b="0" i="1" dirty="0">
                <a:solidFill>
                  <a:srgbClr val="333333"/>
                </a:solidFill>
                <a:effectLst/>
                <a:latin typeface="Arial" panose="020B0604020202020204" pitchFamily="34" charset="0"/>
                <a:cs typeface="Arial" panose="020B0604020202020204" pitchFamily="34" charset="0"/>
              </a:rPr>
              <a:t> Li, Jiang Zhang, </a:t>
            </a:r>
            <a:r>
              <a:rPr lang="en" altLang="zh-CN" sz="1000" b="0" i="1" dirty="0" err="1">
                <a:solidFill>
                  <a:srgbClr val="333333"/>
                </a:solidFill>
                <a:effectLst/>
                <a:latin typeface="Arial" panose="020B0604020202020204" pitchFamily="34" charset="0"/>
                <a:cs typeface="Arial" panose="020B0604020202020204" pitchFamily="34" charset="0"/>
              </a:rPr>
              <a:t>Qingye</a:t>
            </a:r>
            <a:r>
              <a:rPr lang="en" altLang="zh-CN" sz="1000" b="0" i="1" dirty="0">
                <a:solidFill>
                  <a:srgbClr val="333333"/>
                </a:solidFill>
                <a:effectLst/>
                <a:latin typeface="Arial" panose="020B0604020202020204" pitchFamily="34" charset="0"/>
                <a:cs typeface="Arial" panose="020B0604020202020204" pitchFamily="34" charset="0"/>
              </a:rPr>
              <a:t> Meng, </a:t>
            </a:r>
            <a:r>
              <a:rPr lang="en" altLang="zh-CN" sz="1000" b="0" i="1" dirty="0" err="1">
                <a:solidFill>
                  <a:srgbClr val="333333"/>
                </a:solidFill>
                <a:effectLst/>
                <a:latin typeface="Arial" panose="020B0604020202020204" pitchFamily="34" charset="0"/>
                <a:cs typeface="Arial" panose="020B0604020202020204" pitchFamily="34" charset="0"/>
              </a:rPr>
              <a:t>Lingwei</a:t>
            </a:r>
            <a:r>
              <a:rPr lang="en" altLang="zh-CN" sz="1000" b="0" i="1" dirty="0">
                <a:solidFill>
                  <a:srgbClr val="333333"/>
                </a:solidFill>
                <a:effectLst/>
                <a:latin typeface="Arial" panose="020B0604020202020204" pitchFamily="34" charset="0"/>
                <a:cs typeface="Arial" panose="020B0604020202020204" pitchFamily="34" charset="0"/>
              </a:rPr>
              <a:t> Meng, and Fei Gao. 2020. PM2.5-GNN: A Domain Knowledge Enhanced Graph Neural Network For PM2.5 Forecasting. In Proceedings of the 28th International Conference on Advances in Geographic Information Systems (SIGSPATIAL '20). Association for Computing Machinery, New York, NY, USA, 163–166. https://</a:t>
            </a:r>
            <a:r>
              <a:rPr lang="en" altLang="zh-CN" sz="1000" b="0" i="1" dirty="0" err="1">
                <a:solidFill>
                  <a:srgbClr val="333333"/>
                </a:solidFill>
                <a:effectLst/>
                <a:latin typeface="Arial" panose="020B0604020202020204" pitchFamily="34" charset="0"/>
                <a:cs typeface="Arial" panose="020B0604020202020204" pitchFamily="34" charset="0"/>
              </a:rPr>
              <a:t>doi.org</a:t>
            </a:r>
            <a:r>
              <a:rPr lang="en" altLang="zh-CN" sz="1000" b="0" i="1" dirty="0">
                <a:solidFill>
                  <a:srgbClr val="333333"/>
                </a:solidFill>
                <a:effectLst/>
                <a:latin typeface="Arial" panose="020B0604020202020204" pitchFamily="34" charset="0"/>
                <a:cs typeface="Arial" panose="020B0604020202020204" pitchFamily="34" charset="0"/>
              </a:rPr>
              <a:t>/10.1145/3397536.3422208</a:t>
            </a:r>
            <a:endParaRPr lang="zh-CN" altLang="en-US" sz="1000" dirty="0">
              <a:latin typeface="Arial" panose="020B0604020202020204" pitchFamily="34" charset="0"/>
              <a:ea typeface="微软雅黑" panose="020B0503020204020204" pitchFamily="34" charset="-122"/>
              <a:cs typeface="Arial" panose="020B0604020202020204" pitchFamily="34" charset="0"/>
            </a:endParaRPr>
          </a:p>
        </p:txBody>
      </p:sp>
    </p:spTree>
    <p:extLst>
      <p:ext uri="{BB962C8B-B14F-4D97-AF65-F5344CB8AC3E}">
        <p14:creationId xmlns:p14="http://schemas.microsoft.com/office/powerpoint/2010/main" val="13537510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1" y="436469"/>
            <a:ext cx="8310361"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Input Attributes</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6" name="直接箭头连接符 9">
            <a:extLst>
              <a:ext uri="{FF2B5EF4-FFF2-40B4-BE49-F238E27FC236}">
                <a16:creationId xmlns:a16="http://schemas.microsoft.com/office/drawing/2014/main" id="{BE6C72BB-7D2B-BD9A-70D2-B244A87BC451}"/>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pic>
        <p:nvPicPr>
          <p:cNvPr id="67" name="图片 66">
            <a:extLst>
              <a:ext uri="{FF2B5EF4-FFF2-40B4-BE49-F238E27FC236}">
                <a16:creationId xmlns:a16="http://schemas.microsoft.com/office/drawing/2014/main" id="{BF69EAE7-F8D7-BDBE-F8BA-D082DB6FC37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17047" y="5878242"/>
            <a:ext cx="1716371" cy="1189728"/>
          </a:xfrm>
          <a:prstGeom prst="rect">
            <a:avLst/>
          </a:prstGeom>
        </p:spPr>
      </p:pic>
      <p:pic>
        <p:nvPicPr>
          <p:cNvPr id="3" name="图片 2">
            <a:extLst>
              <a:ext uri="{FF2B5EF4-FFF2-40B4-BE49-F238E27FC236}">
                <a16:creationId xmlns:a16="http://schemas.microsoft.com/office/drawing/2014/main" id="{34FB5710-2C5C-83CB-1619-1DC91403DE15}"/>
              </a:ext>
            </a:extLst>
          </p:cNvPr>
          <p:cNvPicPr>
            <a:picLocks noChangeAspect="1"/>
          </p:cNvPicPr>
          <p:nvPr/>
        </p:nvPicPr>
        <p:blipFill>
          <a:blip r:embed="rId4"/>
          <a:stretch>
            <a:fillRect/>
          </a:stretch>
        </p:blipFill>
        <p:spPr>
          <a:xfrm>
            <a:off x="635619" y="1566382"/>
            <a:ext cx="5530029" cy="4052540"/>
          </a:xfrm>
          <a:prstGeom prst="rect">
            <a:avLst/>
          </a:prstGeom>
        </p:spPr>
      </p:pic>
      <p:sp>
        <p:nvSpPr>
          <p:cNvPr id="4" name="椭圆 3">
            <a:extLst>
              <a:ext uri="{FF2B5EF4-FFF2-40B4-BE49-F238E27FC236}">
                <a16:creationId xmlns:a16="http://schemas.microsoft.com/office/drawing/2014/main" id="{A25D5D5D-1278-8344-39A7-AA6D1059F2D4}"/>
              </a:ext>
            </a:extLst>
          </p:cNvPr>
          <p:cNvSpPr/>
          <p:nvPr/>
        </p:nvSpPr>
        <p:spPr>
          <a:xfrm>
            <a:off x="4616970" y="2966813"/>
            <a:ext cx="254833" cy="269823"/>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5" name="直线箭头连接符 4">
            <a:extLst>
              <a:ext uri="{FF2B5EF4-FFF2-40B4-BE49-F238E27FC236}">
                <a16:creationId xmlns:a16="http://schemas.microsoft.com/office/drawing/2014/main" id="{C8A43786-20B2-6F4C-4C6B-FA941E4B7420}"/>
              </a:ext>
            </a:extLst>
          </p:cNvPr>
          <p:cNvCxnSpPr>
            <a:cxnSpLocks/>
          </p:cNvCxnSpPr>
          <p:nvPr/>
        </p:nvCxnSpPr>
        <p:spPr>
          <a:xfrm>
            <a:off x="5151155" y="3104366"/>
            <a:ext cx="180782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18" name="图片 17">
            <a:extLst>
              <a:ext uri="{FF2B5EF4-FFF2-40B4-BE49-F238E27FC236}">
                <a16:creationId xmlns:a16="http://schemas.microsoft.com/office/drawing/2014/main" id="{85D10107-F4A6-FFEA-3CCB-CF7A153F9C33}"/>
              </a:ext>
            </a:extLst>
          </p:cNvPr>
          <p:cNvPicPr>
            <a:picLocks noChangeAspect="1"/>
          </p:cNvPicPr>
          <p:nvPr/>
        </p:nvPicPr>
        <p:blipFill>
          <a:blip r:embed="rId5"/>
          <a:stretch>
            <a:fillRect/>
          </a:stretch>
        </p:blipFill>
        <p:spPr>
          <a:xfrm>
            <a:off x="7018347" y="1720741"/>
            <a:ext cx="4597400" cy="3416300"/>
          </a:xfrm>
          <a:prstGeom prst="rect">
            <a:avLst/>
          </a:prstGeom>
        </p:spPr>
      </p:pic>
      <p:sp>
        <p:nvSpPr>
          <p:cNvPr id="20" name="文本框 19">
            <a:extLst>
              <a:ext uri="{FF2B5EF4-FFF2-40B4-BE49-F238E27FC236}">
                <a16:creationId xmlns:a16="http://schemas.microsoft.com/office/drawing/2014/main" id="{15E04A67-1B19-A7EC-4961-EBF4BA9381B0}"/>
              </a:ext>
            </a:extLst>
          </p:cNvPr>
          <p:cNvSpPr txBox="1"/>
          <p:nvPr/>
        </p:nvSpPr>
        <p:spPr>
          <a:xfrm>
            <a:off x="612659" y="6229669"/>
            <a:ext cx="8548722" cy="553998"/>
          </a:xfrm>
          <a:prstGeom prst="rect">
            <a:avLst/>
          </a:prstGeom>
          <a:noFill/>
        </p:spPr>
        <p:txBody>
          <a:bodyPr wrap="square" rtlCol="0">
            <a:spAutoFit/>
          </a:bodyPr>
          <a:lstStyle/>
          <a:p>
            <a:r>
              <a:rPr lang="en" altLang="zh-CN" sz="1000" b="0" i="1" dirty="0" err="1">
                <a:solidFill>
                  <a:srgbClr val="333333"/>
                </a:solidFill>
                <a:effectLst/>
                <a:latin typeface="Arial" panose="020B0604020202020204" pitchFamily="34" charset="0"/>
                <a:cs typeface="Arial" panose="020B0604020202020204" pitchFamily="34" charset="0"/>
              </a:rPr>
              <a:t>Shuo</a:t>
            </a:r>
            <a:r>
              <a:rPr lang="en" altLang="zh-CN" sz="1000" b="0" i="1" dirty="0">
                <a:solidFill>
                  <a:srgbClr val="333333"/>
                </a:solidFill>
                <a:effectLst/>
                <a:latin typeface="Arial" panose="020B0604020202020204" pitchFamily="34" charset="0"/>
                <a:cs typeface="Arial" panose="020B0604020202020204" pitchFamily="34" charset="0"/>
              </a:rPr>
              <a:t> Wang, </a:t>
            </a:r>
            <a:r>
              <a:rPr lang="en" altLang="zh-CN" sz="1000" b="0" i="1" dirty="0" err="1">
                <a:solidFill>
                  <a:srgbClr val="333333"/>
                </a:solidFill>
                <a:effectLst/>
                <a:latin typeface="Arial" panose="020B0604020202020204" pitchFamily="34" charset="0"/>
                <a:cs typeface="Arial" panose="020B0604020202020204" pitchFamily="34" charset="0"/>
              </a:rPr>
              <a:t>Yanran</a:t>
            </a:r>
            <a:r>
              <a:rPr lang="en" altLang="zh-CN" sz="1000" b="0" i="1" dirty="0">
                <a:solidFill>
                  <a:srgbClr val="333333"/>
                </a:solidFill>
                <a:effectLst/>
                <a:latin typeface="Arial" panose="020B0604020202020204" pitchFamily="34" charset="0"/>
                <a:cs typeface="Arial" panose="020B0604020202020204" pitchFamily="34" charset="0"/>
              </a:rPr>
              <a:t> Li, Jiang Zhang, </a:t>
            </a:r>
            <a:r>
              <a:rPr lang="en" altLang="zh-CN" sz="1000" b="0" i="1" dirty="0" err="1">
                <a:solidFill>
                  <a:srgbClr val="333333"/>
                </a:solidFill>
                <a:effectLst/>
                <a:latin typeface="Arial" panose="020B0604020202020204" pitchFamily="34" charset="0"/>
                <a:cs typeface="Arial" panose="020B0604020202020204" pitchFamily="34" charset="0"/>
              </a:rPr>
              <a:t>Qingye</a:t>
            </a:r>
            <a:r>
              <a:rPr lang="en" altLang="zh-CN" sz="1000" b="0" i="1" dirty="0">
                <a:solidFill>
                  <a:srgbClr val="333333"/>
                </a:solidFill>
                <a:effectLst/>
                <a:latin typeface="Arial" panose="020B0604020202020204" pitchFamily="34" charset="0"/>
                <a:cs typeface="Arial" panose="020B0604020202020204" pitchFamily="34" charset="0"/>
              </a:rPr>
              <a:t> Meng, </a:t>
            </a:r>
            <a:r>
              <a:rPr lang="en" altLang="zh-CN" sz="1000" b="0" i="1" dirty="0" err="1">
                <a:solidFill>
                  <a:srgbClr val="333333"/>
                </a:solidFill>
                <a:effectLst/>
                <a:latin typeface="Arial" panose="020B0604020202020204" pitchFamily="34" charset="0"/>
                <a:cs typeface="Arial" panose="020B0604020202020204" pitchFamily="34" charset="0"/>
              </a:rPr>
              <a:t>Lingwei</a:t>
            </a:r>
            <a:r>
              <a:rPr lang="en" altLang="zh-CN" sz="1000" b="0" i="1" dirty="0">
                <a:solidFill>
                  <a:srgbClr val="333333"/>
                </a:solidFill>
                <a:effectLst/>
                <a:latin typeface="Arial" panose="020B0604020202020204" pitchFamily="34" charset="0"/>
                <a:cs typeface="Arial" panose="020B0604020202020204" pitchFamily="34" charset="0"/>
              </a:rPr>
              <a:t> Meng, and Fei Gao. 2020. PM2.5-GNN: A Domain Knowledge Enhanced Graph Neural Network For PM2.5 Forecasting. In Proceedings of the 28th International Conference on Advances in Geographic Information Systems (SIGSPATIAL '20). Association for Computing Machinery, New York, NY, USA, 163–166. https://</a:t>
            </a:r>
            <a:r>
              <a:rPr lang="en" altLang="zh-CN" sz="1000" b="0" i="1" dirty="0" err="1">
                <a:solidFill>
                  <a:srgbClr val="333333"/>
                </a:solidFill>
                <a:effectLst/>
                <a:latin typeface="Arial" panose="020B0604020202020204" pitchFamily="34" charset="0"/>
                <a:cs typeface="Arial" panose="020B0604020202020204" pitchFamily="34" charset="0"/>
              </a:rPr>
              <a:t>doi.org</a:t>
            </a:r>
            <a:r>
              <a:rPr lang="en" altLang="zh-CN" sz="1000" b="0" i="1" dirty="0">
                <a:solidFill>
                  <a:srgbClr val="333333"/>
                </a:solidFill>
                <a:effectLst/>
                <a:latin typeface="Arial" panose="020B0604020202020204" pitchFamily="34" charset="0"/>
                <a:cs typeface="Arial" panose="020B0604020202020204" pitchFamily="34" charset="0"/>
              </a:rPr>
              <a:t>/10.1145/3397536.3422208</a:t>
            </a:r>
            <a:endParaRPr lang="zh-CN" altLang="en-US" sz="1000" dirty="0">
              <a:latin typeface="Arial" panose="020B0604020202020204" pitchFamily="34" charset="0"/>
              <a:ea typeface="微软雅黑" panose="020B0503020204020204" pitchFamily="34" charset="-122"/>
              <a:cs typeface="Arial" panose="020B0604020202020204" pitchFamily="34" charset="0"/>
            </a:endParaRPr>
          </a:p>
        </p:txBody>
      </p:sp>
    </p:spTree>
    <p:extLst>
      <p:ext uri="{BB962C8B-B14F-4D97-AF65-F5344CB8AC3E}">
        <p14:creationId xmlns:p14="http://schemas.microsoft.com/office/powerpoint/2010/main" val="170593971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1" y="436469"/>
            <a:ext cx="8310361"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Network Constructing</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6" name="直接箭头连接符 9">
            <a:extLst>
              <a:ext uri="{FF2B5EF4-FFF2-40B4-BE49-F238E27FC236}">
                <a16:creationId xmlns:a16="http://schemas.microsoft.com/office/drawing/2014/main" id="{BE6C72BB-7D2B-BD9A-70D2-B244A87BC451}"/>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pic>
        <p:nvPicPr>
          <p:cNvPr id="67" name="图片 66">
            <a:extLst>
              <a:ext uri="{FF2B5EF4-FFF2-40B4-BE49-F238E27FC236}">
                <a16:creationId xmlns:a16="http://schemas.microsoft.com/office/drawing/2014/main" id="{BF69EAE7-F8D7-BDBE-F8BA-D082DB6FC37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17047" y="5878242"/>
            <a:ext cx="1716371" cy="1189728"/>
          </a:xfrm>
          <a:prstGeom prst="rect">
            <a:avLst/>
          </a:prstGeom>
        </p:spPr>
      </p:pic>
      <p:pic>
        <p:nvPicPr>
          <p:cNvPr id="2" name="图片 1">
            <a:extLst>
              <a:ext uri="{FF2B5EF4-FFF2-40B4-BE49-F238E27FC236}">
                <a16:creationId xmlns:a16="http://schemas.microsoft.com/office/drawing/2014/main" id="{C0B45AFB-654A-E9BC-41BF-487B3A2F7B44}"/>
              </a:ext>
            </a:extLst>
          </p:cNvPr>
          <p:cNvPicPr>
            <a:picLocks noChangeAspect="1"/>
          </p:cNvPicPr>
          <p:nvPr/>
        </p:nvPicPr>
        <p:blipFill>
          <a:blip r:embed="rId4"/>
          <a:stretch>
            <a:fillRect/>
          </a:stretch>
        </p:blipFill>
        <p:spPr>
          <a:xfrm>
            <a:off x="757885" y="4399835"/>
            <a:ext cx="6017067" cy="1476916"/>
          </a:xfrm>
          <a:prstGeom prst="rect">
            <a:avLst/>
          </a:prstGeom>
        </p:spPr>
      </p:pic>
      <p:pic>
        <p:nvPicPr>
          <p:cNvPr id="6" name="图片 5">
            <a:extLst>
              <a:ext uri="{FF2B5EF4-FFF2-40B4-BE49-F238E27FC236}">
                <a16:creationId xmlns:a16="http://schemas.microsoft.com/office/drawing/2014/main" id="{C2960D75-85F6-A402-ECB4-7AA25CF8C22C}"/>
              </a:ext>
            </a:extLst>
          </p:cNvPr>
          <p:cNvPicPr>
            <a:picLocks noChangeAspect="1"/>
          </p:cNvPicPr>
          <p:nvPr/>
        </p:nvPicPr>
        <p:blipFill>
          <a:blip r:embed="rId5"/>
          <a:stretch>
            <a:fillRect/>
          </a:stretch>
        </p:blipFill>
        <p:spPr>
          <a:xfrm>
            <a:off x="6774951" y="98522"/>
            <a:ext cx="5010029" cy="3671472"/>
          </a:xfrm>
          <a:prstGeom prst="rect">
            <a:avLst/>
          </a:prstGeom>
        </p:spPr>
      </p:pic>
      <p:pic>
        <p:nvPicPr>
          <p:cNvPr id="9" name="图片 8">
            <a:extLst>
              <a:ext uri="{FF2B5EF4-FFF2-40B4-BE49-F238E27FC236}">
                <a16:creationId xmlns:a16="http://schemas.microsoft.com/office/drawing/2014/main" id="{C278576E-FB58-B70C-52F6-7699B09FFCA7}"/>
              </a:ext>
            </a:extLst>
          </p:cNvPr>
          <p:cNvPicPr>
            <a:picLocks noChangeAspect="1"/>
          </p:cNvPicPr>
          <p:nvPr/>
        </p:nvPicPr>
        <p:blipFill>
          <a:blip r:embed="rId6"/>
          <a:stretch>
            <a:fillRect/>
          </a:stretch>
        </p:blipFill>
        <p:spPr>
          <a:xfrm>
            <a:off x="7304407" y="3796562"/>
            <a:ext cx="4025280" cy="2279375"/>
          </a:xfrm>
          <a:prstGeom prst="rect">
            <a:avLst/>
          </a:prstGeom>
        </p:spPr>
      </p:pic>
      <p:sp>
        <p:nvSpPr>
          <p:cNvPr id="11" name="椭圆 10">
            <a:extLst>
              <a:ext uri="{FF2B5EF4-FFF2-40B4-BE49-F238E27FC236}">
                <a16:creationId xmlns:a16="http://schemas.microsoft.com/office/drawing/2014/main" id="{C8B9DED8-AA38-0834-028F-AEADA953F2F6}"/>
              </a:ext>
            </a:extLst>
          </p:cNvPr>
          <p:cNvSpPr/>
          <p:nvPr/>
        </p:nvSpPr>
        <p:spPr>
          <a:xfrm>
            <a:off x="1761564" y="1869296"/>
            <a:ext cx="1035424" cy="111420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椭圆 11">
            <a:extLst>
              <a:ext uri="{FF2B5EF4-FFF2-40B4-BE49-F238E27FC236}">
                <a16:creationId xmlns:a16="http://schemas.microsoft.com/office/drawing/2014/main" id="{3E22F76C-4148-B35F-7AC5-1C6DD255547C}"/>
              </a:ext>
            </a:extLst>
          </p:cNvPr>
          <p:cNvSpPr/>
          <p:nvPr/>
        </p:nvSpPr>
        <p:spPr>
          <a:xfrm>
            <a:off x="1603807" y="1693337"/>
            <a:ext cx="2039471" cy="1632423"/>
          </a:xfrm>
          <a:prstGeom prst="ellipse">
            <a:avLst/>
          </a:prstGeom>
          <a:solidFill>
            <a:schemeClr val="accent1">
              <a:alpha val="35285"/>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椭圆 12">
            <a:extLst>
              <a:ext uri="{FF2B5EF4-FFF2-40B4-BE49-F238E27FC236}">
                <a16:creationId xmlns:a16="http://schemas.microsoft.com/office/drawing/2014/main" id="{618E4AF3-E0C9-8B09-1E27-0367B29FB67C}"/>
              </a:ext>
            </a:extLst>
          </p:cNvPr>
          <p:cNvSpPr/>
          <p:nvPr/>
        </p:nvSpPr>
        <p:spPr>
          <a:xfrm>
            <a:off x="1462366" y="1573581"/>
            <a:ext cx="2921375" cy="2285964"/>
          </a:xfrm>
          <a:prstGeom prst="ellipse">
            <a:avLst/>
          </a:prstGeom>
          <a:solidFill>
            <a:schemeClr val="accent1">
              <a:alpha val="41791"/>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椭圆 13">
            <a:extLst>
              <a:ext uri="{FF2B5EF4-FFF2-40B4-BE49-F238E27FC236}">
                <a16:creationId xmlns:a16="http://schemas.microsoft.com/office/drawing/2014/main" id="{C88CF100-ED8E-4EF9-880E-0B3DD6219D57}"/>
              </a:ext>
            </a:extLst>
          </p:cNvPr>
          <p:cNvSpPr/>
          <p:nvPr/>
        </p:nvSpPr>
        <p:spPr>
          <a:xfrm>
            <a:off x="2164976" y="2380129"/>
            <a:ext cx="121024" cy="129419"/>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椭圆 14">
            <a:extLst>
              <a:ext uri="{FF2B5EF4-FFF2-40B4-BE49-F238E27FC236}">
                <a16:creationId xmlns:a16="http://schemas.microsoft.com/office/drawing/2014/main" id="{2CCFB927-AB9F-7B40-85E5-4B2FD0121A12}"/>
              </a:ext>
            </a:extLst>
          </p:cNvPr>
          <p:cNvSpPr/>
          <p:nvPr/>
        </p:nvSpPr>
        <p:spPr>
          <a:xfrm>
            <a:off x="3766419" y="2607078"/>
            <a:ext cx="121024" cy="129419"/>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DAE1E7E1-9E2B-9B6B-EA23-731623F5F36C}"/>
                  </a:ext>
                </a:extLst>
              </p:cNvPr>
              <p:cNvSpPr txBox="1"/>
              <p:nvPr/>
            </p:nvSpPr>
            <p:spPr>
              <a:xfrm>
                <a:off x="2110251" y="1997513"/>
                <a:ext cx="33754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𝜌</m:t>
                          </m:r>
                        </m:e>
                        <m:sub>
                          <m:r>
                            <a:rPr kumimoji="1" lang="en-US" altLang="zh-CN" b="0" i="1" smtClean="0">
                              <a:latin typeface="Cambria Math" panose="02040503050406030204" pitchFamily="18" charset="0"/>
                            </a:rPr>
                            <m:t>𝑖</m:t>
                          </m:r>
                        </m:sub>
                      </m:sSub>
                    </m:oMath>
                  </m:oMathPara>
                </a14:m>
                <a:endParaRPr kumimoji="1" lang="zh-CN" altLang="en-US" dirty="0"/>
              </a:p>
            </p:txBody>
          </p:sp>
        </mc:Choice>
        <mc:Fallback xmlns="">
          <p:sp>
            <p:nvSpPr>
              <p:cNvPr id="16" name="文本框 15">
                <a:extLst>
                  <a:ext uri="{FF2B5EF4-FFF2-40B4-BE49-F238E27FC236}">
                    <a16:creationId xmlns:a16="http://schemas.microsoft.com/office/drawing/2014/main" id="{DAE1E7E1-9E2B-9B6B-EA23-731623F5F36C}"/>
                  </a:ext>
                </a:extLst>
              </p:cNvPr>
              <p:cNvSpPr txBox="1">
                <a:spLocks noRot="1" noChangeAspect="1" noMove="1" noResize="1" noEditPoints="1" noAdjustHandles="1" noChangeArrowheads="1" noChangeShapeType="1" noTextEdit="1"/>
              </p:cNvSpPr>
              <p:nvPr/>
            </p:nvSpPr>
            <p:spPr>
              <a:xfrm>
                <a:off x="2110251" y="1997513"/>
                <a:ext cx="337542" cy="369332"/>
              </a:xfrm>
              <a:prstGeom prst="rect">
                <a:avLst/>
              </a:prstGeom>
              <a:blipFill>
                <a:blip r:embed="rId7"/>
                <a:stretch>
                  <a:fillRect b="-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0F72B446-56D2-3A2E-D67F-66A7D12E0774}"/>
                  </a:ext>
                </a:extLst>
              </p:cNvPr>
              <p:cNvSpPr txBox="1"/>
              <p:nvPr/>
            </p:nvSpPr>
            <p:spPr>
              <a:xfrm>
                <a:off x="3783168" y="2631760"/>
                <a:ext cx="337542" cy="3916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𝜌</m:t>
                          </m:r>
                        </m:e>
                        <m:sub>
                          <m:r>
                            <a:rPr kumimoji="1" lang="en-US" altLang="zh-CN" b="0" i="1" smtClean="0">
                              <a:latin typeface="Cambria Math" panose="02040503050406030204" pitchFamily="18" charset="0"/>
                            </a:rPr>
                            <m:t>𝑗</m:t>
                          </m:r>
                        </m:sub>
                      </m:sSub>
                    </m:oMath>
                  </m:oMathPara>
                </a14:m>
                <a:endParaRPr kumimoji="1" lang="zh-CN" altLang="en-US" dirty="0"/>
              </a:p>
            </p:txBody>
          </p:sp>
        </mc:Choice>
        <mc:Fallback xmlns="">
          <p:sp>
            <p:nvSpPr>
              <p:cNvPr id="17" name="文本框 16">
                <a:extLst>
                  <a:ext uri="{FF2B5EF4-FFF2-40B4-BE49-F238E27FC236}">
                    <a16:creationId xmlns:a16="http://schemas.microsoft.com/office/drawing/2014/main" id="{0F72B446-56D2-3A2E-D67F-66A7D12E0774}"/>
                  </a:ext>
                </a:extLst>
              </p:cNvPr>
              <p:cNvSpPr txBox="1">
                <a:spLocks noRot="1" noChangeAspect="1" noMove="1" noResize="1" noEditPoints="1" noAdjustHandles="1" noChangeArrowheads="1" noChangeShapeType="1" noTextEdit="1"/>
              </p:cNvSpPr>
              <p:nvPr/>
            </p:nvSpPr>
            <p:spPr>
              <a:xfrm>
                <a:off x="3783168" y="2631760"/>
                <a:ext cx="337542" cy="391646"/>
              </a:xfrm>
              <a:prstGeom prst="rect">
                <a:avLst/>
              </a:prstGeom>
              <a:blipFill>
                <a:blip r:embed="rId8"/>
                <a:stretch>
                  <a:fillRect r="-7407" b="-6250"/>
                </a:stretch>
              </a:blipFill>
            </p:spPr>
            <p:txBody>
              <a:bodyPr/>
              <a:lstStyle/>
              <a:p>
                <a:r>
                  <a:rPr lang="zh-CN" altLang="en-US">
                    <a:noFill/>
                  </a:rPr>
                  <a:t> </a:t>
                </a:r>
              </a:p>
            </p:txBody>
          </p:sp>
        </mc:Fallback>
      </mc:AlternateContent>
      <p:cxnSp>
        <p:nvCxnSpPr>
          <p:cNvPr id="20" name="直线箭头连接符 19">
            <a:extLst>
              <a:ext uri="{FF2B5EF4-FFF2-40B4-BE49-F238E27FC236}">
                <a16:creationId xmlns:a16="http://schemas.microsoft.com/office/drawing/2014/main" id="{F6B262C1-4FBC-11EE-F542-BAC291C8F337}"/>
              </a:ext>
            </a:extLst>
          </p:cNvPr>
          <p:cNvCxnSpPr>
            <a:stCxn id="14" idx="6"/>
            <a:endCxn id="15" idx="2"/>
          </p:cNvCxnSpPr>
          <p:nvPr/>
        </p:nvCxnSpPr>
        <p:spPr>
          <a:xfrm>
            <a:off x="2286000" y="2444839"/>
            <a:ext cx="1480419" cy="226949"/>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文本框 20">
                <a:extLst>
                  <a:ext uri="{FF2B5EF4-FFF2-40B4-BE49-F238E27FC236}">
                    <a16:creationId xmlns:a16="http://schemas.microsoft.com/office/drawing/2014/main" id="{6A754CDB-4702-9646-BBA7-548BBDECA4BE}"/>
                  </a:ext>
                </a:extLst>
              </p:cNvPr>
              <p:cNvSpPr txBox="1"/>
              <p:nvPr/>
            </p:nvSpPr>
            <p:spPr>
              <a:xfrm>
                <a:off x="3019485" y="2184978"/>
                <a:ext cx="337542" cy="3916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𝑑</m:t>
                          </m:r>
                        </m:e>
                        <m:sub>
                          <m:r>
                            <a:rPr kumimoji="1" lang="en-US" altLang="zh-CN" b="0" i="1" smtClean="0">
                              <a:latin typeface="Cambria Math" panose="02040503050406030204" pitchFamily="18" charset="0"/>
                            </a:rPr>
                            <m:t>𝑖𝑗</m:t>
                          </m:r>
                        </m:sub>
                      </m:sSub>
                    </m:oMath>
                  </m:oMathPara>
                </a14:m>
                <a:endParaRPr kumimoji="1" lang="zh-CN" altLang="en-US" dirty="0"/>
              </a:p>
            </p:txBody>
          </p:sp>
        </mc:Choice>
        <mc:Fallback xmlns="">
          <p:sp>
            <p:nvSpPr>
              <p:cNvPr id="21" name="文本框 20">
                <a:extLst>
                  <a:ext uri="{FF2B5EF4-FFF2-40B4-BE49-F238E27FC236}">
                    <a16:creationId xmlns:a16="http://schemas.microsoft.com/office/drawing/2014/main" id="{6A754CDB-4702-9646-BBA7-548BBDECA4BE}"/>
                  </a:ext>
                </a:extLst>
              </p:cNvPr>
              <p:cNvSpPr txBox="1">
                <a:spLocks noRot="1" noChangeAspect="1" noMove="1" noResize="1" noEditPoints="1" noAdjustHandles="1" noChangeArrowheads="1" noChangeShapeType="1" noTextEdit="1"/>
              </p:cNvSpPr>
              <p:nvPr/>
            </p:nvSpPr>
            <p:spPr>
              <a:xfrm>
                <a:off x="3019485" y="2184978"/>
                <a:ext cx="337542" cy="391646"/>
              </a:xfrm>
              <a:prstGeom prst="rect">
                <a:avLst/>
              </a:prstGeom>
              <a:blipFill>
                <a:blip r:embed="rId9"/>
                <a:stretch>
                  <a:fillRect r="-28571" b="-606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文本框 21">
                <a:extLst>
                  <a:ext uri="{FF2B5EF4-FFF2-40B4-BE49-F238E27FC236}">
                    <a16:creationId xmlns:a16="http://schemas.microsoft.com/office/drawing/2014/main" id="{F5EB1073-F049-FFA2-EBE4-0FDC913990EC}"/>
                  </a:ext>
                </a:extLst>
              </p:cNvPr>
              <p:cNvSpPr txBox="1"/>
              <p:nvPr/>
            </p:nvSpPr>
            <p:spPr>
              <a:xfrm>
                <a:off x="4676970" y="4288152"/>
                <a:ext cx="2362709" cy="71019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zh-CN" b="0" i="1" smtClean="0">
                          <a:latin typeface="Cambria Math" panose="02040503050406030204" pitchFamily="18" charset="0"/>
                        </a:rPr>
                        <m:t>𝐻</m:t>
                      </m:r>
                      <m:d>
                        <m:dPr>
                          <m:ctrlPr>
                            <a:rPr kumimoji="1" lang="en-US" altLang="zh-CN" b="0" i="1" smtClean="0">
                              <a:latin typeface="Cambria Math" panose="02040503050406030204" pitchFamily="18" charset="0"/>
                            </a:rPr>
                          </m:ctrlPr>
                        </m:dPr>
                        <m:e>
                          <m:r>
                            <a:rPr kumimoji="1" lang="en-US" altLang="zh-CN" b="0" i="1" smtClean="0">
                              <a:latin typeface="Cambria Math" panose="02040503050406030204" pitchFamily="18" charset="0"/>
                            </a:rPr>
                            <m:t>𝑥</m:t>
                          </m:r>
                        </m:e>
                      </m:d>
                      <m:r>
                        <a:rPr kumimoji="1" lang="en-US" altLang="zh-CN" b="0" i="1" smtClean="0">
                          <a:latin typeface="Cambria Math" panose="02040503050406030204" pitchFamily="18" charset="0"/>
                        </a:rPr>
                        <m:t>=</m:t>
                      </m:r>
                      <m:d>
                        <m:dPr>
                          <m:begChr m:val="{"/>
                          <m:endChr m:val=""/>
                          <m:ctrlPr>
                            <a:rPr kumimoji="1" lang="en-US" altLang="zh-CN" b="0" i="1" smtClean="0">
                              <a:latin typeface="Cambria Math" panose="02040503050406030204" pitchFamily="18" charset="0"/>
                            </a:rPr>
                          </m:ctrlPr>
                        </m:dPr>
                        <m:e>
                          <m:m>
                            <m:mPr>
                              <m:mcs>
                                <m:mc>
                                  <m:mcPr>
                                    <m:count m:val="1"/>
                                    <m:mcJc m:val="center"/>
                                  </m:mcPr>
                                </m:mc>
                              </m:mcs>
                              <m:ctrlPr>
                                <a:rPr kumimoji="1" lang="en-US" altLang="zh-CN" b="0" i="1" smtClean="0">
                                  <a:latin typeface="Cambria Math" panose="02040503050406030204" pitchFamily="18" charset="0"/>
                                </a:rPr>
                              </m:ctrlPr>
                            </m:mPr>
                            <m:mr>
                              <m:e>
                                <m:r>
                                  <m:rPr>
                                    <m:brk m:alnAt="7"/>
                                  </m:rPr>
                                  <a:rPr kumimoji="1" lang="en-US" altLang="zh-CN" b="0" i="1" smtClean="0">
                                    <a:latin typeface="Cambria Math" panose="02040503050406030204" pitchFamily="18" charset="0"/>
                                  </a:rPr>
                                  <m:t>1</m:t>
                                </m:r>
                                <m:r>
                                  <a:rPr kumimoji="1" lang="en-US" altLang="zh-CN" b="0" i="1" smtClean="0">
                                    <a:latin typeface="Cambria Math" panose="02040503050406030204" pitchFamily="18" charset="0"/>
                                  </a:rPr>
                                  <m:t>.   </m:t>
                                </m:r>
                                <m:r>
                                  <a:rPr kumimoji="1" lang="en-US" altLang="zh-CN" b="0" i="1" smtClean="0">
                                    <a:latin typeface="Cambria Math" panose="02040503050406030204" pitchFamily="18" charset="0"/>
                                  </a:rPr>
                                  <m:t>𝑖𝑓</m:t>
                                </m:r>
                                <m:r>
                                  <a:rPr kumimoji="1" lang="en-US" altLang="zh-CN" b="0" i="1" smtClean="0">
                                    <a:latin typeface="Cambria Math" panose="02040503050406030204" pitchFamily="18" charset="0"/>
                                  </a:rPr>
                                  <m:t> </m:t>
                                </m:r>
                                <m:r>
                                  <a:rPr kumimoji="1" lang="en-US" altLang="zh-CN" b="0" i="1" smtClean="0">
                                    <a:latin typeface="Cambria Math" panose="02040503050406030204" pitchFamily="18" charset="0"/>
                                  </a:rPr>
                                  <m:t>𝑥</m:t>
                                </m:r>
                                <m:r>
                                  <a:rPr kumimoji="1" lang="en-US" altLang="zh-CN" b="0" i="1" smtClean="0">
                                    <a:latin typeface="Cambria Math" panose="02040503050406030204" pitchFamily="18" charset="0"/>
                                  </a:rPr>
                                  <m:t>&gt;0</m:t>
                                </m:r>
                              </m:e>
                            </m:mr>
                            <m:mr>
                              <m:e>
                                <m:r>
                                  <a:rPr kumimoji="1" lang="en-US" altLang="zh-CN" b="0" i="1" smtClean="0">
                                    <a:latin typeface="Cambria Math" panose="02040503050406030204" pitchFamily="18" charset="0"/>
                                  </a:rPr>
                                  <m:t>0.   </m:t>
                                </m:r>
                                <m:r>
                                  <a:rPr kumimoji="1" lang="en-US" altLang="zh-CN" b="0" i="1" smtClean="0">
                                    <a:latin typeface="Cambria Math" panose="02040503050406030204" pitchFamily="18" charset="0"/>
                                  </a:rPr>
                                  <m:t>𝑖𝑓</m:t>
                                </m:r>
                                <m:r>
                                  <a:rPr kumimoji="1" lang="en-US" altLang="zh-CN" b="0" i="1" smtClean="0">
                                    <a:latin typeface="Cambria Math" panose="02040503050406030204" pitchFamily="18" charset="0"/>
                                  </a:rPr>
                                  <m:t> </m:t>
                                </m:r>
                                <m:r>
                                  <a:rPr kumimoji="1" lang="en-US" altLang="zh-CN" b="0" i="1" smtClean="0">
                                    <a:latin typeface="Cambria Math" panose="02040503050406030204" pitchFamily="18" charset="0"/>
                                  </a:rPr>
                                  <m:t>𝑥</m:t>
                                </m:r>
                                <m:r>
                                  <a:rPr kumimoji="1" lang="en-US" altLang="zh-CN" b="0" i="1" smtClean="0">
                                    <a:latin typeface="Cambria Math" panose="02040503050406030204" pitchFamily="18" charset="0"/>
                                  </a:rPr>
                                  <m:t>≤0</m:t>
                                </m:r>
                              </m:e>
                            </m:mr>
                          </m:m>
                        </m:e>
                      </m:d>
                    </m:oMath>
                  </m:oMathPara>
                </a14:m>
                <a:endParaRPr kumimoji="1" lang="zh-CN" altLang="en-US" dirty="0"/>
              </a:p>
            </p:txBody>
          </p:sp>
        </mc:Choice>
        <mc:Fallback xmlns="">
          <p:sp>
            <p:nvSpPr>
              <p:cNvPr id="22" name="文本框 21">
                <a:extLst>
                  <a:ext uri="{FF2B5EF4-FFF2-40B4-BE49-F238E27FC236}">
                    <a16:creationId xmlns:a16="http://schemas.microsoft.com/office/drawing/2014/main" id="{F5EB1073-F049-FFA2-EBE4-0FDC913990EC}"/>
                  </a:ext>
                </a:extLst>
              </p:cNvPr>
              <p:cNvSpPr txBox="1">
                <a:spLocks noRot="1" noChangeAspect="1" noMove="1" noResize="1" noEditPoints="1" noAdjustHandles="1" noChangeArrowheads="1" noChangeShapeType="1" noTextEdit="1"/>
              </p:cNvSpPr>
              <p:nvPr/>
            </p:nvSpPr>
            <p:spPr>
              <a:xfrm>
                <a:off x="4676970" y="4288152"/>
                <a:ext cx="2362709" cy="710194"/>
              </a:xfrm>
              <a:prstGeom prst="rect">
                <a:avLst/>
              </a:prstGeom>
              <a:blipFill>
                <a:blip r:embed="rId10"/>
                <a:stretch>
                  <a:fillRect l="-9091" t="-191228" b="-277193"/>
                </a:stretch>
              </a:blipFill>
            </p:spPr>
            <p:txBody>
              <a:bodyPr/>
              <a:lstStyle/>
              <a:p>
                <a:r>
                  <a:rPr lang="zh-CN" altLang="en-US">
                    <a:noFill/>
                  </a:rPr>
                  <a:t> </a:t>
                </a:r>
              </a:p>
            </p:txBody>
          </p:sp>
        </mc:Fallback>
      </mc:AlternateContent>
      <p:sp>
        <p:nvSpPr>
          <p:cNvPr id="23" name="文本框 22">
            <a:extLst>
              <a:ext uri="{FF2B5EF4-FFF2-40B4-BE49-F238E27FC236}">
                <a16:creationId xmlns:a16="http://schemas.microsoft.com/office/drawing/2014/main" id="{628A2A2D-474D-99BE-9F07-06E7B1C5163B}"/>
              </a:ext>
            </a:extLst>
          </p:cNvPr>
          <p:cNvSpPr txBox="1"/>
          <p:nvPr/>
        </p:nvSpPr>
        <p:spPr>
          <a:xfrm>
            <a:off x="3188256" y="3197788"/>
            <a:ext cx="152655" cy="369332"/>
          </a:xfrm>
          <a:prstGeom prst="rect">
            <a:avLst/>
          </a:prstGeom>
          <a:noFill/>
        </p:spPr>
        <p:txBody>
          <a:bodyPr wrap="square" rtlCol="0">
            <a:spAutoFit/>
          </a:bodyPr>
          <a:lstStyle/>
          <a:p>
            <a:r>
              <a:rPr kumimoji="1" lang="en-US" altLang="zh-CN" i="1" dirty="0"/>
              <a:t>h</a:t>
            </a:r>
            <a:endParaRPr kumimoji="1" lang="zh-CN" altLang="en-US" i="1" dirty="0"/>
          </a:p>
        </p:txBody>
      </p:sp>
      <p:sp>
        <p:nvSpPr>
          <p:cNvPr id="24" name="文本框 23">
            <a:extLst>
              <a:ext uri="{FF2B5EF4-FFF2-40B4-BE49-F238E27FC236}">
                <a16:creationId xmlns:a16="http://schemas.microsoft.com/office/drawing/2014/main" id="{00ADA5CA-F10D-6035-90BE-E52EF83722A8}"/>
              </a:ext>
            </a:extLst>
          </p:cNvPr>
          <p:cNvSpPr txBox="1"/>
          <p:nvPr/>
        </p:nvSpPr>
        <p:spPr>
          <a:xfrm>
            <a:off x="612659" y="6229669"/>
            <a:ext cx="8548722" cy="553998"/>
          </a:xfrm>
          <a:prstGeom prst="rect">
            <a:avLst/>
          </a:prstGeom>
          <a:noFill/>
        </p:spPr>
        <p:txBody>
          <a:bodyPr wrap="square" rtlCol="0">
            <a:spAutoFit/>
          </a:bodyPr>
          <a:lstStyle/>
          <a:p>
            <a:r>
              <a:rPr lang="en" altLang="zh-CN" sz="1000" b="0" i="1" dirty="0" err="1">
                <a:solidFill>
                  <a:srgbClr val="333333"/>
                </a:solidFill>
                <a:effectLst/>
                <a:latin typeface="Arial" panose="020B0604020202020204" pitchFamily="34" charset="0"/>
                <a:cs typeface="Arial" panose="020B0604020202020204" pitchFamily="34" charset="0"/>
              </a:rPr>
              <a:t>Shuo</a:t>
            </a:r>
            <a:r>
              <a:rPr lang="en" altLang="zh-CN" sz="1000" b="0" i="1" dirty="0">
                <a:solidFill>
                  <a:srgbClr val="333333"/>
                </a:solidFill>
                <a:effectLst/>
                <a:latin typeface="Arial" panose="020B0604020202020204" pitchFamily="34" charset="0"/>
                <a:cs typeface="Arial" panose="020B0604020202020204" pitchFamily="34" charset="0"/>
              </a:rPr>
              <a:t> Wang, </a:t>
            </a:r>
            <a:r>
              <a:rPr lang="en" altLang="zh-CN" sz="1000" b="0" i="1" dirty="0" err="1">
                <a:solidFill>
                  <a:srgbClr val="333333"/>
                </a:solidFill>
                <a:effectLst/>
                <a:latin typeface="Arial" panose="020B0604020202020204" pitchFamily="34" charset="0"/>
                <a:cs typeface="Arial" panose="020B0604020202020204" pitchFamily="34" charset="0"/>
              </a:rPr>
              <a:t>Yanran</a:t>
            </a:r>
            <a:r>
              <a:rPr lang="en" altLang="zh-CN" sz="1000" b="0" i="1" dirty="0">
                <a:solidFill>
                  <a:srgbClr val="333333"/>
                </a:solidFill>
                <a:effectLst/>
                <a:latin typeface="Arial" panose="020B0604020202020204" pitchFamily="34" charset="0"/>
                <a:cs typeface="Arial" panose="020B0604020202020204" pitchFamily="34" charset="0"/>
              </a:rPr>
              <a:t> Li, Jiang Zhang, </a:t>
            </a:r>
            <a:r>
              <a:rPr lang="en" altLang="zh-CN" sz="1000" b="0" i="1" dirty="0" err="1">
                <a:solidFill>
                  <a:srgbClr val="333333"/>
                </a:solidFill>
                <a:effectLst/>
                <a:latin typeface="Arial" panose="020B0604020202020204" pitchFamily="34" charset="0"/>
                <a:cs typeface="Arial" panose="020B0604020202020204" pitchFamily="34" charset="0"/>
              </a:rPr>
              <a:t>Qingye</a:t>
            </a:r>
            <a:r>
              <a:rPr lang="en" altLang="zh-CN" sz="1000" b="0" i="1" dirty="0">
                <a:solidFill>
                  <a:srgbClr val="333333"/>
                </a:solidFill>
                <a:effectLst/>
                <a:latin typeface="Arial" panose="020B0604020202020204" pitchFamily="34" charset="0"/>
                <a:cs typeface="Arial" panose="020B0604020202020204" pitchFamily="34" charset="0"/>
              </a:rPr>
              <a:t> Meng, </a:t>
            </a:r>
            <a:r>
              <a:rPr lang="en" altLang="zh-CN" sz="1000" b="0" i="1" dirty="0" err="1">
                <a:solidFill>
                  <a:srgbClr val="333333"/>
                </a:solidFill>
                <a:effectLst/>
                <a:latin typeface="Arial" panose="020B0604020202020204" pitchFamily="34" charset="0"/>
                <a:cs typeface="Arial" panose="020B0604020202020204" pitchFamily="34" charset="0"/>
              </a:rPr>
              <a:t>Lingwei</a:t>
            </a:r>
            <a:r>
              <a:rPr lang="en" altLang="zh-CN" sz="1000" b="0" i="1" dirty="0">
                <a:solidFill>
                  <a:srgbClr val="333333"/>
                </a:solidFill>
                <a:effectLst/>
                <a:latin typeface="Arial" panose="020B0604020202020204" pitchFamily="34" charset="0"/>
                <a:cs typeface="Arial" panose="020B0604020202020204" pitchFamily="34" charset="0"/>
              </a:rPr>
              <a:t> Meng, and Fei Gao. 2020. PM2.5-GNN: A Domain Knowledge Enhanced Graph Neural Network For PM2.5 Forecasting. In Proceedings of the 28th International Conference on Advances in Geographic Information Systems (SIGSPATIAL '20). Association for Computing Machinery, New York, NY, USA, 163–166. https://</a:t>
            </a:r>
            <a:r>
              <a:rPr lang="en" altLang="zh-CN" sz="1000" b="0" i="1" dirty="0" err="1">
                <a:solidFill>
                  <a:srgbClr val="333333"/>
                </a:solidFill>
                <a:effectLst/>
                <a:latin typeface="Arial" panose="020B0604020202020204" pitchFamily="34" charset="0"/>
                <a:cs typeface="Arial" panose="020B0604020202020204" pitchFamily="34" charset="0"/>
              </a:rPr>
              <a:t>doi.org</a:t>
            </a:r>
            <a:r>
              <a:rPr lang="en" altLang="zh-CN" sz="1000" b="0" i="1" dirty="0">
                <a:solidFill>
                  <a:srgbClr val="333333"/>
                </a:solidFill>
                <a:effectLst/>
                <a:latin typeface="Arial" panose="020B0604020202020204" pitchFamily="34" charset="0"/>
                <a:cs typeface="Arial" panose="020B0604020202020204" pitchFamily="34" charset="0"/>
              </a:rPr>
              <a:t>/10.1145/3397536.3422208</a:t>
            </a:r>
            <a:endParaRPr lang="zh-CN" altLang="en-US" sz="1000" dirty="0">
              <a:latin typeface="Arial" panose="020B0604020202020204" pitchFamily="34" charset="0"/>
              <a:ea typeface="微软雅黑" panose="020B0503020204020204" pitchFamily="34" charset="-122"/>
              <a:cs typeface="Arial" panose="020B0604020202020204" pitchFamily="34" charset="0"/>
            </a:endParaRPr>
          </a:p>
        </p:txBody>
      </p:sp>
    </p:spTree>
    <p:extLst>
      <p:ext uri="{BB962C8B-B14F-4D97-AF65-F5344CB8AC3E}">
        <p14:creationId xmlns:p14="http://schemas.microsoft.com/office/powerpoint/2010/main" val="299281628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1" y="436469"/>
            <a:ext cx="8310361"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Model</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6" name="直接箭头连接符 9">
            <a:extLst>
              <a:ext uri="{FF2B5EF4-FFF2-40B4-BE49-F238E27FC236}">
                <a16:creationId xmlns:a16="http://schemas.microsoft.com/office/drawing/2014/main" id="{BE6C72BB-7D2B-BD9A-70D2-B244A87BC451}"/>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pic>
        <p:nvPicPr>
          <p:cNvPr id="67" name="图片 66">
            <a:extLst>
              <a:ext uri="{FF2B5EF4-FFF2-40B4-BE49-F238E27FC236}">
                <a16:creationId xmlns:a16="http://schemas.microsoft.com/office/drawing/2014/main" id="{BF69EAE7-F8D7-BDBE-F8BA-D082DB6FC37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17047" y="5878242"/>
            <a:ext cx="1716371" cy="1189728"/>
          </a:xfrm>
          <a:prstGeom prst="rect">
            <a:avLst/>
          </a:prstGeom>
        </p:spPr>
      </p:pic>
      <p:pic>
        <p:nvPicPr>
          <p:cNvPr id="25" name="内容占位符 24">
            <a:extLst>
              <a:ext uri="{FF2B5EF4-FFF2-40B4-BE49-F238E27FC236}">
                <a16:creationId xmlns:a16="http://schemas.microsoft.com/office/drawing/2014/main" id="{06FD514F-853B-FD3C-6505-8AEA09F85631}"/>
              </a:ext>
            </a:extLst>
          </p:cNvPr>
          <p:cNvPicPr>
            <a:picLocks noGrp="1" noChangeAspect="1"/>
          </p:cNvPicPr>
          <p:nvPr>
            <p:ph idx="1"/>
          </p:nvPr>
        </p:nvPicPr>
        <p:blipFill>
          <a:blip r:embed="rId4"/>
          <a:stretch>
            <a:fillRect/>
          </a:stretch>
        </p:blipFill>
        <p:spPr>
          <a:xfrm>
            <a:off x="4808560" y="2015198"/>
            <a:ext cx="5776863" cy="4038692"/>
          </a:xfrm>
          <a:prstGeom prst="rect">
            <a:avLst/>
          </a:prstGeom>
        </p:spPr>
      </p:pic>
      <p:pic>
        <p:nvPicPr>
          <p:cNvPr id="26" name="图片 25">
            <a:extLst>
              <a:ext uri="{FF2B5EF4-FFF2-40B4-BE49-F238E27FC236}">
                <a16:creationId xmlns:a16="http://schemas.microsoft.com/office/drawing/2014/main" id="{B694CA76-F2DA-F0E6-393C-D8803F2A5BEB}"/>
              </a:ext>
            </a:extLst>
          </p:cNvPr>
          <p:cNvPicPr>
            <a:picLocks noChangeAspect="1"/>
          </p:cNvPicPr>
          <p:nvPr/>
        </p:nvPicPr>
        <p:blipFill>
          <a:blip r:embed="rId5"/>
          <a:stretch>
            <a:fillRect/>
          </a:stretch>
        </p:blipFill>
        <p:spPr>
          <a:xfrm>
            <a:off x="612659" y="1519269"/>
            <a:ext cx="4140804" cy="1654452"/>
          </a:xfrm>
          <a:prstGeom prst="rect">
            <a:avLst/>
          </a:prstGeom>
        </p:spPr>
      </p:pic>
      <p:pic>
        <p:nvPicPr>
          <p:cNvPr id="27" name="图片 26">
            <a:extLst>
              <a:ext uri="{FF2B5EF4-FFF2-40B4-BE49-F238E27FC236}">
                <a16:creationId xmlns:a16="http://schemas.microsoft.com/office/drawing/2014/main" id="{8F134D3C-7AFD-327E-76F7-202C75458244}"/>
              </a:ext>
            </a:extLst>
          </p:cNvPr>
          <p:cNvPicPr>
            <a:picLocks noChangeAspect="1"/>
          </p:cNvPicPr>
          <p:nvPr/>
        </p:nvPicPr>
        <p:blipFill>
          <a:blip r:embed="rId6"/>
          <a:stretch>
            <a:fillRect/>
          </a:stretch>
        </p:blipFill>
        <p:spPr>
          <a:xfrm>
            <a:off x="612659" y="3144770"/>
            <a:ext cx="2471807" cy="2015231"/>
          </a:xfrm>
          <a:prstGeom prst="rect">
            <a:avLst/>
          </a:prstGeom>
        </p:spPr>
      </p:pic>
      <p:pic>
        <p:nvPicPr>
          <p:cNvPr id="28" name="图片 27">
            <a:extLst>
              <a:ext uri="{FF2B5EF4-FFF2-40B4-BE49-F238E27FC236}">
                <a16:creationId xmlns:a16="http://schemas.microsoft.com/office/drawing/2014/main" id="{A068010D-098E-AF2E-0362-10899BC18CA5}"/>
              </a:ext>
            </a:extLst>
          </p:cNvPr>
          <p:cNvPicPr>
            <a:picLocks noChangeAspect="1"/>
          </p:cNvPicPr>
          <p:nvPr/>
        </p:nvPicPr>
        <p:blipFill>
          <a:blip r:embed="rId7"/>
          <a:stretch>
            <a:fillRect/>
          </a:stretch>
        </p:blipFill>
        <p:spPr>
          <a:xfrm>
            <a:off x="638863" y="5374338"/>
            <a:ext cx="2419397" cy="479796"/>
          </a:xfrm>
          <a:prstGeom prst="rect">
            <a:avLst/>
          </a:prstGeom>
        </p:spPr>
      </p:pic>
      <p:pic>
        <p:nvPicPr>
          <p:cNvPr id="29" name="图片 28">
            <a:extLst>
              <a:ext uri="{FF2B5EF4-FFF2-40B4-BE49-F238E27FC236}">
                <a16:creationId xmlns:a16="http://schemas.microsoft.com/office/drawing/2014/main" id="{B0D7A02C-2063-A6A2-8FCE-F80E5EDF173E}"/>
              </a:ext>
            </a:extLst>
          </p:cNvPr>
          <p:cNvPicPr>
            <a:picLocks noChangeAspect="1"/>
          </p:cNvPicPr>
          <p:nvPr/>
        </p:nvPicPr>
        <p:blipFill>
          <a:blip r:embed="rId8"/>
          <a:stretch>
            <a:fillRect/>
          </a:stretch>
        </p:blipFill>
        <p:spPr>
          <a:xfrm>
            <a:off x="5913664" y="0"/>
            <a:ext cx="4261568" cy="2067957"/>
          </a:xfrm>
          <a:prstGeom prst="rect">
            <a:avLst/>
          </a:prstGeom>
        </p:spPr>
      </p:pic>
      <p:sp>
        <p:nvSpPr>
          <p:cNvPr id="30" name="文本框 29">
            <a:extLst>
              <a:ext uri="{FF2B5EF4-FFF2-40B4-BE49-F238E27FC236}">
                <a16:creationId xmlns:a16="http://schemas.microsoft.com/office/drawing/2014/main" id="{09189EF2-EE24-16AF-1676-84137837CD6C}"/>
              </a:ext>
            </a:extLst>
          </p:cNvPr>
          <p:cNvSpPr txBox="1"/>
          <p:nvPr/>
        </p:nvSpPr>
        <p:spPr>
          <a:xfrm>
            <a:off x="612659" y="6229669"/>
            <a:ext cx="8548722" cy="553998"/>
          </a:xfrm>
          <a:prstGeom prst="rect">
            <a:avLst/>
          </a:prstGeom>
          <a:noFill/>
        </p:spPr>
        <p:txBody>
          <a:bodyPr wrap="square" rtlCol="0">
            <a:spAutoFit/>
          </a:bodyPr>
          <a:lstStyle/>
          <a:p>
            <a:r>
              <a:rPr lang="en" altLang="zh-CN" sz="1000" b="0" i="1" dirty="0" err="1">
                <a:solidFill>
                  <a:srgbClr val="333333"/>
                </a:solidFill>
                <a:effectLst/>
                <a:latin typeface="Arial" panose="020B0604020202020204" pitchFamily="34" charset="0"/>
                <a:cs typeface="Arial" panose="020B0604020202020204" pitchFamily="34" charset="0"/>
              </a:rPr>
              <a:t>Shuo</a:t>
            </a:r>
            <a:r>
              <a:rPr lang="en" altLang="zh-CN" sz="1000" b="0" i="1" dirty="0">
                <a:solidFill>
                  <a:srgbClr val="333333"/>
                </a:solidFill>
                <a:effectLst/>
                <a:latin typeface="Arial" panose="020B0604020202020204" pitchFamily="34" charset="0"/>
                <a:cs typeface="Arial" panose="020B0604020202020204" pitchFamily="34" charset="0"/>
              </a:rPr>
              <a:t> Wang, </a:t>
            </a:r>
            <a:r>
              <a:rPr lang="en" altLang="zh-CN" sz="1000" b="0" i="1" dirty="0" err="1">
                <a:solidFill>
                  <a:srgbClr val="333333"/>
                </a:solidFill>
                <a:effectLst/>
                <a:latin typeface="Arial" panose="020B0604020202020204" pitchFamily="34" charset="0"/>
                <a:cs typeface="Arial" panose="020B0604020202020204" pitchFamily="34" charset="0"/>
              </a:rPr>
              <a:t>Yanran</a:t>
            </a:r>
            <a:r>
              <a:rPr lang="en" altLang="zh-CN" sz="1000" b="0" i="1" dirty="0">
                <a:solidFill>
                  <a:srgbClr val="333333"/>
                </a:solidFill>
                <a:effectLst/>
                <a:latin typeface="Arial" panose="020B0604020202020204" pitchFamily="34" charset="0"/>
                <a:cs typeface="Arial" panose="020B0604020202020204" pitchFamily="34" charset="0"/>
              </a:rPr>
              <a:t> Li, Jiang Zhang, </a:t>
            </a:r>
            <a:r>
              <a:rPr lang="en" altLang="zh-CN" sz="1000" b="0" i="1" dirty="0" err="1">
                <a:solidFill>
                  <a:srgbClr val="333333"/>
                </a:solidFill>
                <a:effectLst/>
                <a:latin typeface="Arial" panose="020B0604020202020204" pitchFamily="34" charset="0"/>
                <a:cs typeface="Arial" panose="020B0604020202020204" pitchFamily="34" charset="0"/>
              </a:rPr>
              <a:t>Qingye</a:t>
            </a:r>
            <a:r>
              <a:rPr lang="en" altLang="zh-CN" sz="1000" b="0" i="1" dirty="0">
                <a:solidFill>
                  <a:srgbClr val="333333"/>
                </a:solidFill>
                <a:effectLst/>
                <a:latin typeface="Arial" panose="020B0604020202020204" pitchFamily="34" charset="0"/>
                <a:cs typeface="Arial" panose="020B0604020202020204" pitchFamily="34" charset="0"/>
              </a:rPr>
              <a:t> Meng, </a:t>
            </a:r>
            <a:r>
              <a:rPr lang="en" altLang="zh-CN" sz="1000" b="0" i="1" dirty="0" err="1">
                <a:solidFill>
                  <a:srgbClr val="333333"/>
                </a:solidFill>
                <a:effectLst/>
                <a:latin typeface="Arial" panose="020B0604020202020204" pitchFamily="34" charset="0"/>
                <a:cs typeface="Arial" panose="020B0604020202020204" pitchFamily="34" charset="0"/>
              </a:rPr>
              <a:t>Lingwei</a:t>
            </a:r>
            <a:r>
              <a:rPr lang="en" altLang="zh-CN" sz="1000" b="0" i="1" dirty="0">
                <a:solidFill>
                  <a:srgbClr val="333333"/>
                </a:solidFill>
                <a:effectLst/>
                <a:latin typeface="Arial" panose="020B0604020202020204" pitchFamily="34" charset="0"/>
                <a:cs typeface="Arial" panose="020B0604020202020204" pitchFamily="34" charset="0"/>
              </a:rPr>
              <a:t> Meng, and Fei Gao. 2020. PM2.5-GNN: A Domain Knowledge Enhanced Graph Neural Network For PM2.5 Forecasting. In Proceedings of the 28th International Conference on Advances in Geographic Information Systems (SIGSPATIAL '20). Association for Computing Machinery, New York, NY, USA, 163–166. https://</a:t>
            </a:r>
            <a:r>
              <a:rPr lang="en" altLang="zh-CN" sz="1000" b="0" i="1" dirty="0" err="1">
                <a:solidFill>
                  <a:srgbClr val="333333"/>
                </a:solidFill>
                <a:effectLst/>
                <a:latin typeface="Arial" panose="020B0604020202020204" pitchFamily="34" charset="0"/>
                <a:cs typeface="Arial" panose="020B0604020202020204" pitchFamily="34" charset="0"/>
              </a:rPr>
              <a:t>doi.org</a:t>
            </a:r>
            <a:r>
              <a:rPr lang="en" altLang="zh-CN" sz="1000" b="0" i="1" dirty="0">
                <a:solidFill>
                  <a:srgbClr val="333333"/>
                </a:solidFill>
                <a:effectLst/>
                <a:latin typeface="Arial" panose="020B0604020202020204" pitchFamily="34" charset="0"/>
                <a:cs typeface="Arial" panose="020B0604020202020204" pitchFamily="34" charset="0"/>
              </a:rPr>
              <a:t>/10.1145/3397536.3422208</a:t>
            </a:r>
            <a:endParaRPr lang="zh-CN" altLang="en-US" sz="1000" dirty="0">
              <a:latin typeface="Arial" panose="020B0604020202020204" pitchFamily="34" charset="0"/>
              <a:ea typeface="微软雅黑" panose="020B0503020204020204" pitchFamily="34" charset="-122"/>
              <a:cs typeface="Arial" panose="020B0604020202020204" pitchFamily="34" charset="0"/>
            </a:endParaRPr>
          </a:p>
        </p:txBody>
      </p:sp>
    </p:spTree>
    <p:extLst>
      <p:ext uri="{BB962C8B-B14F-4D97-AF65-F5344CB8AC3E}">
        <p14:creationId xmlns:p14="http://schemas.microsoft.com/office/powerpoint/2010/main" val="678095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2" y="436469"/>
            <a:ext cx="11166088"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What are Complex Systems?</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F64D8834-E2BC-449B-AE26-02CE308A4E59}"/>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grpSp>
        <p:nvGrpSpPr>
          <p:cNvPr id="3" name="组合 2">
            <a:extLst>
              <a:ext uri="{FF2B5EF4-FFF2-40B4-BE49-F238E27FC236}">
                <a16:creationId xmlns:a16="http://schemas.microsoft.com/office/drawing/2014/main" id="{4AA09299-D034-B77B-50DB-3FB624D51B20}"/>
              </a:ext>
            </a:extLst>
          </p:cNvPr>
          <p:cNvGrpSpPr/>
          <p:nvPr/>
        </p:nvGrpSpPr>
        <p:grpSpPr>
          <a:xfrm>
            <a:off x="9887620" y="6272698"/>
            <a:ext cx="1730076" cy="504431"/>
            <a:chOff x="9887620" y="6272698"/>
            <a:chExt cx="1730076" cy="504431"/>
          </a:xfrm>
        </p:grpSpPr>
        <p:pic>
          <p:nvPicPr>
            <p:cNvPr id="5" name="pattern_logo1.png" descr="pattern_logo1.png">
              <a:extLst>
                <a:ext uri="{FF2B5EF4-FFF2-40B4-BE49-F238E27FC236}">
                  <a16:creationId xmlns:a16="http://schemas.microsoft.com/office/drawing/2014/main" id="{5D498764-8A69-7D1F-2186-54D9E16CE4EB}"/>
                </a:ext>
              </a:extLst>
            </p:cNvPr>
            <p:cNvPicPr>
              <a:picLocks noChangeAspect="1"/>
            </p:cNvPicPr>
            <p:nvPr/>
          </p:nvPicPr>
          <p:blipFill>
            <a:blip r:embed="rId3"/>
            <a:stretch>
              <a:fillRect/>
            </a:stretch>
          </p:blipFill>
          <p:spPr>
            <a:xfrm>
              <a:off x="9887620" y="6272698"/>
              <a:ext cx="523538" cy="504431"/>
            </a:xfrm>
            <a:prstGeom prst="rect">
              <a:avLst/>
            </a:prstGeom>
            <a:ln w="12700">
              <a:miter lim="400000"/>
            </a:ln>
          </p:spPr>
        </p:pic>
        <p:pic>
          <p:nvPicPr>
            <p:cNvPr id="6" name="text.png" descr="text.png">
              <a:extLst>
                <a:ext uri="{FF2B5EF4-FFF2-40B4-BE49-F238E27FC236}">
                  <a16:creationId xmlns:a16="http://schemas.microsoft.com/office/drawing/2014/main" id="{9804D176-958F-94C9-CA76-6B0091760A06}"/>
                </a:ext>
              </a:extLst>
            </p:cNvPr>
            <p:cNvPicPr>
              <a:picLocks noChangeAspect="1"/>
            </p:cNvPicPr>
            <p:nvPr/>
          </p:nvPicPr>
          <p:blipFill>
            <a:blip r:embed="rId4"/>
            <a:stretch>
              <a:fillRect/>
            </a:stretch>
          </p:blipFill>
          <p:spPr>
            <a:xfrm>
              <a:off x="10422843" y="6272698"/>
              <a:ext cx="1194853" cy="504431"/>
            </a:xfrm>
            <a:prstGeom prst="rect">
              <a:avLst/>
            </a:prstGeom>
            <a:ln w="12700">
              <a:miter lim="400000"/>
            </a:ln>
          </p:spPr>
        </p:pic>
      </p:grpSp>
      <p:sp>
        <p:nvSpPr>
          <p:cNvPr id="4" name="文本框 3">
            <a:extLst>
              <a:ext uri="{FF2B5EF4-FFF2-40B4-BE49-F238E27FC236}">
                <a16:creationId xmlns:a16="http://schemas.microsoft.com/office/drawing/2014/main" id="{A775D885-E4B6-3B7F-CC94-95DEA4AA1B68}"/>
              </a:ext>
            </a:extLst>
          </p:cNvPr>
          <p:cNvSpPr txBox="1"/>
          <p:nvPr/>
        </p:nvSpPr>
        <p:spPr>
          <a:xfrm>
            <a:off x="574304" y="6328260"/>
            <a:ext cx="7180875" cy="307777"/>
          </a:xfrm>
          <a:prstGeom prst="rect">
            <a:avLst/>
          </a:prstGeom>
          <a:noFill/>
        </p:spPr>
        <p:txBody>
          <a:bodyPr wrap="square" rtlCol="0">
            <a:spAutoFit/>
          </a:bodyPr>
          <a:lstStyle/>
          <a:p>
            <a:r>
              <a:rPr lang="zh-CN" altLang="en-US" sz="1400" dirty="0">
                <a:latin typeface="微软雅黑" panose="020B0503020204020204" pitchFamily="34" charset="-122"/>
                <a:ea typeface="微软雅黑" panose="020B0503020204020204" pitchFamily="34" charset="-122"/>
              </a:rPr>
              <a:t>更多“</a:t>
            </a:r>
            <a:r>
              <a:rPr lang="zh-CN" altLang="en-US" sz="1400" dirty="0">
                <a:solidFill>
                  <a:srgbClr val="EC8922"/>
                </a:solidFill>
                <a:latin typeface="微软雅黑" panose="020B0503020204020204" pitchFamily="34" charset="-122"/>
                <a:ea typeface="微软雅黑" panose="020B0503020204020204" pitchFamily="34" charset="-122"/>
              </a:rPr>
              <a:t>人工智能 </a:t>
            </a:r>
            <a:r>
              <a:rPr lang="en-US" altLang="zh-CN" sz="1400" dirty="0">
                <a:solidFill>
                  <a:srgbClr val="EC8922"/>
                </a:solidFill>
                <a:latin typeface="微软雅黑" panose="020B0503020204020204" pitchFamily="34" charset="-122"/>
                <a:ea typeface="微软雅黑" panose="020B0503020204020204" pitchFamily="34" charset="-122"/>
              </a:rPr>
              <a:t>&amp; </a:t>
            </a:r>
            <a:r>
              <a:rPr lang="zh-CN" altLang="en-US" sz="1400" dirty="0">
                <a:solidFill>
                  <a:srgbClr val="EC8922"/>
                </a:solidFill>
                <a:latin typeface="微软雅黑" panose="020B0503020204020204" pitchFamily="34" charset="-122"/>
                <a:ea typeface="微软雅黑" panose="020B0503020204020204" pitchFamily="34" charset="-122"/>
              </a:rPr>
              <a:t>复杂系统</a:t>
            </a:r>
            <a:r>
              <a:rPr lang="zh-CN" altLang="en-US" sz="1400" dirty="0">
                <a:latin typeface="微软雅黑" panose="020B0503020204020204" pitchFamily="34" charset="-122"/>
                <a:ea typeface="微软雅黑" panose="020B0503020204020204" pitchFamily="34" charset="-122"/>
              </a:rPr>
              <a:t>”的知识，请关注官网：</a:t>
            </a:r>
            <a:r>
              <a:rPr lang="en-US" altLang="zh-CN" sz="1400" dirty="0">
                <a:latin typeface="微软雅黑" panose="020B0503020204020204" pitchFamily="34" charset="-122"/>
                <a:ea typeface="微软雅黑" panose="020B0503020204020204" pitchFamily="34" charset="-122"/>
              </a:rPr>
              <a:t>campus.swarma.org</a:t>
            </a:r>
            <a:endParaRPr lang="zh-CN" altLang="en-US" sz="1400" dirty="0">
              <a:latin typeface="微软雅黑" panose="020B0503020204020204" pitchFamily="34" charset="-122"/>
              <a:ea typeface="微软雅黑" panose="020B0503020204020204" pitchFamily="34" charset="-122"/>
            </a:endParaRPr>
          </a:p>
        </p:txBody>
      </p:sp>
      <p:pic>
        <p:nvPicPr>
          <p:cNvPr id="9" name="Picture 1" descr="480x319_116f057a183">
            <a:extLst>
              <a:ext uri="{FF2B5EF4-FFF2-40B4-BE49-F238E27FC236}">
                <a16:creationId xmlns:a16="http://schemas.microsoft.com/office/drawing/2014/main" id="{D576E42B-824B-BC5B-69AA-3BDC3AA7B76F}"/>
              </a:ext>
            </a:extLst>
          </p:cNvPr>
          <p:cNvPicPr>
            <a:picLocks noChangeAspect="1" noChangeArrowheads="1"/>
          </p:cNvPicPr>
          <p:nvPr/>
        </p:nvPicPr>
        <p:blipFill rotWithShape="1">
          <a:blip r:embed="rId5" cstate="email">
            <a:extLst>
              <a:ext uri="{28A0092B-C50C-407E-A947-70E740481C1C}">
                <a14:useLocalDpi xmlns:a14="http://schemas.microsoft.com/office/drawing/2010/main"/>
              </a:ext>
            </a:extLst>
          </a:blip>
          <a:srcRect l="13064" r="8322" b="-1"/>
          <a:stretch/>
        </p:blipFill>
        <p:spPr bwMode="auto">
          <a:xfrm>
            <a:off x="574304" y="2108291"/>
            <a:ext cx="3189009" cy="2687506"/>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4" descr="http://photocdn.sohu.com/20110901/Img318012975.jpg">
            <a:extLst>
              <a:ext uri="{FF2B5EF4-FFF2-40B4-BE49-F238E27FC236}">
                <a16:creationId xmlns:a16="http://schemas.microsoft.com/office/drawing/2014/main" id="{E5C10729-9DED-8546-E41B-7A94739B93C5}"/>
              </a:ext>
            </a:extLst>
          </p:cNvPr>
          <p:cNvPicPr>
            <a:picLocks noChangeAspect="1" noChangeArrowheads="1"/>
          </p:cNvPicPr>
          <p:nvPr/>
        </p:nvPicPr>
        <p:blipFill rotWithShape="1">
          <a:blip r:embed="rId6" cstate="email">
            <a:extLst>
              <a:ext uri="{28A0092B-C50C-407E-A947-70E740481C1C}">
                <a14:useLocalDpi xmlns:a14="http://schemas.microsoft.com/office/drawing/2010/main"/>
              </a:ext>
            </a:extLst>
          </a:blip>
          <a:srcRect l="6880" r="14073" b="-1"/>
          <a:stretch/>
        </p:blipFill>
        <p:spPr bwMode="auto">
          <a:xfrm>
            <a:off x="4164741" y="2112937"/>
            <a:ext cx="3189009" cy="268286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6" name="Picture 2" descr="City at Night · Free Stock Photo">
            <a:extLst>
              <a:ext uri="{FF2B5EF4-FFF2-40B4-BE49-F238E27FC236}">
                <a16:creationId xmlns:a16="http://schemas.microsoft.com/office/drawing/2014/main" id="{CC8BDBD4-2447-1C67-AB5E-1A2C8F87105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826467" y="2108290"/>
            <a:ext cx="4122305" cy="27380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81650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1" y="436469"/>
            <a:ext cx="8310361"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Results – Time Series</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6" name="直接箭头连接符 9">
            <a:extLst>
              <a:ext uri="{FF2B5EF4-FFF2-40B4-BE49-F238E27FC236}">
                <a16:creationId xmlns:a16="http://schemas.microsoft.com/office/drawing/2014/main" id="{BE6C72BB-7D2B-BD9A-70D2-B244A87BC451}"/>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pic>
        <p:nvPicPr>
          <p:cNvPr id="67" name="图片 66">
            <a:extLst>
              <a:ext uri="{FF2B5EF4-FFF2-40B4-BE49-F238E27FC236}">
                <a16:creationId xmlns:a16="http://schemas.microsoft.com/office/drawing/2014/main" id="{BF69EAE7-F8D7-BDBE-F8BA-D082DB6FC37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17047" y="5878242"/>
            <a:ext cx="1716371" cy="1189728"/>
          </a:xfrm>
          <a:prstGeom prst="rect">
            <a:avLst/>
          </a:prstGeom>
        </p:spPr>
      </p:pic>
      <p:pic>
        <p:nvPicPr>
          <p:cNvPr id="4" name="内容占位符 3">
            <a:extLst>
              <a:ext uri="{FF2B5EF4-FFF2-40B4-BE49-F238E27FC236}">
                <a16:creationId xmlns:a16="http://schemas.microsoft.com/office/drawing/2014/main" id="{18B68333-1C7F-D4B8-421B-0DEB6687EA6B}"/>
              </a:ext>
            </a:extLst>
          </p:cNvPr>
          <p:cNvPicPr>
            <a:picLocks noGrp="1" noChangeAspect="1"/>
          </p:cNvPicPr>
          <p:nvPr>
            <p:ph idx="1"/>
          </p:nvPr>
        </p:nvPicPr>
        <p:blipFill>
          <a:blip r:embed="rId4"/>
          <a:stretch>
            <a:fillRect/>
          </a:stretch>
        </p:blipFill>
        <p:spPr>
          <a:xfrm>
            <a:off x="724829" y="1357027"/>
            <a:ext cx="10987496" cy="4539744"/>
          </a:xfrm>
          <a:prstGeom prst="rect">
            <a:avLst/>
          </a:prstGeom>
        </p:spPr>
      </p:pic>
      <p:sp>
        <p:nvSpPr>
          <p:cNvPr id="5" name="文本框 4">
            <a:extLst>
              <a:ext uri="{FF2B5EF4-FFF2-40B4-BE49-F238E27FC236}">
                <a16:creationId xmlns:a16="http://schemas.microsoft.com/office/drawing/2014/main" id="{7D1809D7-78BD-58F4-FFFC-8635E533EB69}"/>
              </a:ext>
            </a:extLst>
          </p:cNvPr>
          <p:cNvSpPr txBox="1"/>
          <p:nvPr/>
        </p:nvSpPr>
        <p:spPr>
          <a:xfrm>
            <a:off x="612659" y="6229669"/>
            <a:ext cx="8548722" cy="553998"/>
          </a:xfrm>
          <a:prstGeom prst="rect">
            <a:avLst/>
          </a:prstGeom>
          <a:noFill/>
        </p:spPr>
        <p:txBody>
          <a:bodyPr wrap="square" rtlCol="0">
            <a:spAutoFit/>
          </a:bodyPr>
          <a:lstStyle/>
          <a:p>
            <a:r>
              <a:rPr lang="en" altLang="zh-CN" sz="1000" b="0" i="1" dirty="0" err="1">
                <a:solidFill>
                  <a:srgbClr val="333333"/>
                </a:solidFill>
                <a:effectLst/>
                <a:latin typeface="Arial" panose="020B0604020202020204" pitchFamily="34" charset="0"/>
                <a:cs typeface="Arial" panose="020B0604020202020204" pitchFamily="34" charset="0"/>
              </a:rPr>
              <a:t>Shuo</a:t>
            </a:r>
            <a:r>
              <a:rPr lang="en" altLang="zh-CN" sz="1000" b="0" i="1" dirty="0">
                <a:solidFill>
                  <a:srgbClr val="333333"/>
                </a:solidFill>
                <a:effectLst/>
                <a:latin typeface="Arial" panose="020B0604020202020204" pitchFamily="34" charset="0"/>
                <a:cs typeface="Arial" panose="020B0604020202020204" pitchFamily="34" charset="0"/>
              </a:rPr>
              <a:t> Wang, </a:t>
            </a:r>
            <a:r>
              <a:rPr lang="en" altLang="zh-CN" sz="1000" b="0" i="1" dirty="0" err="1">
                <a:solidFill>
                  <a:srgbClr val="333333"/>
                </a:solidFill>
                <a:effectLst/>
                <a:latin typeface="Arial" panose="020B0604020202020204" pitchFamily="34" charset="0"/>
                <a:cs typeface="Arial" panose="020B0604020202020204" pitchFamily="34" charset="0"/>
              </a:rPr>
              <a:t>Yanran</a:t>
            </a:r>
            <a:r>
              <a:rPr lang="en" altLang="zh-CN" sz="1000" b="0" i="1" dirty="0">
                <a:solidFill>
                  <a:srgbClr val="333333"/>
                </a:solidFill>
                <a:effectLst/>
                <a:latin typeface="Arial" panose="020B0604020202020204" pitchFamily="34" charset="0"/>
                <a:cs typeface="Arial" panose="020B0604020202020204" pitchFamily="34" charset="0"/>
              </a:rPr>
              <a:t> Li, Jiang Zhang, </a:t>
            </a:r>
            <a:r>
              <a:rPr lang="en" altLang="zh-CN" sz="1000" b="0" i="1" dirty="0" err="1">
                <a:solidFill>
                  <a:srgbClr val="333333"/>
                </a:solidFill>
                <a:effectLst/>
                <a:latin typeface="Arial" panose="020B0604020202020204" pitchFamily="34" charset="0"/>
                <a:cs typeface="Arial" panose="020B0604020202020204" pitchFamily="34" charset="0"/>
              </a:rPr>
              <a:t>Qingye</a:t>
            </a:r>
            <a:r>
              <a:rPr lang="en" altLang="zh-CN" sz="1000" b="0" i="1" dirty="0">
                <a:solidFill>
                  <a:srgbClr val="333333"/>
                </a:solidFill>
                <a:effectLst/>
                <a:latin typeface="Arial" panose="020B0604020202020204" pitchFamily="34" charset="0"/>
                <a:cs typeface="Arial" panose="020B0604020202020204" pitchFamily="34" charset="0"/>
              </a:rPr>
              <a:t> Meng, </a:t>
            </a:r>
            <a:r>
              <a:rPr lang="en" altLang="zh-CN" sz="1000" b="0" i="1" dirty="0" err="1">
                <a:solidFill>
                  <a:srgbClr val="333333"/>
                </a:solidFill>
                <a:effectLst/>
                <a:latin typeface="Arial" panose="020B0604020202020204" pitchFamily="34" charset="0"/>
                <a:cs typeface="Arial" panose="020B0604020202020204" pitchFamily="34" charset="0"/>
              </a:rPr>
              <a:t>Lingwei</a:t>
            </a:r>
            <a:r>
              <a:rPr lang="en" altLang="zh-CN" sz="1000" b="0" i="1" dirty="0">
                <a:solidFill>
                  <a:srgbClr val="333333"/>
                </a:solidFill>
                <a:effectLst/>
                <a:latin typeface="Arial" panose="020B0604020202020204" pitchFamily="34" charset="0"/>
                <a:cs typeface="Arial" panose="020B0604020202020204" pitchFamily="34" charset="0"/>
              </a:rPr>
              <a:t> Meng, and Fei Gao. 2020. PM2.5-GNN: A Domain Knowledge Enhanced Graph Neural Network For PM2.5 Forecasting. In Proceedings of the 28th International Conference on Advances in Geographic Information Systems (SIGSPATIAL '20). Association for Computing Machinery, New York, NY, USA, 163–166. https://</a:t>
            </a:r>
            <a:r>
              <a:rPr lang="en" altLang="zh-CN" sz="1000" b="0" i="1" dirty="0" err="1">
                <a:solidFill>
                  <a:srgbClr val="333333"/>
                </a:solidFill>
                <a:effectLst/>
                <a:latin typeface="Arial" panose="020B0604020202020204" pitchFamily="34" charset="0"/>
                <a:cs typeface="Arial" panose="020B0604020202020204" pitchFamily="34" charset="0"/>
              </a:rPr>
              <a:t>doi.org</a:t>
            </a:r>
            <a:r>
              <a:rPr lang="en" altLang="zh-CN" sz="1000" b="0" i="1" dirty="0">
                <a:solidFill>
                  <a:srgbClr val="333333"/>
                </a:solidFill>
                <a:effectLst/>
                <a:latin typeface="Arial" panose="020B0604020202020204" pitchFamily="34" charset="0"/>
                <a:cs typeface="Arial" panose="020B0604020202020204" pitchFamily="34" charset="0"/>
              </a:rPr>
              <a:t>/10.1145/3397536.3422208</a:t>
            </a:r>
            <a:endParaRPr lang="zh-CN" altLang="en-US" sz="1000" dirty="0">
              <a:latin typeface="Arial" panose="020B0604020202020204" pitchFamily="34" charset="0"/>
              <a:ea typeface="微软雅黑" panose="020B0503020204020204" pitchFamily="34" charset="-122"/>
              <a:cs typeface="Arial" panose="020B0604020202020204" pitchFamily="34" charset="0"/>
            </a:endParaRPr>
          </a:p>
        </p:txBody>
      </p:sp>
    </p:spTree>
    <p:extLst>
      <p:ext uri="{BB962C8B-B14F-4D97-AF65-F5344CB8AC3E}">
        <p14:creationId xmlns:p14="http://schemas.microsoft.com/office/powerpoint/2010/main" val="29106352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1" y="436469"/>
            <a:ext cx="8310361"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Results</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6" name="直接箭头连接符 9">
            <a:extLst>
              <a:ext uri="{FF2B5EF4-FFF2-40B4-BE49-F238E27FC236}">
                <a16:creationId xmlns:a16="http://schemas.microsoft.com/office/drawing/2014/main" id="{BE6C72BB-7D2B-BD9A-70D2-B244A87BC451}"/>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pic>
        <p:nvPicPr>
          <p:cNvPr id="67" name="图片 66">
            <a:extLst>
              <a:ext uri="{FF2B5EF4-FFF2-40B4-BE49-F238E27FC236}">
                <a16:creationId xmlns:a16="http://schemas.microsoft.com/office/drawing/2014/main" id="{BF69EAE7-F8D7-BDBE-F8BA-D082DB6FC37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17047" y="5878242"/>
            <a:ext cx="1716371" cy="1189728"/>
          </a:xfrm>
          <a:prstGeom prst="rect">
            <a:avLst/>
          </a:prstGeom>
        </p:spPr>
      </p:pic>
      <p:sp>
        <p:nvSpPr>
          <p:cNvPr id="5" name="文本框 4">
            <a:extLst>
              <a:ext uri="{FF2B5EF4-FFF2-40B4-BE49-F238E27FC236}">
                <a16:creationId xmlns:a16="http://schemas.microsoft.com/office/drawing/2014/main" id="{7D1809D7-78BD-58F4-FFFC-8635E533EB69}"/>
              </a:ext>
            </a:extLst>
          </p:cNvPr>
          <p:cNvSpPr txBox="1"/>
          <p:nvPr/>
        </p:nvSpPr>
        <p:spPr>
          <a:xfrm>
            <a:off x="612659" y="6229669"/>
            <a:ext cx="8548722" cy="553998"/>
          </a:xfrm>
          <a:prstGeom prst="rect">
            <a:avLst/>
          </a:prstGeom>
          <a:noFill/>
        </p:spPr>
        <p:txBody>
          <a:bodyPr wrap="square" rtlCol="0">
            <a:spAutoFit/>
          </a:bodyPr>
          <a:lstStyle/>
          <a:p>
            <a:r>
              <a:rPr lang="en" altLang="zh-CN" sz="1000" b="0" i="1" dirty="0" err="1">
                <a:solidFill>
                  <a:srgbClr val="333333"/>
                </a:solidFill>
                <a:effectLst/>
                <a:latin typeface="Arial" panose="020B0604020202020204" pitchFamily="34" charset="0"/>
                <a:cs typeface="Arial" panose="020B0604020202020204" pitchFamily="34" charset="0"/>
              </a:rPr>
              <a:t>Shuo</a:t>
            </a:r>
            <a:r>
              <a:rPr lang="en" altLang="zh-CN" sz="1000" b="0" i="1" dirty="0">
                <a:solidFill>
                  <a:srgbClr val="333333"/>
                </a:solidFill>
                <a:effectLst/>
                <a:latin typeface="Arial" panose="020B0604020202020204" pitchFamily="34" charset="0"/>
                <a:cs typeface="Arial" panose="020B0604020202020204" pitchFamily="34" charset="0"/>
              </a:rPr>
              <a:t> Wang, </a:t>
            </a:r>
            <a:r>
              <a:rPr lang="en" altLang="zh-CN" sz="1000" b="0" i="1" dirty="0" err="1">
                <a:solidFill>
                  <a:srgbClr val="333333"/>
                </a:solidFill>
                <a:effectLst/>
                <a:latin typeface="Arial" panose="020B0604020202020204" pitchFamily="34" charset="0"/>
                <a:cs typeface="Arial" panose="020B0604020202020204" pitchFamily="34" charset="0"/>
              </a:rPr>
              <a:t>Yanran</a:t>
            </a:r>
            <a:r>
              <a:rPr lang="en" altLang="zh-CN" sz="1000" b="0" i="1" dirty="0">
                <a:solidFill>
                  <a:srgbClr val="333333"/>
                </a:solidFill>
                <a:effectLst/>
                <a:latin typeface="Arial" panose="020B0604020202020204" pitchFamily="34" charset="0"/>
                <a:cs typeface="Arial" panose="020B0604020202020204" pitchFamily="34" charset="0"/>
              </a:rPr>
              <a:t> Li, Jiang Zhang, </a:t>
            </a:r>
            <a:r>
              <a:rPr lang="en" altLang="zh-CN" sz="1000" b="0" i="1" dirty="0" err="1">
                <a:solidFill>
                  <a:srgbClr val="333333"/>
                </a:solidFill>
                <a:effectLst/>
                <a:latin typeface="Arial" panose="020B0604020202020204" pitchFamily="34" charset="0"/>
                <a:cs typeface="Arial" panose="020B0604020202020204" pitchFamily="34" charset="0"/>
              </a:rPr>
              <a:t>Qingye</a:t>
            </a:r>
            <a:r>
              <a:rPr lang="en" altLang="zh-CN" sz="1000" b="0" i="1" dirty="0">
                <a:solidFill>
                  <a:srgbClr val="333333"/>
                </a:solidFill>
                <a:effectLst/>
                <a:latin typeface="Arial" panose="020B0604020202020204" pitchFamily="34" charset="0"/>
                <a:cs typeface="Arial" panose="020B0604020202020204" pitchFamily="34" charset="0"/>
              </a:rPr>
              <a:t> Meng, </a:t>
            </a:r>
            <a:r>
              <a:rPr lang="en" altLang="zh-CN" sz="1000" b="0" i="1" dirty="0" err="1">
                <a:solidFill>
                  <a:srgbClr val="333333"/>
                </a:solidFill>
                <a:effectLst/>
                <a:latin typeface="Arial" panose="020B0604020202020204" pitchFamily="34" charset="0"/>
                <a:cs typeface="Arial" panose="020B0604020202020204" pitchFamily="34" charset="0"/>
              </a:rPr>
              <a:t>Lingwei</a:t>
            </a:r>
            <a:r>
              <a:rPr lang="en" altLang="zh-CN" sz="1000" b="0" i="1" dirty="0">
                <a:solidFill>
                  <a:srgbClr val="333333"/>
                </a:solidFill>
                <a:effectLst/>
                <a:latin typeface="Arial" panose="020B0604020202020204" pitchFamily="34" charset="0"/>
                <a:cs typeface="Arial" panose="020B0604020202020204" pitchFamily="34" charset="0"/>
              </a:rPr>
              <a:t> Meng, and Fei Gao. 2020. PM2.5-GNN: A Domain Knowledge Enhanced Graph Neural Network For PM2.5 Forecasting. In Proceedings of the 28th International Conference on Advances in Geographic Information Systems (SIGSPATIAL '20). Association for Computing Machinery, New York, NY, USA, 163–166. https://</a:t>
            </a:r>
            <a:r>
              <a:rPr lang="en" altLang="zh-CN" sz="1000" b="0" i="1" dirty="0" err="1">
                <a:solidFill>
                  <a:srgbClr val="333333"/>
                </a:solidFill>
                <a:effectLst/>
                <a:latin typeface="Arial" panose="020B0604020202020204" pitchFamily="34" charset="0"/>
                <a:cs typeface="Arial" panose="020B0604020202020204" pitchFamily="34" charset="0"/>
              </a:rPr>
              <a:t>doi.org</a:t>
            </a:r>
            <a:r>
              <a:rPr lang="en" altLang="zh-CN" sz="1000" b="0" i="1" dirty="0">
                <a:solidFill>
                  <a:srgbClr val="333333"/>
                </a:solidFill>
                <a:effectLst/>
                <a:latin typeface="Arial" panose="020B0604020202020204" pitchFamily="34" charset="0"/>
                <a:cs typeface="Arial" panose="020B0604020202020204" pitchFamily="34" charset="0"/>
              </a:rPr>
              <a:t>/10.1145/3397536.3422208</a:t>
            </a:r>
            <a:endParaRPr lang="zh-CN" altLang="en-US" sz="1000" dirty="0">
              <a:latin typeface="Arial" panose="020B0604020202020204" pitchFamily="34" charset="0"/>
              <a:ea typeface="微软雅黑" panose="020B0503020204020204" pitchFamily="34" charset="-122"/>
              <a:cs typeface="Arial" panose="020B0604020202020204" pitchFamily="34" charset="0"/>
            </a:endParaRPr>
          </a:p>
        </p:txBody>
      </p:sp>
      <p:pic>
        <p:nvPicPr>
          <p:cNvPr id="6" name="内容占位符 5">
            <a:extLst>
              <a:ext uri="{FF2B5EF4-FFF2-40B4-BE49-F238E27FC236}">
                <a16:creationId xmlns:a16="http://schemas.microsoft.com/office/drawing/2014/main" id="{29D6BDB0-D0FE-12EC-DE0B-5E078199FA28}"/>
              </a:ext>
            </a:extLst>
          </p:cNvPr>
          <p:cNvPicPr>
            <a:picLocks noGrp="1" noChangeAspect="1"/>
          </p:cNvPicPr>
          <p:nvPr>
            <p:ph idx="1"/>
          </p:nvPr>
        </p:nvPicPr>
        <p:blipFill>
          <a:blip r:embed="rId4"/>
          <a:stretch>
            <a:fillRect/>
          </a:stretch>
        </p:blipFill>
        <p:spPr>
          <a:xfrm>
            <a:off x="3224745" y="313299"/>
            <a:ext cx="8967255" cy="5617590"/>
          </a:xfrm>
          <a:prstGeom prst="rect">
            <a:avLst/>
          </a:prstGeom>
        </p:spPr>
      </p:pic>
      <p:pic>
        <p:nvPicPr>
          <p:cNvPr id="9" name="图片 8">
            <a:extLst>
              <a:ext uri="{FF2B5EF4-FFF2-40B4-BE49-F238E27FC236}">
                <a16:creationId xmlns:a16="http://schemas.microsoft.com/office/drawing/2014/main" id="{79F7D033-876B-BE76-7F00-EDBF5A8E2DA3}"/>
              </a:ext>
            </a:extLst>
          </p:cNvPr>
          <p:cNvPicPr>
            <a:picLocks noChangeAspect="1"/>
          </p:cNvPicPr>
          <p:nvPr/>
        </p:nvPicPr>
        <p:blipFill>
          <a:blip r:embed="rId5"/>
          <a:stretch>
            <a:fillRect/>
          </a:stretch>
        </p:blipFill>
        <p:spPr>
          <a:xfrm>
            <a:off x="352612" y="1415436"/>
            <a:ext cx="3089835" cy="929111"/>
          </a:xfrm>
          <a:prstGeom prst="rect">
            <a:avLst/>
          </a:prstGeom>
        </p:spPr>
      </p:pic>
      <p:pic>
        <p:nvPicPr>
          <p:cNvPr id="10" name="图片 9">
            <a:extLst>
              <a:ext uri="{FF2B5EF4-FFF2-40B4-BE49-F238E27FC236}">
                <a16:creationId xmlns:a16="http://schemas.microsoft.com/office/drawing/2014/main" id="{A0025FDC-AE60-A360-D7B6-2CDCD6EBF7D7}"/>
              </a:ext>
            </a:extLst>
          </p:cNvPr>
          <p:cNvPicPr>
            <a:picLocks noChangeAspect="1"/>
          </p:cNvPicPr>
          <p:nvPr/>
        </p:nvPicPr>
        <p:blipFill>
          <a:blip r:embed="rId6"/>
          <a:stretch>
            <a:fillRect/>
          </a:stretch>
        </p:blipFill>
        <p:spPr>
          <a:xfrm>
            <a:off x="612659" y="2677183"/>
            <a:ext cx="2289515" cy="1296130"/>
          </a:xfrm>
          <a:prstGeom prst="rect">
            <a:avLst/>
          </a:prstGeom>
        </p:spPr>
      </p:pic>
      <p:pic>
        <p:nvPicPr>
          <p:cNvPr id="11" name="图片 10">
            <a:extLst>
              <a:ext uri="{FF2B5EF4-FFF2-40B4-BE49-F238E27FC236}">
                <a16:creationId xmlns:a16="http://schemas.microsoft.com/office/drawing/2014/main" id="{E68171D3-5160-B1C0-D335-1FA6707D9BA5}"/>
              </a:ext>
            </a:extLst>
          </p:cNvPr>
          <p:cNvPicPr>
            <a:picLocks noChangeAspect="1"/>
          </p:cNvPicPr>
          <p:nvPr/>
        </p:nvPicPr>
        <p:blipFill>
          <a:blip r:embed="rId7"/>
          <a:stretch>
            <a:fillRect/>
          </a:stretch>
        </p:blipFill>
        <p:spPr>
          <a:xfrm>
            <a:off x="352612" y="4188163"/>
            <a:ext cx="2763420" cy="1393795"/>
          </a:xfrm>
          <a:prstGeom prst="rect">
            <a:avLst/>
          </a:prstGeom>
        </p:spPr>
      </p:pic>
    </p:spTree>
    <p:extLst>
      <p:ext uri="{BB962C8B-B14F-4D97-AF65-F5344CB8AC3E}">
        <p14:creationId xmlns:p14="http://schemas.microsoft.com/office/powerpoint/2010/main" val="141604366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1" y="436469"/>
            <a:ext cx="8310361"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Ablation – Domain Knowledge</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6" name="直接箭头连接符 9">
            <a:extLst>
              <a:ext uri="{FF2B5EF4-FFF2-40B4-BE49-F238E27FC236}">
                <a16:creationId xmlns:a16="http://schemas.microsoft.com/office/drawing/2014/main" id="{BE6C72BB-7D2B-BD9A-70D2-B244A87BC451}"/>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pic>
        <p:nvPicPr>
          <p:cNvPr id="67" name="图片 66">
            <a:extLst>
              <a:ext uri="{FF2B5EF4-FFF2-40B4-BE49-F238E27FC236}">
                <a16:creationId xmlns:a16="http://schemas.microsoft.com/office/drawing/2014/main" id="{BF69EAE7-F8D7-BDBE-F8BA-D082DB6FC37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17047" y="5878242"/>
            <a:ext cx="1716371" cy="1189728"/>
          </a:xfrm>
          <a:prstGeom prst="rect">
            <a:avLst/>
          </a:prstGeom>
        </p:spPr>
      </p:pic>
      <p:sp>
        <p:nvSpPr>
          <p:cNvPr id="5" name="文本框 4">
            <a:extLst>
              <a:ext uri="{FF2B5EF4-FFF2-40B4-BE49-F238E27FC236}">
                <a16:creationId xmlns:a16="http://schemas.microsoft.com/office/drawing/2014/main" id="{7D1809D7-78BD-58F4-FFFC-8635E533EB69}"/>
              </a:ext>
            </a:extLst>
          </p:cNvPr>
          <p:cNvSpPr txBox="1"/>
          <p:nvPr/>
        </p:nvSpPr>
        <p:spPr>
          <a:xfrm>
            <a:off x="612659" y="6229669"/>
            <a:ext cx="8548722" cy="553998"/>
          </a:xfrm>
          <a:prstGeom prst="rect">
            <a:avLst/>
          </a:prstGeom>
          <a:noFill/>
        </p:spPr>
        <p:txBody>
          <a:bodyPr wrap="square" rtlCol="0">
            <a:spAutoFit/>
          </a:bodyPr>
          <a:lstStyle/>
          <a:p>
            <a:r>
              <a:rPr lang="en" altLang="zh-CN" sz="1000" b="0" i="1" dirty="0" err="1">
                <a:solidFill>
                  <a:srgbClr val="333333"/>
                </a:solidFill>
                <a:effectLst/>
                <a:latin typeface="Arial" panose="020B0604020202020204" pitchFamily="34" charset="0"/>
                <a:cs typeface="Arial" panose="020B0604020202020204" pitchFamily="34" charset="0"/>
              </a:rPr>
              <a:t>Shuo</a:t>
            </a:r>
            <a:r>
              <a:rPr lang="en" altLang="zh-CN" sz="1000" b="0" i="1" dirty="0">
                <a:solidFill>
                  <a:srgbClr val="333333"/>
                </a:solidFill>
                <a:effectLst/>
                <a:latin typeface="Arial" panose="020B0604020202020204" pitchFamily="34" charset="0"/>
                <a:cs typeface="Arial" panose="020B0604020202020204" pitchFamily="34" charset="0"/>
              </a:rPr>
              <a:t> Wang, </a:t>
            </a:r>
            <a:r>
              <a:rPr lang="en" altLang="zh-CN" sz="1000" b="0" i="1" dirty="0" err="1">
                <a:solidFill>
                  <a:srgbClr val="333333"/>
                </a:solidFill>
                <a:effectLst/>
                <a:latin typeface="Arial" panose="020B0604020202020204" pitchFamily="34" charset="0"/>
                <a:cs typeface="Arial" panose="020B0604020202020204" pitchFamily="34" charset="0"/>
              </a:rPr>
              <a:t>Yanran</a:t>
            </a:r>
            <a:r>
              <a:rPr lang="en" altLang="zh-CN" sz="1000" b="0" i="1" dirty="0">
                <a:solidFill>
                  <a:srgbClr val="333333"/>
                </a:solidFill>
                <a:effectLst/>
                <a:latin typeface="Arial" panose="020B0604020202020204" pitchFamily="34" charset="0"/>
                <a:cs typeface="Arial" panose="020B0604020202020204" pitchFamily="34" charset="0"/>
              </a:rPr>
              <a:t> Li, Jiang Zhang, </a:t>
            </a:r>
            <a:r>
              <a:rPr lang="en" altLang="zh-CN" sz="1000" b="0" i="1" dirty="0" err="1">
                <a:solidFill>
                  <a:srgbClr val="333333"/>
                </a:solidFill>
                <a:effectLst/>
                <a:latin typeface="Arial" panose="020B0604020202020204" pitchFamily="34" charset="0"/>
                <a:cs typeface="Arial" panose="020B0604020202020204" pitchFamily="34" charset="0"/>
              </a:rPr>
              <a:t>Qingye</a:t>
            </a:r>
            <a:r>
              <a:rPr lang="en" altLang="zh-CN" sz="1000" b="0" i="1" dirty="0">
                <a:solidFill>
                  <a:srgbClr val="333333"/>
                </a:solidFill>
                <a:effectLst/>
                <a:latin typeface="Arial" panose="020B0604020202020204" pitchFamily="34" charset="0"/>
                <a:cs typeface="Arial" panose="020B0604020202020204" pitchFamily="34" charset="0"/>
              </a:rPr>
              <a:t> Meng, </a:t>
            </a:r>
            <a:r>
              <a:rPr lang="en" altLang="zh-CN" sz="1000" b="0" i="1" dirty="0" err="1">
                <a:solidFill>
                  <a:srgbClr val="333333"/>
                </a:solidFill>
                <a:effectLst/>
                <a:latin typeface="Arial" panose="020B0604020202020204" pitchFamily="34" charset="0"/>
                <a:cs typeface="Arial" panose="020B0604020202020204" pitchFamily="34" charset="0"/>
              </a:rPr>
              <a:t>Lingwei</a:t>
            </a:r>
            <a:r>
              <a:rPr lang="en" altLang="zh-CN" sz="1000" b="0" i="1" dirty="0">
                <a:solidFill>
                  <a:srgbClr val="333333"/>
                </a:solidFill>
                <a:effectLst/>
                <a:latin typeface="Arial" panose="020B0604020202020204" pitchFamily="34" charset="0"/>
                <a:cs typeface="Arial" panose="020B0604020202020204" pitchFamily="34" charset="0"/>
              </a:rPr>
              <a:t> Meng, and Fei Gao. 2020. PM2.5-GNN: A Domain Knowledge Enhanced Graph Neural Network For PM2.5 Forecasting. In Proceedings of the 28th International Conference on Advances in Geographic Information Systems (SIGSPATIAL '20). Association for Computing Machinery, New York, NY, USA, 163–166. https://</a:t>
            </a:r>
            <a:r>
              <a:rPr lang="en" altLang="zh-CN" sz="1000" b="0" i="1" dirty="0" err="1">
                <a:solidFill>
                  <a:srgbClr val="333333"/>
                </a:solidFill>
                <a:effectLst/>
                <a:latin typeface="Arial" panose="020B0604020202020204" pitchFamily="34" charset="0"/>
                <a:cs typeface="Arial" panose="020B0604020202020204" pitchFamily="34" charset="0"/>
              </a:rPr>
              <a:t>doi.org</a:t>
            </a:r>
            <a:r>
              <a:rPr lang="en" altLang="zh-CN" sz="1000" b="0" i="1" dirty="0">
                <a:solidFill>
                  <a:srgbClr val="333333"/>
                </a:solidFill>
                <a:effectLst/>
                <a:latin typeface="Arial" panose="020B0604020202020204" pitchFamily="34" charset="0"/>
                <a:cs typeface="Arial" panose="020B0604020202020204" pitchFamily="34" charset="0"/>
              </a:rPr>
              <a:t>/10.1145/3397536.3422208</a:t>
            </a:r>
            <a:endParaRPr lang="zh-CN" altLang="en-US" sz="1000" dirty="0">
              <a:latin typeface="Arial" panose="020B0604020202020204" pitchFamily="34" charset="0"/>
              <a:ea typeface="微软雅黑" panose="020B0503020204020204" pitchFamily="34" charset="-122"/>
              <a:cs typeface="Arial" panose="020B0604020202020204" pitchFamily="34" charset="0"/>
            </a:endParaRPr>
          </a:p>
        </p:txBody>
      </p:sp>
      <p:pic>
        <p:nvPicPr>
          <p:cNvPr id="4" name="内容占位符 3">
            <a:extLst>
              <a:ext uri="{FF2B5EF4-FFF2-40B4-BE49-F238E27FC236}">
                <a16:creationId xmlns:a16="http://schemas.microsoft.com/office/drawing/2014/main" id="{31B24DAC-CCBF-327E-FF7B-3906396F563F}"/>
              </a:ext>
            </a:extLst>
          </p:cNvPr>
          <p:cNvPicPr>
            <a:picLocks noGrp="1" noChangeAspect="1"/>
          </p:cNvPicPr>
          <p:nvPr>
            <p:ph idx="1"/>
          </p:nvPr>
        </p:nvPicPr>
        <p:blipFill>
          <a:blip r:embed="rId4"/>
          <a:stretch>
            <a:fillRect/>
          </a:stretch>
        </p:blipFill>
        <p:spPr>
          <a:xfrm>
            <a:off x="2906258" y="1307063"/>
            <a:ext cx="6614260" cy="4701045"/>
          </a:xfrm>
          <a:prstGeom prst="rect">
            <a:avLst/>
          </a:prstGeom>
        </p:spPr>
      </p:pic>
    </p:spTree>
    <p:extLst>
      <p:ext uri="{BB962C8B-B14F-4D97-AF65-F5344CB8AC3E}">
        <p14:creationId xmlns:p14="http://schemas.microsoft.com/office/powerpoint/2010/main" val="241142104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2" y="436469"/>
            <a:ext cx="6567080"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Outline</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F64D8834-E2BC-449B-AE26-02CE308A4E59}"/>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grpSp>
        <p:nvGrpSpPr>
          <p:cNvPr id="18" name="组合 17">
            <a:extLst>
              <a:ext uri="{FF2B5EF4-FFF2-40B4-BE49-F238E27FC236}">
                <a16:creationId xmlns:a16="http://schemas.microsoft.com/office/drawing/2014/main" id="{F6949C8F-48D6-530D-7C80-F3347645D2DE}"/>
              </a:ext>
            </a:extLst>
          </p:cNvPr>
          <p:cNvGrpSpPr/>
          <p:nvPr/>
        </p:nvGrpSpPr>
        <p:grpSpPr>
          <a:xfrm>
            <a:off x="9887620" y="6272698"/>
            <a:ext cx="1730076" cy="504431"/>
            <a:chOff x="9887620" y="6272698"/>
            <a:chExt cx="1730076" cy="504431"/>
          </a:xfrm>
        </p:grpSpPr>
        <p:pic>
          <p:nvPicPr>
            <p:cNvPr id="19" name="pattern_logo1.png" descr="pattern_logo1.png">
              <a:extLst>
                <a:ext uri="{FF2B5EF4-FFF2-40B4-BE49-F238E27FC236}">
                  <a16:creationId xmlns:a16="http://schemas.microsoft.com/office/drawing/2014/main" id="{8DD01C58-5923-3D25-CB80-1A03894A505B}"/>
                </a:ext>
              </a:extLst>
            </p:cNvPr>
            <p:cNvPicPr>
              <a:picLocks noChangeAspect="1"/>
            </p:cNvPicPr>
            <p:nvPr/>
          </p:nvPicPr>
          <p:blipFill>
            <a:blip r:embed="rId3"/>
            <a:stretch>
              <a:fillRect/>
            </a:stretch>
          </p:blipFill>
          <p:spPr>
            <a:xfrm>
              <a:off x="9887620" y="6272698"/>
              <a:ext cx="523538" cy="504431"/>
            </a:xfrm>
            <a:prstGeom prst="rect">
              <a:avLst/>
            </a:prstGeom>
            <a:ln w="12700">
              <a:miter lim="400000"/>
            </a:ln>
          </p:spPr>
        </p:pic>
        <p:pic>
          <p:nvPicPr>
            <p:cNvPr id="20" name="text.png" descr="text.png">
              <a:extLst>
                <a:ext uri="{FF2B5EF4-FFF2-40B4-BE49-F238E27FC236}">
                  <a16:creationId xmlns:a16="http://schemas.microsoft.com/office/drawing/2014/main" id="{C87CD482-3460-E119-C3A7-98B86841A61D}"/>
                </a:ext>
              </a:extLst>
            </p:cNvPr>
            <p:cNvPicPr>
              <a:picLocks noChangeAspect="1"/>
            </p:cNvPicPr>
            <p:nvPr/>
          </p:nvPicPr>
          <p:blipFill>
            <a:blip r:embed="rId4"/>
            <a:stretch>
              <a:fillRect/>
            </a:stretch>
          </p:blipFill>
          <p:spPr>
            <a:xfrm>
              <a:off x="10422843" y="6272698"/>
              <a:ext cx="1194853" cy="504431"/>
            </a:xfrm>
            <a:prstGeom prst="rect">
              <a:avLst/>
            </a:prstGeom>
            <a:ln w="12700">
              <a:miter lim="400000"/>
            </a:ln>
          </p:spPr>
        </p:pic>
      </p:grpSp>
      <p:sp>
        <p:nvSpPr>
          <p:cNvPr id="2" name="内容占位符 2">
            <a:extLst>
              <a:ext uri="{FF2B5EF4-FFF2-40B4-BE49-F238E27FC236}">
                <a16:creationId xmlns:a16="http://schemas.microsoft.com/office/drawing/2014/main" id="{DCACDF7B-134E-25AB-056A-18C1B2353D3E}"/>
              </a:ext>
            </a:extLst>
          </p:cNvPr>
          <p:cNvSpPr txBox="1">
            <a:spLocks/>
          </p:cNvSpPr>
          <p:nvPr/>
        </p:nvSpPr>
        <p:spPr>
          <a:xfrm>
            <a:off x="814039" y="1493270"/>
            <a:ext cx="10823970" cy="387145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CN" sz="2000" dirty="0">
                <a:latin typeface="Arial" panose="020B0604020202020204" pitchFamily="34" charset="0"/>
                <a:ea typeface="FangSong" panose="02010609060101010101" pitchFamily="49" charset="-122"/>
                <a:cs typeface="Arial" panose="020B0604020202020204" pitchFamily="34" charset="0"/>
              </a:rPr>
              <a:t>Complex Systems and Modelling Methods</a:t>
            </a:r>
          </a:p>
          <a:p>
            <a:r>
              <a:rPr kumimoji="1" lang="en-US" altLang="zh-CN" sz="2000" dirty="0">
                <a:latin typeface="Arial" panose="020B0604020202020204" pitchFamily="34" charset="0"/>
                <a:ea typeface="FangSong" panose="02010609060101010101" pitchFamily="49" charset="-122"/>
                <a:cs typeface="Arial" panose="020B0604020202020204" pitchFamily="34" charset="0"/>
              </a:rPr>
              <a:t>Dynamics Learning</a:t>
            </a:r>
            <a:endParaRPr kumimoji="1" lang="en-US" altLang="zh-CN" sz="1600" dirty="0">
              <a:latin typeface="Arial" panose="020B0604020202020204" pitchFamily="34" charset="0"/>
              <a:ea typeface="FangSong" panose="02010609060101010101" pitchFamily="49" charset="-122"/>
              <a:cs typeface="Arial" panose="020B0604020202020204" pitchFamily="34" charset="0"/>
            </a:endParaRPr>
          </a:p>
          <a:p>
            <a:r>
              <a:rPr kumimoji="1" lang="en-US" altLang="zh-CN" sz="2000" dirty="0">
                <a:solidFill>
                  <a:srgbClr val="FF0000"/>
                </a:solidFill>
                <a:latin typeface="Arial" panose="020B0604020202020204" pitchFamily="34" charset="0"/>
                <a:ea typeface="FangSong" panose="02010609060101010101" pitchFamily="49" charset="-122"/>
                <a:cs typeface="Arial" panose="020B0604020202020204" pitchFamily="34" charset="0"/>
              </a:rPr>
              <a:t>Network Reconstruction</a:t>
            </a:r>
          </a:p>
          <a:p>
            <a:r>
              <a:rPr kumimoji="1" lang="en-US" altLang="zh-CN" sz="2000" dirty="0">
                <a:latin typeface="Arial" panose="020B0604020202020204" pitchFamily="34" charset="0"/>
                <a:ea typeface="FangSong" panose="02010609060101010101" pitchFamily="49" charset="-122"/>
                <a:cs typeface="Arial" panose="020B0604020202020204" pitchFamily="34" charset="0"/>
              </a:rPr>
              <a:t>Multi-scale</a:t>
            </a:r>
            <a:r>
              <a:rPr kumimoji="1" lang="zh-CN" altLang="en-US" sz="2000" dirty="0">
                <a:latin typeface="Arial" panose="020B0604020202020204" pitchFamily="34" charset="0"/>
                <a:ea typeface="FangSong" panose="02010609060101010101" pitchFamily="49" charset="-122"/>
                <a:cs typeface="Arial" panose="020B0604020202020204" pitchFamily="34" charset="0"/>
              </a:rPr>
              <a:t> </a:t>
            </a:r>
            <a:r>
              <a:rPr kumimoji="1" lang="en-US" altLang="zh-CN" sz="2000" dirty="0">
                <a:latin typeface="Arial" panose="020B0604020202020204" pitchFamily="34" charset="0"/>
                <a:ea typeface="FangSong" panose="02010609060101010101" pitchFamily="49" charset="-122"/>
                <a:cs typeface="Arial" panose="020B0604020202020204" pitchFamily="34" charset="0"/>
              </a:rPr>
              <a:t>Modelling</a:t>
            </a:r>
          </a:p>
          <a:p>
            <a:r>
              <a:rPr kumimoji="1" lang="en-US" altLang="zh-CN" sz="2000" dirty="0">
                <a:latin typeface="Arial" panose="020B0604020202020204" pitchFamily="34" charset="0"/>
                <a:ea typeface="FangSong" panose="02010609060101010101" pitchFamily="49" charset="-122"/>
                <a:cs typeface="Arial" panose="020B0604020202020204" pitchFamily="34" charset="0"/>
              </a:rPr>
              <a:t>Simulation,</a:t>
            </a:r>
            <a:r>
              <a:rPr kumimoji="1" lang="zh-CN" altLang="en-US" sz="2000" dirty="0">
                <a:latin typeface="Arial" panose="020B0604020202020204" pitchFamily="34" charset="0"/>
                <a:ea typeface="FangSong" panose="02010609060101010101" pitchFamily="49" charset="-122"/>
                <a:cs typeface="Arial" panose="020B0604020202020204" pitchFamily="34" charset="0"/>
              </a:rPr>
              <a:t> </a:t>
            </a:r>
            <a:r>
              <a:rPr kumimoji="1" lang="en-US" altLang="zh-CN" sz="2000" dirty="0">
                <a:latin typeface="Arial" panose="020B0604020202020204" pitchFamily="34" charset="0"/>
                <a:ea typeface="FangSong" panose="02010609060101010101" pitchFamily="49" charset="-122"/>
                <a:cs typeface="Arial" panose="020B0604020202020204" pitchFamily="34" charset="0"/>
              </a:rPr>
              <a:t>optimization,</a:t>
            </a:r>
            <a:r>
              <a:rPr kumimoji="1" lang="zh-CN" altLang="en-US" sz="2000" dirty="0">
                <a:latin typeface="Arial" panose="020B0604020202020204" pitchFamily="34" charset="0"/>
                <a:ea typeface="FangSong" panose="02010609060101010101" pitchFamily="49" charset="-122"/>
                <a:cs typeface="Arial" panose="020B0604020202020204" pitchFamily="34" charset="0"/>
              </a:rPr>
              <a:t> </a:t>
            </a:r>
            <a:r>
              <a:rPr kumimoji="1" lang="en-US" altLang="zh-CN" sz="2000" dirty="0">
                <a:latin typeface="Arial" panose="020B0604020202020204" pitchFamily="34" charset="0"/>
                <a:ea typeface="FangSong" panose="02010609060101010101" pitchFamily="49" charset="-122"/>
                <a:cs typeface="Arial" panose="020B0604020202020204" pitchFamily="34" charset="0"/>
              </a:rPr>
              <a:t>and</a:t>
            </a:r>
            <a:r>
              <a:rPr kumimoji="1" lang="zh-CN" altLang="en-US" sz="2000" dirty="0">
                <a:latin typeface="Arial" panose="020B0604020202020204" pitchFamily="34" charset="0"/>
                <a:ea typeface="FangSong" panose="02010609060101010101" pitchFamily="49" charset="-122"/>
                <a:cs typeface="Arial" panose="020B0604020202020204" pitchFamily="34" charset="0"/>
              </a:rPr>
              <a:t> </a:t>
            </a:r>
            <a:r>
              <a:rPr kumimoji="1" lang="en-US" altLang="zh-CN" sz="2000" dirty="0">
                <a:latin typeface="Arial" panose="020B0604020202020204" pitchFamily="34" charset="0"/>
                <a:ea typeface="FangSong" panose="02010609060101010101" pitchFamily="49" charset="-122"/>
                <a:cs typeface="Arial" panose="020B0604020202020204" pitchFamily="34" charset="0"/>
              </a:rPr>
              <a:t>control</a:t>
            </a:r>
            <a:endParaRPr kumimoji="1" lang="zh-CN" altLang="en-US" sz="1600" dirty="0">
              <a:latin typeface="Arial" panose="020B0604020202020204" pitchFamily="34" charset="0"/>
              <a:ea typeface="FangSong" panose="02010609060101010101" pitchFamily="49" charset="-122"/>
              <a:cs typeface="Arial" panose="020B0604020202020204" pitchFamily="34" charset="0"/>
            </a:endParaRPr>
          </a:p>
        </p:txBody>
      </p:sp>
      <p:sp>
        <p:nvSpPr>
          <p:cNvPr id="3" name="文本框 2">
            <a:extLst>
              <a:ext uri="{FF2B5EF4-FFF2-40B4-BE49-F238E27FC236}">
                <a16:creationId xmlns:a16="http://schemas.microsoft.com/office/drawing/2014/main" id="{C3CDE3C3-A45C-E902-9E5A-5ACD5EC77770}"/>
              </a:ext>
            </a:extLst>
          </p:cNvPr>
          <p:cNvSpPr txBox="1"/>
          <p:nvPr/>
        </p:nvSpPr>
        <p:spPr>
          <a:xfrm>
            <a:off x="574304" y="6328260"/>
            <a:ext cx="7180875" cy="307777"/>
          </a:xfrm>
          <a:prstGeom prst="rect">
            <a:avLst/>
          </a:prstGeom>
          <a:noFill/>
        </p:spPr>
        <p:txBody>
          <a:bodyPr wrap="square" rtlCol="0">
            <a:spAutoFit/>
          </a:bodyPr>
          <a:lstStyle/>
          <a:p>
            <a:r>
              <a:rPr lang="zh-CN" altLang="en-US" sz="1400" dirty="0">
                <a:latin typeface="微软雅黑" panose="020B0503020204020204" pitchFamily="34" charset="-122"/>
                <a:ea typeface="微软雅黑" panose="020B0503020204020204" pitchFamily="34" charset="-122"/>
              </a:rPr>
              <a:t>更多“</a:t>
            </a:r>
            <a:r>
              <a:rPr lang="zh-CN" altLang="en-US" sz="1400" dirty="0">
                <a:solidFill>
                  <a:srgbClr val="EC8922"/>
                </a:solidFill>
                <a:latin typeface="微软雅黑" panose="020B0503020204020204" pitchFamily="34" charset="-122"/>
                <a:ea typeface="微软雅黑" panose="020B0503020204020204" pitchFamily="34" charset="-122"/>
              </a:rPr>
              <a:t>人工智能 </a:t>
            </a:r>
            <a:r>
              <a:rPr lang="en-US" altLang="zh-CN" sz="1400" dirty="0">
                <a:solidFill>
                  <a:srgbClr val="EC8922"/>
                </a:solidFill>
                <a:latin typeface="微软雅黑" panose="020B0503020204020204" pitchFamily="34" charset="-122"/>
                <a:ea typeface="微软雅黑" panose="020B0503020204020204" pitchFamily="34" charset="-122"/>
              </a:rPr>
              <a:t>&amp; </a:t>
            </a:r>
            <a:r>
              <a:rPr lang="zh-CN" altLang="en-US" sz="1400" dirty="0">
                <a:solidFill>
                  <a:srgbClr val="EC8922"/>
                </a:solidFill>
                <a:latin typeface="微软雅黑" panose="020B0503020204020204" pitchFamily="34" charset="-122"/>
                <a:ea typeface="微软雅黑" panose="020B0503020204020204" pitchFamily="34" charset="-122"/>
              </a:rPr>
              <a:t>复杂系统</a:t>
            </a:r>
            <a:r>
              <a:rPr lang="zh-CN" altLang="en-US" sz="1400" dirty="0">
                <a:latin typeface="微软雅黑" panose="020B0503020204020204" pitchFamily="34" charset="-122"/>
                <a:ea typeface="微软雅黑" panose="020B0503020204020204" pitchFamily="34" charset="-122"/>
              </a:rPr>
              <a:t>”的知识，请关注官网：</a:t>
            </a:r>
            <a:r>
              <a:rPr lang="en-US" altLang="zh-CN" sz="1400" dirty="0">
                <a:latin typeface="微软雅黑" panose="020B0503020204020204" pitchFamily="34" charset="-122"/>
                <a:ea typeface="微软雅黑" panose="020B0503020204020204" pitchFamily="34" charset="-122"/>
              </a:rPr>
              <a:t>campus.swarma.org</a:t>
            </a:r>
            <a:endParaRPr lang="zh-CN" altLang="en-US" sz="14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3036777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1" y="436469"/>
            <a:ext cx="8310361"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Network Reconstruction</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6" name="直接箭头连接符 9">
            <a:extLst>
              <a:ext uri="{FF2B5EF4-FFF2-40B4-BE49-F238E27FC236}">
                <a16:creationId xmlns:a16="http://schemas.microsoft.com/office/drawing/2014/main" id="{BE6C72BB-7D2B-BD9A-70D2-B244A87BC451}"/>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pic>
        <p:nvPicPr>
          <p:cNvPr id="67" name="图片 66">
            <a:extLst>
              <a:ext uri="{FF2B5EF4-FFF2-40B4-BE49-F238E27FC236}">
                <a16:creationId xmlns:a16="http://schemas.microsoft.com/office/drawing/2014/main" id="{BF69EAE7-F8D7-BDBE-F8BA-D082DB6FC37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17047" y="5878242"/>
            <a:ext cx="1716371" cy="1189728"/>
          </a:xfrm>
          <a:prstGeom prst="rect">
            <a:avLst/>
          </a:prstGeom>
        </p:spPr>
      </p:pic>
      <p:sp>
        <p:nvSpPr>
          <p:cNvPr id="2" name="文本框 1">
            <a:extLst>
              <a:ext uri="{FF2B5EF4-FFF2-40B4-BE49-F238E27FC236}">
                <a16:creationId xmlns:a16="http://schemas.microsoft.com/office/drawing/2014/main" id="{5D5D23BF-6D1E-F19B-E63C-682FB49274EF}"/>
              </a:ext>
            </a:extLst>
          </p:cNvPr>
          <p:cNvSpPr txBox="1"/>
          <p:nvPr/>
        </p:nvSpPr>
        <p:spPr>
          <a:xfrm>
            <a:off x="574304" y="6328260"/>
            <a:ext cx="7180875" cy="307777"/>
          </a:xfrm>
          <a:prstGeom prst="rect">
            <a:avLst/>
          </a:prstGeom>
          <a:noFill/>
        </p:spPr>
        <p:txBody>
          <a:bodyPr wrap="square" rtlCol="0">
            <a:spAutoFit/>
          </a:bodyPr>
          <a:lstStyle/>
          <a:p>
            <a:r>
              <a:rPr lang="zh-CN" altLang="en-US" sz="1400" dirty="0">
                <a:latin typeface="微软雅黑" panose="020B0503020204020204" pitchFamily="34" charset="-122"/>
                <a:ea typeface="微软雅黑" panose="020B0503020204020204" pitchFamily="34" charset="-122"/>
              </a:rPr>
              <a:t>更多“</a:t>
            </a:r>
            <a:r>
              <a:rPr lang="zh-CN" altLang="en-US" sz="1400" dirty="0">
                <a:solidFill>
                  <a:srgbClr val="EC8922"/>
                </a:solidFill>
                <a:latin typeface="微软雅黑" panose="020B0503020204020204" pitchFamily="34" charset="-122"/>
                <a:ea typeface="微软雅黑" panose="020B0503020204020204" pitchFamily="34" charset="-122"/>
              </a:rPr>
              <a:t>人工智能 </a:t>
            </a:r>
            <a:r>
              <a:rPr lang="en-US" altLang="zh-CN" sz="1400" dirty="0">
                <a:solidFill>
                  <a:srgbClr val="EC8922"/>
                </a:solidFill>
                <a:latin typeface="微软雅黑" panose="020B0503020204020204" pitchFamily="34" charset="-122"/>
                <a:ea typeface="微软雅黑" panose="020B0503020204020204" pitchFamily="34" charset="-122"/>
              </a:rPr>
              <a:t>&amp; </a:t>
            </a:r>
            <a:r>
              <a:rPr lang="zh-CN" altLang="en-US" sz="1400" dirty="0">
                <a:solidFill>
                  <a:srgbClr val="EC8922"/>
                </a:solidFill>
                <a:latin typeface="微软雅黑" panose="020B0503020204020204" pitchFamily="34" charset="-122"/>
                <a:ea typeface="微软雅黑" panose="020B0503020204020204" pitchFamily="34" charset="-122"/>
              </a:rPr>
              <a:t>复杂系统</a:t>
            </a:r>
            <a:r>
              <a:rPr lang="zh-CN" altLang="en-US" sz="1400" dirty="0">
                <a:latin typeface="微软雅黑" panose="020B0503020204020204" pitchFamily="34" charset="-122"/>
                <a:ea typeface="微软雅黑" panose="020B0503020204020204" pitchFamily="34" charset="-122"/>
              </a:rPr>
              <a:t>”的知识，请关注官网：</a:t>
            </a:r>
            <a:r>
              <a:rPr lang="en-US" altLang="zh-CN" sz="1400" dirty="0">
                <a:latin typeface="微软雅黑" panose="020B0503020204020204" pitchFamily="34" charset="-122"/>
                <a:ea typeface="微软雅黑" panose="020B0503020204020204" pitchFamily="34" charset="-122"/>
              </a:rPr>
              <a:t>campus.swarma.org</a:t>
            </a:r>
            <a:endParaRPr lang="zh-CN" altLang="en-US" sz="1400" dirty="0">
              <a:latin typeface="微软雅黑" panose="020B0503020204020204" pitchFamily="34" charset="-122"/>
              <a:ea typeface="微软雅黑" panose="020B0503020204020204" pitchFamily="34" charset="-122"/>
            </a:endParaRPr>
          </a:p>
        </p:txBody>
      </p:sp>
      <p:pic>
        <p:nvPicPr>
          <p:cNvPr id="3" name="Picture 2" descr="Creating neural time series models with Gluon Time Series | AWS ...">
            <a:extLst>
              <a:ext uri="{FF2B5EF4-FFF2-40B4-BE49-F238E27FC236}">
                <a16:creationId xmlns:a16="http://schemas.microsoft.com/office/drawing/2014/main" id="{40657F39-0497-8839-8712-4C4549C6FDE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0264" y="1498087"/>
            <a:ext cx="2895600" cy="125338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Creating neural time series models with Gluon Time Series | AWS ...">
            <a:extLst>
              <a:ext uri="{FF2B5EF4-FFF2-40B4-BE49-F238E27FC236}">
                <a16:creationId xmlns:a16="http://schemas.microsoft.com/office/drawing/2014/main" id="{8E385B51-B08B-3DD4-12DF-96B6E19E642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0260" y="2901625"/>
            <a:ext cx="2895603" cy="125338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Creating neural time series models with Gluon Time Series | AWS ...">
            <a:extLst>
              <a:ext uri="{FF2B5EF4-FFF2-40B4-BE49-F238E27FC236}">
                <a16:creationId xmlns:a16="http://schemas.microsoft.com/office/drawing/2014/main" id="{4A0D3E2F-BB0A-0493-25D3-58F9CE4442F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0258" y="4260141"/>
            <a:ext cx="2895605" cy="1253383"/>
          </a:xfrm>
          <a:prstGeom prst="rect">
            <a:avLst/>
          </a:prstGeom>
          <a:noFill/>
          <a:extLst>
            <a:ext uri="{909E8E84-426E-40DD-AFC4-6F175D3DCCD1}">
              <a14:hiddenFill xmlns:a14="http://schemas.microsoft.com/office/drawing/2010/main">
                <a:solidFill>
                  <a:srgbClr val="FFFFFF"/>
                </a:solidFill>
              </a14:hiddenFill>
            </a:ext>
          </a:extLst>
        </p:spPr>
      </p:pic>
      <p:pic>
        <p:nvPicPr>
          <p:cNvPr id="6" name="图片 5">
            <a:extLst>
              <a:ext uri="{FF2B5EF4-FFF2-40B4-BE49-F238E27FC236}">
                <a16:creationId xmlns:a16="http://schemas.microsoft.com/office/drawing/2014/main" id="{728DBE6F-258C-89E9-69F8-E9A2E7EB5C68}"/>
              </a:ext>
            </a:extLst>
          </p:cNvPr>
          <p:cNvPicPr>
            <a:picLocks noChangeAspect="1"/>
          </p:cNvPicPr>
          <p:nvPr/>
        </p:nvPicPr>
        <p:blipFill>
          <a:blip r:embed="rId5"/>
          <a:stretch>
            <a:fillRect/>
          </a:stretch>
        </p:blipFill>
        <p:spPr>
          <a:xfrm>
            <a:off x="4648200" y="2023631"/>
            <a:ext cx="2895600" cy="2609850"/>
          </a:xfrm>
          <a:prstGeom prst="rect">
            <a:avLst/>
          </a:prstGeom>
        </p:spPr>
      </p:pic>
      <p:sp>
        <p:nvSpPr>
          <p:cNvPr id="9" name="右箭头 8">
            <a:extLst>
              <a:ext uri="{FF2B5EF4-FFF2-40B4-BE49-F238E27FC236}">
                <a16:creationId xmlns:a16="http://schemas.microsoft.com/office/drawing/2014/main" id="{3D4ED2F1-C009-4002-5414-76C58F8297C1}"/>
              </a:ext>
            </a:extLst>
          </p:cNvPr>
          <p:cNvSpPr/>
          <p:nvPr/>
        </p:nvSpPr>
        <p:spPr>
          <a:xfrm>
            <a:off x="4018094" y="3328555"/>
            <a:ext cx="270457" cy="1715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右箭头 14">
            <a:extLst>
              <a:ext uri="{FF2B5EF4-FFF2-40B4-BE49-F238E27FC236}">
                <a16:creationId xmlns:a16="http://schemas.microsoft.com/office/drawing/2014/main" id="{1141EC5A-2A97-72AA-340F-D368C883A3E1}"/>
              </a:ext>
            </a:extLst>
          </p:cNvPr>
          <p:cNvSpPr/>
          <p:nvPr/>
        </p:nvSpPr>
        <p:spPr>
          <a:xfrm>
            <a:off x="7768220" y="3289919"/>
            <a:ext cx="270457" cy="1715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16" name="图片 15">
            <a:extLst>
              <a:ext uri="{FF2B5EF4-FFF2-40B4-BE49-F238E27FC236}">
                <a16:creationId xmlns:a16="http://schemas.microsoft.com/office/drawing/2014/main" id="{CB1BC0BB-CAF7-247D-C170-629F18D0352A}"/>
              </a:ext>
            </a:extLst>
          </p:cNvPr>
          <p:cNvPicPr>
            <a:picLocks noChangeAspect="1"/>
          </p:cNvPicPr>
          <p:nvPr/>
        </p:nvPicPr>
        <p:blipFill>
          <a:blip r:embed="rId6"/>
          <a:stretch>
            <a:fillRect/>
          </a:stretch>
        </p:blipFill>
        <p:spPr>
          <a:xfrm>
            <a:off x="8352747" y="1762557"/>
            <a:ext cx="2683832" cy="2883692"/>
          </a:xfrm>
          <a:prstGeom prst="rect">
            <a:avLst/>
          </a:prstGeom>
        </p:spPr>
      </p:pic>
      <p:sp>
        <p:nvSpPr>
          <p:cNvPr id="17" name="文本框 16">
            <a:extLst>
              <a:ext uri="{FF2B5EF4-FFF2-40B4-BE49-F238E27FC236}">
                <a16:creationId xmlns:a16="http://schemas.microsoft.com/office/drawing/2014/main" id="{20D3F8E6-F6D7-743C-BAF1-B86DDDC9CAE0}"/>
              </a:ext>
            </a:extLst>
          </p:cNvPr>
          <p:cNvSpPr txBox="1"/>
          <p:nvPr/>
        </p:nvSpPr>
        <p:spPr>
          <a:xfrm>
            <a:off x="8718884" y="4886833"/>
            <a:ext cx="2317695" cy="646331"/>
          </a:xfrm>
          <a:prstGeom prst="rect">
            <a:avLst/>
          </a:prstGeom>
          <a:noFill/>
        </p:spPr>
        <p:txBody>
          <a:bodyPr wrap="square" rtlCol="0">
            <a:spAutoFit/>
          </a:bodyPr>
          <a:lstStyle/>
          <a:p>
            <a:r>
              <a:rPr kumimoji="1" lang="en-US" altLang="zh-CN" dirty="0"/>
              <a:t>Inferred Network and Dynamics</a:t>
            </a:r>
            <a:endParaRPr kumimoji="1" lang="zh-CN" altLang="en-US" dirty="0"/>
          </a:p>
        </p:txBody>
      </p:sp>
      <p:sp>
        <p:nvSpPr>
          <p:cNvPr id="18" name="文本框 17">
            <a:extLst>
              <a:ext uri="{FF2B5EF4-FFF2-40B4-BE49-F238E27FC236}">
                <a16:creationId xmlns:a16="http://schemas.microsoft.com/office/drawing/2014/main" id="{C0F51BA4-6B7C-7C3D-7DCB-BAB37D95F46B}"/>
              </a:ext>
            </a:extLst>
          </p:cNvPr>
          <p:cNvSpPr txBox="1"/>
          <p:nvPr/>
        </p:nvSpPr>
        <p:spPr>
          <a:xfrm>
            <a:off x="4999108" y="1621745"/>
            <a:ext cx="3940936" cy="369332"/>
          </a:xfrm>
          <a:prstGeom prst="rect">
            <a:avLst/>
          </a:prstGeom>
          <a:noFill/>
        </p:spPr>
        <p:txBody>
          <a:bodyPr wrap="square" rtlCol="0">
            <a:spAutoFit/>
          </a:bodyPr>
          <a:lstStyle/>
          <a:p>
            <a:r>
              <a:rPr kumimoji="1" lang="en-US" altLang="zh-CN" dirty="0"/>
              <a:t>Graph Neural Network</a:t>
            </a:r>
            <a:endParaRPr kumimoji="1" lang="zh-CN" altLang="en-US" dirty="0"/>
          </a:p>
        </p:txBody>
      </p:sp>
    </p:spTree>
    <p:extLst>
      <p:ext uri="{BB962C8B-B14F-4D97-AF65-F5344CB8AC3E}">
        <p14:creationId xmlns:p14="http://schemas.microsoft.com/office/powerpoint/2010/main" val="304968654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1" y="436469"/>
            <a:ext cx="8310361"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Various Dynamics</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6" name="直接箭头连接符 9">
            <a:extLst>
              <a:ext uri="{FF2B5EF4-FFF2-40B4-BE49-F238E27FC236}">
                <a16:creationId xmlns:a16="http://schemas.microsoft.com/office/drawing/2014/main" id="{BE6C72BB-7D2B-BD9A-70D2-B244A87BC451}"/>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pic>
        <p:nvPicPr>
          <p:cNvPr id="67" name="图片 66">
            <a:extLst>
              <a:ext uri="{FF2B5EF4-FFF2-40B4-BE49-F238E27FC236}">
                <a16:creationId xmlns:a16="http://schemas.microsoft.com/office/drawing/2014/main" id="{BF69EAE7-F8D7-BDBE-F8BA-D082DB6FC37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17047" y="5878242"/>
            <a:ext cx="1716371" cy="1189728"/>
          </a:xfrm>
          <a:prstGeom prst="rect">
            <a:avLst/>
          </a:prstGeom>
        </p:spPr>
      </p:pic>
      <p:sp>
        <p:nvSpPr>
          <p:cNvPr id="11" name="矩形 10">
            <a:extLst>
              <a:ext uri="{FF2B5EF4-FFF2-40B4-BE49-F238E27FC236}">
                <a16:creationId xmlns:a16="http://schemas.microsoft.com/office/drawing/2014/main" id="{83262628-3A47-547B-80A4-CB0772898A90}"/>
              </a:ext>
            </a:extLst>
          </p:cNvPr>
          <p:cNvSpPr/>
          <p:nvPr/>
        </p:nvSpPr>
        <p:spPr>
          <a:xfrm>
            <a:off x="724829" y="6288440"/>
            <a:ext cx="6639959" cy="369332"/>
          </a:xfrm>
          <a:prstGeom prst="rect">
            <a:avLst/>
          </a:prstGeom>
        </p:spPr>
        <p:txBody>
          <a:bodyPr wrap="none">
            <a:spAutoFit/>
          </a:bodyPr>
          <a:lstStyle/>
          <a:p>
            <a:r>
              <a:rPr lang="en" altLang="zh-CN" dirty="0"/>
              <a:t>https://</a:t>
            </a:r>
            <a:r>
              <a:rPr lang="en" altLang="zh-CN" dirty="0" err="1"/>
              <a:t>journals.aps.org</a:t>
            </a:r>
            <a:r>
              <a:rPr lang="en" altLang="zh-CN" dirty="0"/>
              <a:t>/pre/abstract/10.1103/PhysRevE.106.034315</a:t>
            </a:r>
            <a:endParaRPr lang="zh-CN" altLang="en-US" dirty="0"/>
          </a:p>
        </p:txBody>
      </p:sp>
      <p:grpSp>
        <p:nvGrpSpPr>
          <p:cNvPr id="3" name="Group 4">
            <a:extLst>
              <a:ext uri="{FF2B5EF4-FFF2-40B4-BE49-F238E27FC236}">
                <a16:creationId xmlns:a16="http://schemas.microsoft.com/office/drawing/2014/main" id="{B5F34DD0-C2E0-C22A-805C-70697DF1DA78}"/>
              </a:ext>
            </a:extLst>
          </p:cNvPr>
          <p:cNvGrpSpPr>
            <a:grpSpLocks/>
          </p:cNvGrpSpPr>
          <p:nvPr/>
        </p:nvGrpSpPr>
        <p:grpSpPr bwMode="auto">
          <a:xfrm>
            <a:off x="11184731" y="6075719"/>
            <a:ext cx="431800" cy="649288"/>
            <a:chOff x="11239628" y="6067611"/>
            <a:chExt cx="432419" cy="649753"/>
          </a:xfrm>
        </p:grpSpPr>
        <p:sp>
          <p:nvSpPr>
            <p:cNvPr id="4" name="AutoShape 1">
              <a:extLst>
                <a:ext uri="{FF2B5EF4-FFF2-40B4-BE49-F238E27FC236}">
                  <a16:creationId xmlns:a16="http://schemas.microsoft.com/office/drawing/2014/main" id="{1434A069-F04D-AFB1-BC9A-A01A23E814C6}"/>
                </a:ext>
              </a:extLst>
            </p:cNvPr>
            <p:cNvSpPr>
              <a:spLocks/>
            </p:cNvSpPr>
            <p:nvPr/>
          </p:nvSpPr>
          <p:spPr bwMode="auto">
            <a:xfrm>
              <a:off x="11239628" y="6067611"/>
              <a:ext cx="432419" cy="649753"/>
            </a:xfrm>
            <a:custGeom>
              <a:avLst/>
              <a:gdLst>
                <a:gd name="T0" fmla="*/ 216210 w 21600"/>
                <a:gd name="T1" fmla="*/ 324877 h 21600"/>
                <a:gd name="T2" fmla="*/ 216210 w 21600"/>
                <a:gd name="T3" fmla="*/ 324877 h 21600"/>
                <a:gd name="T4" fmla="*/ 216210 w 21600"/>
                <a:gd name="T5" fmla="*/ 324877 h 21600"/>
                <a:gd name="T6" fmla="*/ 216210 w 21600"/>
                <a:gd name="T7" fmla="*/ 324877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600"/>
                  </a:lnTo>
                  <a:lnTo>
                    <a:pt x="0" y="2160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50800" tIns="50800" rIns="50800" bIns="50800"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fld id="{DDF581E3-1816-2541-8CCC-948153123CBB}" type="slidenum">
                <a:rPr lang="id-ID" altLang="zh-CN" b="1">
                  <a:solidFill>
                    <a:srgbClr val="53585F"/>
                  </a:solidFill>
                  <a:latin typeface="Bebas Neue" pitchFamily="34" charset="0"/>
                  <a:ea typeface="ＭＳ Ｐゴシック" panose="020B0600070205080204" pitchFamily="34" charset="-128"/>
                  <a:cs typeface="League Gothic" pitchFamily="50" charset="0"/>
                  <a:sym typeface="League Gothic" pitchFamily="50" charset="0"/>
                </a:rPr>
                <a:pPr algn="ctr" eaLnBrk="1" hangingPunct="1"/>
                <a:t>35</a:t>
              </a:fld>
              <a:endParaRPr lang="es-ES" altLang="zh-CN">
                <a:latin typeface="Bebas Neue" pitchFamily="34" charset="0"/>
                <a:ea typeface="ＭＳ Ｐゴシック" panose="020B0600070205080204" pitchFamily="34" charset="-128"/>
                <a:cs typeface="League Gothic" pitchFamily="50" charset="0"/>
                <a:sym typeface="League Gothic" pitchFamily="50" charset="0"/>
              </a:endParaRPr>
            </a:p>
          </p:txBody>
        </p:sp>
        <p:cxnSp>
          <p:nvCxnSpPr>
            <p:cNvPr id="5" name="Straight Connector 2">
              <a:extLst>
                <a:ext uri="{FF2B5EF4-FFF2-40B4-BE49-F238E27FC236}">
                  <a16:creationId xmlns:a16="http://schemas.microsoft.com/office/drawing/2014/main" id="{8712C806-BEBF-4620-0DA8-50430BC770A4}"/>
                </a:ext>
              </a:extLst>
            </p:cNvPr>
            <p:cNvCxnSpPr/>
            <p:nvPr/>
          </p:nvCxnSpPr>
          <p:spPr>
            <a:xfrm>
              <a:off x="11239628" y="6212177"/>
              <a:ext cx="0" cy="316138"/>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BA32B0D2-EA13-8195-5B3F-8A80A1CB4939}"/>
                  </a:ext>
                </a:extLst>
              </p:cNvPr>
              <p:cNvSpPr txBox="1"/>
              <p:nvPr/>
            </p:nvSpPr>
            <p:spPr>
              <a:xfrm>
                <a:off x="642144" y="4983815"/>
                <a:ext cx="3343544" cy="8345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kumimoji="1" lang="en" altLang="zh-CN" i="1" smtClean="0">
                              <a:latin typeface="Cambria Math" panose="02040503050406030204" pitchFamily="18" charset="0"/>
                            </a:rPr>
                          </m:ctrlPr>
                        </m:fPr>
                        <m:num>
                          <m:r>
                            <a:rPr kumimoji="1" lang="en" altLang="zh-CN" i="1" smtClean="0">
                              <a:latin typeface="Cambria Math" panose="02040503050406030204" pitchFamily="18" charset="0"/>
                            </a:rPr>
                            <m:t>𝑑</m:t>
                          </m:r>
                          <m:sSub>
                            <m:sSubPr>
                              <m:ctrlPr>
                                <a:rPr kumimoji="1" lang="en" altLang="zh-CN" i="1" smtClean="0">
                                  <a:latin typeface="Cambria Math" panose="02040503050406030204" pitchFamily="18" charset="0"/>
                                </a:rPr>
                              </m:ctrlPr>
                            </m:sSubPr>
                            <m:e>
                              <m:r>
                                <a:rPr kumimoji="1" lang="en" altLang="zh-CN" i="1" smtClean="0">
                                  <a:latin typeface="Cambria Math" panose="02040503050406030204" pitchFamily="18" charset="0"/>
                                  <a:ea typeface="Cambria Math" panose="02040503050406030204" pitchFamily="18" charset="0"/>
                                </a:rPr>
                                <m:t>𝜙</m:t>
                              </m:r>
                            </m:e>
                            <m:sub>
                              <m:r>
                                <a:rPr kumimoji="1" lang="en-US" altLang="zh-CN" b="0" i="1" smtClean="0">
                                  <a:latin typeface="Cambria Math" panose="02040503050406030204" pitchFamily="18" charset="0"/>
                                </a:rPr>
                                <m:t>𝑖</m:t>
                              </m:r>
                            </m:sub>
                          </m:sSub>
                        </m:num>
                        <m:den>
                          <m:r>
                            <a:rPr kumimoji="1" lang="en" altLang="zh-CN" i="1" smtClean="0">
                              <a:latin typeface="Cambria Math" panose="02040503050406030204" pitchFamily="18" charset="0"/>
                            </a:rPr>
                            <m:t>𝑑</m:t>
                          </m:r>
                          <m:r>
                            <a:rPr kumimoji="1" lang="en-US" altLang="zh-CN" b="0" i="1" smtClean="0">
                              <a:latin typeface="Cambria Math" panose="02040503050406030204" pitchFamily="18" charset="0"/>
                            </a:rPr>
                            <m:t>𝑡</m:t>
                          </m:r>
                        </m:den>
                      </m:f>
                      <m:r>
                        <a:rPr kumimoji="1" lang="en-US" altLang="zh-CN" b="0" i="1" smtClean="0">
                          <a:latin typeface="Cambria Math" panose="02040503050406030204" pitchFamily="18" charset="0"/>
                        </a:rPr>
                        <m:t>=</m:t>
                      </m:r>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ea typeface="Cambria Math" panose="02040503050406030204" pitchFamily="18" charset="0"/>
                            </a:rPr>
                            <m:t>𝜔</m:t>
                          </m:r>
                        </m:e>
                        <m:sub>
                          <m:r>
                            <a:rPr kumimoji="1" lang="en-US" altLang="zh-CN" b="0" i="1" smtClean="0">
                              <a:latin typeface="Cambria Math" panose="02040503050406030204" pitchFamily="18" charset="0"/>
                            </a:rPr>
                            <m:t>𝑖</m:t>
                          </m:r>
                        </m:sub>
                      </m:sSub>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𝑘</m:t>
                      </m:r>
                      <m:nary>
                        <m:naryPr>
                          <m:chr m:val="∑"/>
                          <m:ctrlPr>
                            <a:rPr kumimoji="1" lang="en-US" altLang="zh-CN" b="0" i="1" smtClean="0">
                              <a:latin typeface="Cambria Math" panose="02040503050406030204" pitchFamily="18" charset="0"/>
                            </a:rPr>
                          </m:ctrlPr>
                        </m:naryPr>
                        <m:sub>
                          <m:r>
                            <m:rPr>
                              <m:brk m:alnAt="23"/>
                            </m:rPr>
                            <a:rPr kumimoji="1" lang="en-US" altLang="zh-CN" b="0" i="1" smtClean="0">
                              <a:latin typeface="Cambria Math" panose="02040503050406030204" pitchFamily="18" charset="0"/>
                            </a:rPr>
                            <m:t>𝑗</m:t>
                          </m:r>
                          <m:r>
                            <a:rPr kumimoji="1" lang="en-US" altLang="zh-CN" b="0" i="1" smtClean="0">
                              <a:latin typeface="Cambria Math" panose="02040503050406030204" pitchFamily="18" charset="0"/>
                              <a:ea typeface="Cambria Math" panose="02040503050406030204" pitchFamily="18" charset="0"/>
                            </a:rPr>
                            <m:t>≠</m:t>
                          </m:r>
                          <m:r>
                            <a:rPr kumimoji="1" lang="en-US" altLang="zh-CN" b="0" i="1" smtClean="0">
                              <a:latin typeface="Cambria Math" panose="02040503050406030204" pitchFamily="18" charset="0"/>
                              <a:ea typeface="Cambria Math" panose="02040503050406030204" pitchFamily="18" charset="0"/>
                            </a:rPr>
                            <m:t>𝑖</m:t>
                          </m:r>
                        </m:sub>
                        <m:sup/>
                        <m:e>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𝐴</m:t>
                              </m:r>
                            </m:e>
                            <m:sub>
                              <m:r>
                                <a:rPr kumimoji="1" lang="en-US" altLang="zh-CN" b="0" i="1" smtClean="0">
                                  <a:latin typeface="Cambria Math" panose="02040503050406030204" pitchFamily="18" charset="0"/>
                                </a:rPr>
                                <m:t>𝑖𝑗</m:t>
                              </m:r>
                            </m:sub>
                          </m:sSub>
                          <m:r>
                            <m:rPr>
                              <m:sty m:val="p"/>
                            </m:rPr>
                            <a:rPr kumimoji="1" lang="en-US" altLang="zh-CN" b="0" i="0" smtClean="0">
                              <a:latin typeface="Cambria Math" panose="02040503050406030204" pitchFamily="18" charset="0"/>
                            </a:rPr>
                            <m:t>sin</m:t>
                          </m:r>
                          <m:r>
                            <a:rPr kumimoji="1" lang="en-US" altLang="zh-CN" b="0" i="1" smtClean="0">
                              <a:latin typeface="Cambria Math" panose="02040503050406030204" pitchFamily="18" charset="0"/>
                            </a:rPr>
                            <m:t>⁡</m:t>
                          </m:r>
                          <m:r>
                            <a:rPr kumimoji="1" lang="en" altLang="zh-CN" i="1" smtClean="0">
                              <a:latin typeface="Cambria Math" panose="02040503050406030204" pitchFamily="18" charset="0"/>
                            </a:rPr>
                            <m:t> </m:t>
                          </m:r>
                          <m:r>
                            <a:rPr kumimoji="1" lang="en-US" altLang="zh-CN" b="0" i="1" smtClean="0">
                              <a:latin typeface="Cambria Math" panose="02040503050406030204" pitchFamily="18" charset="0"/>
                            </a:rPr>
                            <m:t>(</m:t>
                          </m:r>
                          <m:sSub>
                            <m:sSubPr>
                              <m:ctrlPr>
                                <a:rPr kumimoji="1" lang="en" altLang="zh-CN" i="1">
                                  <a:latin typeface="Cambria Math" panose="02040503050406030204" pitchFamily="18" charset="0"/>
                                </a:rPr>
                              </m:ctrlPr>
                            </m:sSubPr>
                            <m:e>
                              <m:r>
                                <a:rPr kumimoji="1" lang="en" altLang="zh-CN" i="1">
                                  <a:latin typeface="Cambria Math" panose="02040503050406030204" pitchFamily="18" charset="0"/>
                                  <a:ea typeface="Cambria Math" panose="02040503050406030204" pitchFamily="18" charset="0"/>
                                </a:rPr>
                                <m:t>𝜙</m:t>
                              </m:r>
                            </m:e>
                            <m:sub>
                              <m:r>
                                <a:rPr kumimoji="1" lang="en-US" altLang="zh-CN" i="1">
                                  <a:latin typeface="Cambria Math" panose="02040503050406030204" pitchFamily="18" charset="0"/>
                                </a:rPr>
                                <m:t>𝑖</m:t>
                              </m:r>
                            </m:sub>
                          </m:sSub>
                          <m:r>
                            <a:rPr kumimoji="1" lang="en-US" altLang="zh-CN" b="0" i="1" smtClean="0">
                              <a:latin typeface="Cambria Math" panose="02040503050406030204" pitchFamily="18" charset="0"/>
                            </a:rPr>
                            <m:t>−</m:t>
                          </m:r>
                          <m:sSub>
                            <m:sSubPr>
                              <m:ctrlPr>
                                <a:rPr kumimoji="1" lang="en" altLang="zh-CN" i="1">
                                  <a:latin typeface="Cambria Math" panose="02040503050406030204" pitchFamily="18" charset="0"/>
                                </a:rPr>
                              </m:ctrlPr>
                            </m:sSubPr>
                            <m:e>
                              <m:r>
                                <a:rPr kumimoji="1" lang="en" altLang="zh-CN" i="1">
                                  <a:latin typeface="Cambria Math" panose="02040503050406030204" pitchFamily="18" charset="0"/>
                                  <a:ea typeface="Cambria Math" panose="02040503050406030204" pitchFamily="18" charset="0"/>
                                </a:rPr>
                                <m:t>𝜙</m:t>
                              </m:r>
                            </m:e>
                            <m:sub>
                              <m:r>
                                <a:rPr kumimoji="1" lang="en-US" altLang="zh-CN" b="0" i="1" smtClean="0">
                                  <a:latin typeface="Cambria Math" panose="02040503050406030204" pitchFamily="18" charset="0"/>
                                </a:rPr>
                                <m:t>𝑗</m:t>
                              </m:r>
                            </m:sub>
                          </m:sSub>
                          <m:r>
                            <a:rPr kumimoji="1" lang="en-US" altLang="zh-CN" b="0" i="1" smtClean="0">
                              <a:latin typeface="Cambria Math" panose="02040503050406030204" pitchFamily="18" charset="0"/>
                            </a:rPr>
                            <m:t>)</m:t>
                          </m:r>
                        </m:e>
                      </m:nary>
                    </m:oMath>
                  </m:oMathPara>
                </a14:m>
                <a:endParaRPr kumimoji="1" lang="zh-CN" altLang="en-US" dirty="0"/>
              </a:p>
            </p:txBody>
          </p:sp>
        </mc:Choice>
        <mc:Fallback xmlns="">
          <p:sp>
            <p:nvSpPr>
              <p:cNvPr id="9" name="文本框 8">
                <a:extLst>
                  <a:ext uri="{FF2B5EF4-FFF2-40B4-BE49-F238E27FC236}">
                    <a16:creationId xmlns:a16="http://schemas.microsoft.com/office/drawing/2014/main" id="{BA32B0D2-EA13-8195-5B3F-8A80A1CB4939}"/>
                  </a:ext>
                </a:extLst>
              </p:cNvPr>
              <p:cNvSpPr txBox="1">
                <a:spLocks noRot="1" noChangeAspect="1" noMove="1" noResize="1" noEditPoints="1" noAdjustHandles="1" noChangeArrowheads="1" noChangeShapeType="1" noTextEdit="1"/>
              </p:cNvSpPr>
              <p:nvPr/>
            </p:nvSpPr>
            <p:spPr>
              <a:xfrm>
                <a:off x="642144" y="4983815"/>
                <a:ext cx="3343544" cy="834587"/>
              </a:xfrm>
              <a:prstGeom prst="rect">
                <a:avLst/>
              </a:prstGeom>
              <a:blipFill>
                <a:blip r:embed="rId4"/>
                <a:stretch>
                  <a:fillRect l="-1136" t="-103030" r="-2273" b="-16060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2240D1CA-3086-5285-309C-E7B73794BD07}"/>
                  </a:ext>
                </a:extLst>
              </p:cNvPr>
              <p:cNvSpPr txBox="1"/>
              <p:nvPr/>
            </p:nvSpPr>
            <p:spPr>
              <a:xfrm>
                <a:off x="4158872" y="4819217"/>
                <a:ext cx="3979862" cy="74187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1600" i="1" smtClean="0">
                              <a:latin typeface="Cambria Math" panose="02040503050406030204" pitchFamily="18" charset="0"/>
                            </a:rPr>
                          </m:ctrlPr>
                        </m:sSubPr>
                        <m:e>
                          <m:r>
                            <a:rPr kumimoji="1" lang="en-US" altLang="zh-CN" sz="1600" b="0" i="1" smtClean="0">
                              <a:latin typeface="Cambria Math" panose="02040503050406030204" pitchFamily="18" charset="0"/>
                            </a:rPr>
                            <m:t>𝑥</m:t>
                          </m:r>
                        </m:e>
                        <m:sub>
                          <m:r>
                            <a:rPr kumimoji="1" lang="en-US" altLang="zh-CN" sz="1600" b="0" i="1" smtClean="0">
                              <a:latin typeface="Cambria Math" panose="02040503050406030204" pitchFamily="18" charset="0"/>
                            </a:rPr>
                            <m:t>𝑖</m:t>
                          </m:r>
                        </m:sub>
                      </m:sSub>
                      <m:d>
                        <m:dPr>
                          <m:ctrlPr>
                            <a:rPr kumimoji="1" lang="en-US" altLang="zh-CN" sz="1600" b="0" i="1" smtClean="0">
                              <a:latin typeface="Cambria Math" panose="02040503050406030204" pitchFamily="18" charset="0"/>
                            </a:rPr>
                          </m:ctrlPr>
                        </m:dPr>
                        <m:e>
                          <m:r>
                            <a:rPr kumimoji="1" lang="en-US" altLang="zh-CN" sz="1600" b="0" i="1" smtClean="0">
                              <a:latin typeface="Cambria Math" panose="02040503050406030204" pitchFamily="18" charset="0"/>
                            </a:rPr>
                            <m:t>𝑡</m:t>
                          </m:r>
                          <m:r>
                            <a:rPr kumimoji="1" lang="en-US" altLang="zh-CN" sz="1600" b="0" i="1" smtClean="0">
                              <a:latin typeface="Cambria Math" panose="02040503050406030204" pitchFamily="18" charset="0"/>
                            </a:rPr>
                            <m:t>+1</m:t>
                          </m:r>
                        </m:e>
                      </m:d>
                      <m:r>
                        <a:rPr kumimoji="1" lang="en-US" altLang="zh-CN" sz="1600" b="0" i="1" smtClean="0">
                          <a:latin typeface="Cambria Math" panose="02040503050406030204" pitchFamily="18" charset="0"/>
                        </a:rPr>
                        <m:t>=</m:t>
                      </m:r>
                      <m:d>
                        <m:dPr>
                          <m:ctrlPr>
                            <a:rPr kumimoji="1" lang="en-US" altLang="zh-CN" sz="1600" b="0" i="1" smtClean="0">
                              <a:latin typeface="Cambria Math" panose="02040503050406030204" pitchFamily="18" charset="0"/>
                            </a:rPr>
                          </m:ctrlPr>
                        </m:dPr>
                        <m:e>
                          <m:r>
                            <a:rPr kumimoji="1" lang="en-US" altLang="zh-CN" sz="1600" b="0" i="1" smtClean="0">
                              <a:latin typeface="Cambria Math" panose="02040503050406030204" pitchFamily="18" charset="0"/>
                            </a:rPr>
                            <m:t>1−</m:t>
                          </m:r>
                          <m:r>
                            <a:rPr kumimoji="1" lang="en-US" altLang="zh-CN" sz="1600" b="0" i="1" smtClean="0">
                              <a:latin typeface="Cambria Math" panose="02040503050406030204" pitchFamily="18" charset="0"/>
                            </a:rPr>
                            <m:t>𝑠</m:t>
                          </m:r>
                        </m:e>
                      </m:d>
                      <m:r>
                        <a:rPr kumimoji="1" lang="en-US" altLang="zh-CN" sz="1600" b="0" i="1" smtClean="0">
                          <a:latin typeface="Cambria Math" panose="02040503050406030204" pitchFamily="18" charset="0"/>
                        </a:rPr>
                        <m:t>h</m:t>
                      </m:r>
                      <m:d>
                        <m:dPr>
                          <m:ctrlPr>
                            <a:rPr kumimoji="1" lang="en-US" altLang="zh-CN" sz="1600" b="0" i="1" smtClean="0">
                              <a:latin typeface="Cambria Math" panose="02040503050406030204" pitchFamily="18" charset="0"/>
                            </a:rPr>
                          </m:ctrlPr>
                        </m:dPr>
                        <m:e>
                          <m:sSub>
                            <m:sSubPr>
                              <m:ctrlPr>
                                <a:rPr kumimoji="1" lang="en-US" altLang="zh-CN" sz="1600" i="1">
                                  <a:latin typeface="Cambria Math" panose="02040503050406030204" pitchFamily="18" charset="0"/>
                                </a:rPr>
                              </m:ctrlPr>
                            </m:sSubPr>
                            <m:e>
                              <m:r>
                                <a:rPr kumimoji="1" lang="en-US" altLang="zh-CN" sz="1600" i="1">
                                  <a:latin typeface="Cambria Math" panose="02040503050406030204" pitchFamily="18" charset="0"/>
                                </a:rPr>
                                <m:t>𝑥</m:t>
                              </m:r>
                            </m:e>
                            <m:sub>
                              <m:r>
                                <a:rPr kumimoji="1" lang="en-US" altLang="zh-CN" sz="1600" i="1">
                                  <a:latin typeface="Cambria Math" panose="02040503050406030204" pitchFamily="18" charset="0"/>
                                </a:rPr>
                                <m:t>𝑖</m:t>
                              </m:r>
                            </m:sub>
                          </m:sSub>
                          <m:d>
                            <m:dPr>
                              <m:ctrlPr>
                                <a:rPr kumimoji="1" lang="en-US" altLang="zh-CN" sz="1600" i="1">
                                  <a:latin typeface="Cambria Math" panose="02040503050406030204" pitchFamily="18" charset="0"/>
                                </a:rPr>
                              </m:ctrlPr>
                            </m:dPr>
                            <m:e>
                              <m:r>
                                <a:rPr kumimoji="1" lang="en-US" altLang="zh-CN" sz="1600" i="1">
                                  <a:latin typeface="Cambria Math" panose="02040503050406030204" pitchFamily="18" charset="0"/>
                                </a:rPr>
                                <m:t>𝑡</m:t>
                              </m:r>
                            </m:e>
                          </m:d>
                        </m:e>
                      </m:d>
                      <m:r>
                        <a:rPr kumimoji="1" lang="en-US" altLang="zh-CN" sz="1600" b="0" i="1" smtClean="0">
                          <a:latin typeface="Cambria Math" panose="02040503050406030204" pitchFamily="18" charset="0"/>
                        </a:rPr>
                        <m:t>+</m:t>
                      </m:r>
                      <m:f>
                        <m:fPr>
                          <m:ctrlPr>
                            <a:rPr kumimoji="1" lang="en-US" altLang="zh-CN" sz="1600" b="0" i="1" smtClean="0">
                              <a:latin typeface="Cambria Math" panose="02040503050406030204" pitchFamily="18" charset="0"/>
                            </a:rPr>
                          </m:ctrlPr>
                        </m:fPr>
                        <m:num>
                          <m:r>
                            <a:rPr kumimoji="1" lang="en-US" altLang="zh-CN" sz="1600" b="0" i="1" smtClean="0">
                              <a:latin typeface="Cambria Math" panose="02040503050406030204" pitchFamily="18" charset="0"/>
                            </a:rPr>
                            <m:t>𝑠</m:t>
                          </m:r>
                        </m:num>
                        <m:den>
                          <m:r>
                            <a:rPr kumimoji="1" lang="en-US" altLang="zh-CN" sz="1600" b="0" i="1" smtClean="0">
                              <a:latin typeface="Cambria Math" panose="02040503050406030204" pitchFamily="18" charset="0"/>
                            </a:rPr>
                            <m:t>𝐷</m:t>
                          </m:r>
                        </m:den>
                      </m:f>
                      <m:nary>
                        <m:naryPr>
                          <m:chr m:val="∑"/>
                          <m:ctrlPr>
                            <a:rPr kumimoji="1" lang="en-US" altLang="zh-CN" sz="1600" i="1">
                              <a:latin typeface="Cambria Math" panose="02040503050406030204" pitchFamily="18" charset="0"/>
                            </a:rPr>
                          </m:ctrlPr>
                        </m:naryPr>
                        <m:sub>
                          <m:r>
                            <m:rPr>
                              <m:brk m:alnAt="23"/>
                            </m:rPr>
                            <a:rPr kumimoji="1" lang="en-US" altLang="zh-CN" sz="1600" i="1">
                              <a:latin typeface="Cambria Math" panose="02040503050406030204" pitchFamily="18" charset="0"/>
                            </a:rPr>
                            <m:t>𝑗</m:t>
                          </m:r>
                          <m:r>
                            <a:rPr kumimoji="1" lang="en-US" altLang="zh-CN" sz="1600" i="1">
                              <a:latin typeface="Cambria Math" panose="02040503050406030204" pitchFamily="18" charset="0"/>
                              <a:ea typeface="Cambria Math" panose="02040503050406030204" pitchFamily="18" charset="0"/>
                            </a:rPr>
                            <m:t>≠</m:t>
                          </m:r>
                          <m:r>
                            <a:rPr kumimoji="1" lang="en-US" altLang="zh-CN" sz="1600" i="1">
                              <a:latin typeface="Cambria Math" panose="02040503050406030204" pitchFamily="18" charset="0"/>
                              <a:ea typeface="Cambria Math" panose="02040503050406030204" pitchFamily="18" charset="0"/>
                            </a:rPr>
                            <m:t>𝑖</m:t>
                          </m:r>
                        </m:sub>
                        <m:sup/>
                        <m:e>
                          <m:r>
                            <a:rPr kumimoji="1" lang="en-US" altLang="zh-CN" sz="1600" b="0" i="1" smtClean="0">
                              <a:latin typeface="Cambria Math" panose="02040503050406030204" pitchFamily="18" charset="0"/>
                              <a:ea typeface="Cambria Math" panose="02040503050406030204" pitchFamily="18" charset="0"/>
                            </a:rPr>
                            <m:t>h</m:t>
                          </m:r>
                          <m:d>
                            <m:dPr>
                              <m:ctrlPr>
                                <a:rPr kumimoji="1" lang="en-US" altLang="zh-CN" sz="1600" i="1">
                                  <a:latin typeface="Cambria Math" panose="02040503050406030204" pitchFamily="18" charset="0"/>
                                </a:rPr>
                              </m:ctrlPr>
                            </m:dPr>
                            <m:e>
                              <m:sSub>
                                <m:sSubPr>
                                  <m:ctrlPr>
                                    <a:rPr kumimoji="1" lang="en-US" altLang="zh-CN" sz="1600" i="1">
                                      <a:latin typeface="Cambria Math" panose="02040503050406030204" pitchFamily="18" charset="0"/>
                                    </a:rPr>
                                  </m:ctrlPr>
                                </m:sSubPr>
                                <m:e>
                                  <m:r>
                                    <a:rPr kumimoji="1" lang="en-US" altLang="zh-CN" sz="1600" i="1">
                                      <a:latin typeface="Cambria Math" panose="02040503050406030204" pitchFamily="18" charset="0"/>
                                    </a:rPr>
                                    <m:t>𝑥</m:t>
                                  </m:r>
                                </m:e>
                                <m:sub>
                                  <m:r>
                                    <a:rPr kumimoji="1" lang="en-US" altLang="zh-CN" sz="1600" b="0" i="1" smtClean="0">
                                      <a:latin typeface="Cambria Math" panose="02040503050406030204" pitchFamily="18" charset="0"/>
                                    </a:rPr>
                                    <m:t>𝑗</m:t>
                                  </m:r>
                                </m:sub>
                              </m:sSub>
                              <m:d>
                                <m:dPr>
                                  <m:ctrlPr>
                                    <a:rPr kumimoji="1" lang="en-US" altLang="zh-CN" sz="1600" i="1">
                                      <a:latin typeface="Cambria Math" panose="02040503050406030204" pitchFamily="18" charset="0"/>
                                    </a:rPr>
                                  </m:ctrlPr>
                                </m:dPr>
                                <m:e>
                                  <m:r>
                                    <a:rPr kumimoji="1" lang="en-US" altLang="zh-CN" sz="1600" i="1">
                                      <a:latin typeface="Cambria Math" panose="02040503050406030204" pitchFamily="18" charset="0"/>
                                    </a:rPr>
                                    <m:t>𝑡</m:t>
                                  </m:r>
                                </m:e>
                              </m:d>
                            </m:e>
                          </m:d>
                        </m:e>
                      </m:nary>
                    </m:oMath>
                  </m:oMathPara>
                </a14:m>
                <a:endParaRPr kumimoji="1" lang="zh-CN" altLang="en-US" sz="1600" dirty="0"/>
              </a:p>
            </p:txBody>
          </p:sp>
        </mc:Choice>
        <mc:Fallback xmlns="">
          <p:sp>
            <p:nvSpPr>
              <p:cNvPr id="10" name="文本框 9">
                <a:extLst>
                  <a:ext uri="{FF2B5EF4-FFF2-40B4-BE49-F238E27FC236}">
                    <a16:creationId xmlns:a16="http://schemas.microsoft.com/office/drawing/2014/main" id="{2240D1CA-3086-5285-309C-E7B73794BD07}"/>
                  </a:ext>
                </a:extLst>
              </p:cNvPr>
              <p:cNvSpPr txBox="1">
                <a:spLocks noRot="1" noChangeAspect="1" noMove="1" noResize="1" noEditPoints="1" noAdjustHandles="1" noChangeArrowheads="1" noChangeShapeType="1" noTextEdit="1"/>
              </p:cNvSpPr>
              <p:nvPr/>
            </p:nvSpPr>
            <p:spPr>
              <a:xfrm>
                <a:off x="4158872" y="4819217"/>
                <a:ext cx="3979862" cy="741870"/>
              </a:xfrm>
              <a:prstGeom prst="rect">
                <a:avLst/>
              </a:prstGeom>
              <a:blipFill>
                <a:blip r:embed="rId5"/>
                <a:stretch>
                  <a:fillRect l="-318" t="-105085" b="-16440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id="{5F325661-819B-9662-85E6-7F4A9F8E1D7D}"/>
                  </a:ext>
                </a:extLst>
              </p:cNvPr>
              <p:cNvSpPr/>
              <p:nvPr/>
            </p:nvSpPr>
            <p:spPr>
              <a:xfrm>
                <a:off x="5318288" y="5734346"/>
                <a:ext cx="197053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kumimoji="1" lang="en-US" altLang="zh-CN" b="0" i="1" smtClean="0">
                          <a:latin typeface="Cambria Math" panose="02040503050406030204" pitchFamily="18" charset="0"/>
                        </a:rPr>
                        <m:t>h</m:t>
                      </m:r>
                      <m:d>
                        <m:dPr>
                          <m:ctrlPr>
                            <a:rPr kumimoji="1" lang="en-US" altLang="zh-CN" i="1">
                              <a:latin typeface="Cambria Math" panose="02040503050406030204" pitchFamily="18" charset="0"/>
                            </a:rPr>
                          </m:ctrlPr>
                        </m:dPr>
                        <m:e>
                          <m:r>
                            <a:rPr kumimoji="1" lang="en-US" altLang="zh-CN" b="0" i="1" smtClean="0">
                              <a:latin typeface="Cambria Math" panose="02040503050406030204" pitchFamily="18" charset="0"/>
                            </a:rPr>
                            <m:t>𝑥</m:t>
                          </m:r>
                        </m:e>
                      </m:d>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ea typeface="Cambria Math" panose="02040503050406030204" pitchFamily="18" charset="0"/>
                        </a:rPr>
                        <m:t>𝜆</m:t>
                      </m:r>
                      <m:r>
                        <a:rPr kumimoji="1" lang="en-US" altLang="zh-CN" b="0" i="1" smtClean="0">
                          <a:latin typeface="Cambria Math" panose="02040503050406030204" pitchFamily="18" charset="0"/>
                          <a:ea typeface="Cambria Math" panose="02040503050406030204" pitchFamily="18" charset="0"/>
                        </a:rPr>
                        <m:t>𝑥</m:t>
                      </m:r>
                      <m:r>
                        <a:rPr kumimoji="1" lang="en-US" altLang="zh-CN" b="0" i="1" smtClean="0">
                          <a:latin typeface="Cambria Math" panose="02040503050406030204" pitchFamily="18" charset="0"/>
                          <a:ea typeface="Cambria Math" panose="02040503050406030204" pitchFamily="18" charset="0"/>
                        </a:rPr>
                        <m:t>(1−</m:t>
                      </m:r>
                      <m:r>
                        <a:rPr kumimoji="1" lang="en-US" altLang="zh-CN" b="0" i="1" smtClean="0">
                          <a:latin typeface="Cambria Math" panose="02040503050406030204" pitchFamily="18" charset="0"/>
                          <a:ea typeface="Cambria Math" panose="02040503050406030204" pitchFamily="18" charset="0"/>
                        </a:rPr>
                        <m:t>𝑥</m:t>
                      </m:r>
                      <m:r>
                        <a:rPr kumimoji="1" lang="en-US" altLang="zh-CN" b="0" i="1" smtClean="0">
                          <a:latin typeface="Cambria Math" panose="02040503050406030204" pitchFamily="18" charset="0"/>
                          <a:ea typeface="Cambria Math" panose="02040503050406030204" pitchFamily="18" charset="0"/>
                        </a:rPr>
                        <m:t>)</m:t>
                      </m:r>
                    </m:oMath>
                  </m:oMathPara>
                </a14:m>
                <a:endParaRPr lang="zh-CN" altLang="en-US" dirty="0"/>
              </a:p>
            </p:txBody>
          </p:sp>
        </mc:Choice>
        <mc:Fallback xmlns="">
          <p:sp>
            <p:nvSpPr>
              <p:cNvPr id="12" name="矩形 11">
                <a:extLst>
                  <a:ext uri="{FF2B5EF4-FFF2-40B4-BE49-F238E27FC236}">
                    <a16:creationId xmlns:a16="http://schemas.microsoft.com/office/drawing/2014/main" id="{5F325661-819B-9662-85E6-7F4A9F8E1D7D}"/>
                  </a:ext>
                </a:extLst>
              </p:cNvPr>
              <p:cNvSpPr>
                <a:spLocks noRot="1" noChangeAspect="1" noMove="1" noResize="1" noEditPoints="1" noAdjustHandles="1" noChangeArrowheads="1" noChangeShapeType="1" noTextEdit="1"/>
              </p:cNvSpPr>
              <p:nvPr/>
            </p:nvSpPr>
            <p:spPr>
              <a:xfrm>
                <a:off x="5318288" y="5734346"/>
                <a:ext cx="1970539" cy="369332"/>
              </a:xfrm>
              <a:prstGeom prst="rect">
                <a:avLst/>
              </a:prstGeom>
              <a:blipFill>
                <a:blip r:embed="rId6"/>
                <a:stretch>
                  <a:fillRect b="-13333"/>
                </a:stretch>
              </a:blipFill>
            </p:spPr>
            <p:txBody>
              <a:bodyPr/>
              <a:lstStyle/>
              <a:p>
                <a:r>
                  <a:rPr lang="zh-CN" altLang="en-US">
                    <a:noFill/>
                  </a:rPr>
                  <a:t> </a:t>
                </a:r>
              </a:p>
            </p:txBody>
          </p:sp>
        </mc:Fallback>
      </mc:AlternateContent>
      <p:pic>
        <p:nvPicPr>
          <p:cNvPr id="14" name="图片 13">
            <a:extLst>
              <a:ext uri="{FF2B5EF4-FFF2-40B4-BE49-F238E27FC236}">
                <a16:creationId xmlns:a16="http://schemas.microsoft.com/office/drawing/2014/main" id="{0325A433-CFC6-A8F6-998B-C44D1FA9131E}"/>
              </a:ext>
            </a:extLst>
          </p:cNvPr>
          <p:cNvPicPr>
            <a:picLocks noChangeAspect="1"/>
          </p:cNvPicPr>
          <p:nvPr/>
        </p:nvPicPr>
        <p:blipFill>
          <a:blip r:embed="rId7"/>
          <a:stretch>
            <a:fillRect/>
          </a:stretch>
        </p:blipFill>
        <p:spPr>
          <a:xfrm>
            <a:off x="642144" y="1286808"/>
            <a:ext cx="11227049" cy="3048403"/>
          </a:xfrm>
          <a:prstGeom prst="rect">
            <a:avLst/>
          </a:prstGeom>
        </p:spPr>
      </p:pic>
      <p:pic>
        <p:nvPicPr>
          <p:cNvPr id="15" name="图片 14">
            <a:extLst>
              <a:ext uri="{FF2B5EF4-FFF2-40B4-BE49-F238E27FC236}">
                <a16:creationId xmlns:a16="http://schemas.microsoft.com/office/drawing/2014/main" id="{C1693AFA-AF34-2DAB-FCAC-FC78DD289CAF}"/>
              </a:ext>
            </a:extLst>
          </p:cNvPr>
          <p:cNvPicPr>
            <a:picLocks noChangeAspect="1"/>
          </p:cNvPicPr>
          <p:nvPr/>
        </p:nvPicPr>
        <p:blipFill>
          <a:blip r:embed="rId8"/>
          <a:stretch>
            <a:fillRect/>
          </a:stretch>
        </p:blipFill>
        <p:spPr>
          <a:xfrm>
            <a:off x="8621427" y="4565611"/>
            <a:ext cx="2860763" cy="1353479"/>
          </a:xfrm>
          <a:prstGeom prst="rect">
            <a:avLst/>
          </a:prstGeom>
        </p:spPr>
      </p:pic>
    </p:spTree>
    <p:extLst>
      <p:ext uri="{BB962C8B-B14F-4D97-AF65-F5344CB8AC3E}">
        <p14:creationId xmlns:p14="http://schemas.microsoft.com/office/powerpoint/2010/main" val="403652040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1" y="436469"/>
            <a:ext cx="8310361"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Gumbel Graph Network</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6" name="直接箭头连接符 9">
            <a:extLst>
              <a:ext uri="{FF2B5EF4-FFF2-40B4-BE49-F238E27FC236}">
                <a16:creationId xmlns:a16="http://schemas.microsoft.com/office/drawing/2014/main" id="{BE6C72BB-7D2B-BD9A-70D2-B244A87BC451}"/>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pic>
        <p:nvPicPr>
          <p:cNvPr id="67" name="图片 66">
            <a:extLst>
              <a:ext uri="{FF2B5EF4-FFF2-40B4-BE49-F238E27FC236}">
                <a16:creationId xmlns:a16="http://schemas.microsoft.com/office/drawing/2014/main" id="{BF69EAE7-F8D7-BDBE-F8BA-D082DB6FC37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17047" y="5878242"/>
            <a:ext cx="1716371" cy="1189728"/>
          </a:xfrm>
          <a:prstGeom prst="rect">
            <a:avLst/>
          </a:prstGeom>
        </p:spPr>
      </p:pic>
      <p:sp>
        <p:nvSpPr>
          <p:cNvPr id="4" name="矩形 3">
            <a:extLst>
              <a:ext uri="{FF2B5EF4-FFF2-40B4-BE49-F238E27FC236}">
                <a16:creationId xmlns:a16="http://schemas.microsoft.com/office/drawing/2014/main" id="{1466809E-D766-9D6D-058F-8C9ED7CF9BB6}"/>
              </a:ext>
            </a:extLst>
          </p:cNvPr>
          <p:cNvSpPr/>
          <p:nvPr/>
        </p:nvSpPr>
        <p:spPr>
          <a:xfrm>
            <a:off x="724829" y="6288440"/>
            <a:ext cx="3533916" cy="369332"/>
          </a:xfrm>
          <a:prstGeom prst="rect">
            <a:avLst/>
          </a:prstGeom>
        </p:spPr>
        <p:txBody>
          <a:bodyPr wrap="none">
            <a:spAutoFit/>
          </a:bodyPr>
          <a:lstStyle/>
          <a:p>
            <a:r>
              <a:rPr lang="en" altLang="zh-CN" dirty="0"/>
              <a:t>https://</a:t>
            </a:r>
            <a:r>
              <a:rPr lang="en" altLang="zh-CN" dirty="0" err="1"/>
              <a:t>arxiv.org</a:t>
            </a:r>
            <a:r>
              <a:rPr lang="en" altLang="zh-CN" dirty="0"/>
              <a:t>/abs/1812.11482v3</a:t>
            </a:r>
            <a:endParaRPr lang="zh-CN" altLang="en-US" dirty="0"/>
          </a:p>
        </p:txBody>
      </p:sp>
      <p:pic>
        <p:nvPicPr>
          <p:cNvPr id="5" name="图片 4">
            <a:extLst>
              <a:ext uri="{FF2B5EF4-FFF2-40B4-BE49-F238E27FC236}">
                <a16:creationId xmlns:a16="http://schemas.microsoft.com/office/drawing/2014/main" id="{8F752C6C-747C-4E29-FEAC-AAA30024E586}"/>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50795" y="1268733"/>
            <a:ext cx="6294655" cy="4537263"/>
          </a:xfrm>
          <a:prstGeom prst="rect">
            <a:avLst/>
          </a:prstGeom>
        </p:spPr>
      </p:pic>
      <p:pic>
        <p:nvPicPr>
          <p:cNvPr id="11" name="图片 10">
            <a:extLst>
              <a:ext uri="{FF2B5EF4-FFF2-40B4-BE49-F238E27FC236}">
                <a16:creationId xmlns:a16="http://schemas.microsoft.com/office/drawing/2014/main" id="{B6DC3352-2694-D763-3A3F-D2C26A8375CB}"/>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470959" y="453256"/>
            <a:ext cx="1339997" cy="1339997"/>
          </a:xfrm>
          <a:prstGeom prst="rect">
            <a:avLst/>
          </a:prstGeom>
        </p:spPr>
      </p:pic>
      <p:pic>
        <p:nvPicPr>
          <p:cNvPr id="12" name="图片 11">
            <a:extLst>
              <a:ext uri="{FF2B5EF4-FFF2-40B4-BE49-F238E27FC236}">
                <a16:creationId xmlns:a16="http://schemas.microsoft.com/office/drawing/2014/main" id="{0C4072DA-9D52-D23C-0BFF-0BC6BE4CCCF6}"/>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0167660" y="453256"/>
            <a:ext cx="1184179" cy="1280494"/>
          </a:xfrm>
          <a:prstGeom prst="rect">
            <a:avLst/>
          </a:prstGeom>
        </p:spPr>
      </p:pic>
      <p:pic>
        <p:nvPicPr>
          <p:cNvPr id="14" name="图片 13">
            <a:extLst>
              <a:ext uri="{FF2B5EF4-FFF2-40B4-BE49-F238E27FC236}">
                <a16:creationId xmlns:a16="http://schemas.microsoft.com/office/drawing/2014/main" id="{0D8F9C36-0392-9F4D-D510-6332E3C36793}"/>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8470959" y="2333923"/>
            <a:ext cx="1339997" cy="1339997"/>
          </a:xfrm>
          <a:prstGeom prst="rect">
            <a:avLst/>
          </a:prstGeom>
        </p:spPr>
      </p:pic>
      <p:pic>
        <p:nvPicPr>
          <p:cNvPr id="15" name="图片 14">
            <a:extLst>
              <a:ext uri="{FF2B5EF4-FFF2-40B4-BE49-F238E27FC236}">
                <a16:creationId xmlns:a16="http://schemas.microsoft.com/office/drawing/2014/main" id="{EEB3934B-5998-0C4D-01A1-D8A7A2873EF9}"/>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10136247" y="2333923"/>
            <a:ext cx="1215592" cy="1426343"/>
          </a:xfrm>
          <a:prstGeom prst="rect">
            <a:avLst/>
          </a:prstGeom>
        </p:spPr>
      </p:pic>
      <p:pic>
        <p:nvPicPr>
          <p:cNvPr id="16" name="图片 15">
            <a:extLst>
              <a:ext uri="{FF2B5EF4-FFF2-40B4-BE49-F238E27FC236}">
                <a16:creationId xmlns:a16="http://schemas.microsoft.com/office/drawing/2014/main" id="{90EC76B4-FE49-3F7B-F84F-3BCE9316A902}"/>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8470959" y="4080938"/>
            <a:ext cx="1340335" cy="1340335"/>
          </a:xfrm>
          <a:prstGeom prst="rect">
            <a:avLst/>
          </a:prstGeom>
        </p:spPr>
      </p:pic>
      <p:pic>
        <p:nvPicPr>
          <p:cNvPr id="17" name="图片 16">
            <a:extLst>
              <a:ext uri="{FF2B5EF4-FFF2-40B4-BE49-F238E27FC236}">
                <a16:creationId xmlns:a16="http://schemas.microsoft.com/office/drawing/2014/main" id="{B688EABA-5F19-0016-80B8-5794B3017F2F}"/>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10059066" y="4119425"/>
            <a:ext cx="1407074" cy="1340335"/>
          </a:xfrm>
          <a:prstGeom prst="rect">
            <a:avLst/>
          </a:prstGeom>
        </p:spPr>
      </p:pic>
      <p:sp>
        <p:nvSpPr>
          <p:cNvPr id="18" name="文本框 17">
            <a:extLst>
              <a:ext uri="{FF2B5EF4-FFF2-40B4-BE49-F238E27FC236}">
                <a16:creationId xmlns:a16="http://schemas.microsoft.com/office/drawing/2014/main" id="{6653ADCE-1188-371E-9544-D00B2B6F7DF9}"/>
              </a:ext>
            </a:extLst>
          </p:cNvPr>
          <p:cNvSpPr txBox="1"/>
          <p:nvPr/>
        </p:nvSpPr>
        <p:spPr>
          <a:xfrm>
            <a:off x="8470959" y="1909356"/>
            <a:ext cx="1388515" cy="369332"/>
          </a:xfrm>
          <a:prstGeom prst="rect">
            <a:avLst/>
          </a:prstGeom>
          <a:noFill/>
        </p:spPr>
        <p:txBody>
          <a:bodyPr wrap="square" rtlCol="0">
            <a:spAutoFit/>
          </a:bodyPr>
          <a:lstStyle/>
          <a:p>
            <a:pPr algn="ctr"/>
            <a:r>
              <a:rPr kumimoji="1" lang="zh-CN" altLang="en-US" dirty="0"/>
              <a:t>张章</a:t>
            </a:r>
          </a:p>
        </p:txBody>
      </p:sp>
      <p:sp>
        <p:nvSpPr>
          <p:cNvPr id="19" name="文本框 18">
            <a:extLst>
              <a:ext uri="{FF2B5EF4-FFF2-40B4-BE49-F238E27FC236}">
                <a16:creationId xmlns:a16="http://schemas.microsoft.com/office/drawing/2014/main" id="{ED9AAC8B-117A-580D-24BF-2678914EA60D}"/>
              </a:ext>
            </a:extLst>
          </p:cNvPr>
          <p:cNvSpPr txBox="1"/>
          <p:nvPr/>
        </p:nvSpPr>
        <p:spPr>
          <a:xfrm>
            <a:off x="10077625" y="1908243"/>
            <a:ext cx="1388515" cy="369332"/>
          </a:xfrm>
          <a:prstGeom prst="rect">
            <a:avLst/>
          </a:prstGeom>
          <a:noFill/>
        </p:spPr>
        <p:txBody>
          <a:bodyPr wrap="square" rtlCol="0">
            <a:spAutoFit/>
          </a:bodyPr>
          <a:lstStyle/>
          <a:p>
            <a:pPr algn="ctr"/>
            <a:r>
              <a:rPr kumimoji="1" lang="zh-CN" altLang="en-US" dirty="0"/>
              <a:t>赵诣</a:t>
            </a:r>
          </a:p>
        </p:txBody>
      </p:sp>
      <p:sp>
        <p:nvSpPr>
          <p:cNvPr id="20" name="文本框 19">
            <a:extLst>
              <a:ext uri="{FF2B5EF4-FFF2-40B4-BE49-F238E27FC236}">
                <a16:creationId xmlns:a16="http://schemas.microsoft.com/office/drawing/2014/main" id="{DC37D024-E0EF-8FFF-E358-7FCF1992A9A7}"/>
              </a:ext>
            </a:extLst>
          </p:cNvPr>
          <p:cNvSpPr txBox="1"/>
          <p:nvPr/>
        </p:nvSpPr>
        <p:spPr>
          <a:xfrm>
            <a:off x="8446699" y="3760609"/>
            <a:ext cx="1388515" cy="369332"/>
          </a:xfrm>
          <a:prstGeom prst="rect">
            <a:avLst/>
          </a:prstGeom>
          <a:noFill/>
        </p:spPr>
        <p:txBody>
          <a:bodyPr wrap="square" rtlCol="0">
            <a:spAutoFit/>
          </a:bodyPr>
          <a:lstStyle/>
          <a:p>
            <a:pPr algn="ctr"/>
            <a:r>
              <a:rPr kumimoji="1" lang="zh-CN" altLang="en-US" dirty="0"/>
              <a:t>刘晶</a:t>
            </a:r>
          </a:p>
        </p:txBody>
      </p:sp>
      <p:sp>
        <p:nvSpPr>
          <p:cNvPr id="21" name="文本框 20">
            <a:extLst>
              <a:ext uri="{FF2B5EF4-FFF2-40B4-BE49-F238E27FC236}">
                <a16:creationId xmlns:a16="http://schemas.microsoft.com/office/drawing/2014/main" id="{FB3EADEF-D088-43FF-06C7-F3C8C1EB413F}"/>
              </a:ext>
            </a:extLst>
          </p:cNvPr>
          <p:cNvSpPr txBox="1"/>
          <p:nvPr/>
        </p:nvSpPr>
        <p:spPr>
          <a:xfrm>
            <a:off x="10020858" y="3759462"/>
            <a:ext cx="1388515" cy="369332"/>
          </a:xfrm>
          <a:prstGeom prst="rect">
            <a:avLst/>
          </a:prstGeom>
          <a:noFill/>
        </p:spPr>
        <p:txBody>
          <a:bodyPr wrap="square" rtlCol="0">
            <a:spAutoFit/>
          </a:bodyPr>
          <a:lstStyle/>
          <a:p>
            <a:pPr algn="ctr"/>
            <a:r>
              <a:rPr kumimoji="1" lang="zh-CN" altLang="en-US" dirty="0"/>
              <a:t>王硕</a:t>
            </a:r>
          </a:p>
        </p:txBody>
      </p:sp>
      <p:sp>
        <p:nvSpPr>
          <p:cNvPr id="22" name="文本框 21">
            <a:extLst>
              <a:ext uri="{FF2B5EF4-FFF2-40B4-BE49-F238E27FC236}">
                <a16:creationId xmlns:a16="http://schemas.microsoft.com/office/drawing/2014/main" id="{0A155DF7-8706-8F1D-E7CD-F8D293378CDA}"/>
              </a:ext>
            </a:extLst>
          </p:cNvPr>
          <p:cNvSpPr txBox="1"/>
          <p:nvPr/>
        </p:nvSpPr>
        <p:spPr>
          <a:xfrm>
            <a:off x="8422441" y="5475799"/>
            <a:ext cx="1388515" cy="369332"/>
          </a:xfrm>
          <a:prstGeom prst="rect">
            <a:avLst/>
          </a:prstGeom>
          <a:noFill/>
        </p:spPr>
        <p:txBody>
          <a:bodyPr wrap="square" rtlCol="0">
            <a:spAutoFit/>
          </a:bodyPr>
          <a:lstStyle/>
          <a:p>
            <a:pPr algn="ctr"/>
            <a:r>
              <a:rPr kumimoji="1" lang="zh-CN" altLang="en-US" dirty="0"/>
              <a:t>陶如意</a:t>
            </a:r>
          </a:p>
        </p:txBody>
      </p:sp>
      <p:sp>
        <p:nvSpPr>
          <p:cNvPr id="23" name="文本框 22">
            <a:extLst>
              <a:ext uri="{FF2B5EF4-FFF2-40B4-BE49-F238E27FC236}">
                <a16:creationId xmlns:a16="http://schemas.microsoft.com/office/drawing/2014/main" id="{53059906-A8BF-B27D-83A1-732C96B45F57}"/>
              </a:ext>
            </a:extLst>
          </p:cNvPr>
          <p:cNvSpPr txBox="1"/>
          <p:nvPr/>
        </p:nvSpPr>
        <p:spPr>
          <a:xfrm>
            <a:off x="9996600" y="5474652"/>
            <a:ext cx="1388515" cy="369332"/>
          </a:xfrm>
          <a:prstGeom prst="rect">
            <a:avLst/>
          </a:prstGeom>
          <a:noFill/>
        </p:spPr>
        <p:txBody>
          <a:bodyPr wrap="square" rtlCol="0">
            <a:spAutoFit/>
          </a:bodyPr>
          <a:lstStyle/>
          <a:p>
            <a:pPr algn="ctr"/>
            <a:r>
              <a:rPr kumimoji="1" lang="zh-CN" altLang="en-US" dirty="0"/>
              <a:t>张江</a:t>
            </a:r>
          </a:p>
        </p:txBody>
      </p:sp>
      <p:sp>
        <p:nvSpPr>
          <p:cNvPr id="24" name="文本框 23">
            <a:extLst>
              <a:ext uri="{FF2B5EF4-FFF2-40B4-BE49-F238E27FC236}">
                <a16:creationId xmlns:a16="http://schemas.microsoft.com/office/drawing/2014/main" id="{EEFC43DF-A21D-7E0D-21EA-6C0D8E660082}"/>
              </a:ext>
            </a:extLst>
          </p:cNvPr>
          <p:cNvSpPr txBox="1"/>
          <p:nvPr/>
        </p:nvSpPr>
        <p:spPr>
          <a:xfrm>
            <a:off x="13381342" y="5436673"/>
            <a:ext cx="4820560" cy="369332"/>
          </a:xfrm>
          <a:prstGeom prst="rect">
            <a:avLst/>
          </a:prstGeom>
          <a:noFill/>
        </p:spPr>
        <p:txBody>
          <a:bodyPr wrap="square" rtlCol="0">
            <a:spAutoFit/>
          </a:bodyPr>
          <a:lstStyle/>
          <a:p>
            <a:r>
              <a:rPr kumimoji="1" lang="en-US" altLang="zh-CN" dirty="0"/>
              <a:t>Accepted</a:t>
            </a:r>
            <a:r>
              <a:rPr kumimoji="1" lang="zh-CN" altLang="en-US" dirty="0"/>
              <a:t> </a:t>
            </a:r>
            <a:r>
              <a:rPr kumimoji="1" lang="en-US" altLang="zh-CN" dirty="0"/>
              <a:t>by journal of applied network science</a:t>
            </a:r>
            <a:endParaRPr kumimoji="1" lang="zh-CN" altLang="en-US" dirty="0"/>
          </a:p>
        </p:txBody>
      </p:sp>
    </p:spTree>
    <p:extLst>
      <p:ext uri="{BB962C8B-B14F-4D97-AF65-F5344CB8AC3E}">
        <p14:creationId xmlns:p14="http://schemas.microsoft.com/office/powerpoint/2010/main" val="189935381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1" y="436469"/>
            <a:ext cx="8310361"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AIDD</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6" name="直接箭头连接符 9">
            <a:extLst>
              <a:ext uri="{FF2B5EF4-FFF2-40B4-BE49-F238E27FC236}">
                <a16:creationId xmlns:a16="http://schemas.microsoft.com/office/drawing/2014/main" id="{BE6C72BB-7D2B-BD9A-70D2-B244A87BC451}"/>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pic>
        <p:nvPicPr>
          <p:cNvPr id="67" name="图片 66">
            <a:extLst>
              <a:ext uri="{FF2B5EF4-FFF2-40B4-BE49-F238E27FC236}">
                <a16:creationId xmlns:a16="http://schemas.microsoft.com/office/drawing/2014/main" id="{BF69EAE7-F8D7-BDBE-F8BA-D082DB6FC37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17047" y="5878242"/>
            <a:ext cx="1716371" cy="1189728"/>
          </a:xfrm>
          <a:prstGeom prst="rect">
            <a:avLst/>
          </a:prstGeom>
        </p:spPr>
      </p:pic>
      <p:pic>
        <p:nvPicPr>
          <p:cNvPr id="2" name="图片 1">
            <a:extLst>
              <a:ext uri="{FF2B5EF4-FFF2-40B4-BE49-F238E27FC236}">
                <a16:creationId xmlns:a16="http://schemas.microsoft.com/office/drawing/2014/main" id="{25C9B781-C433-D42F-3962-5E10749F5589}"/>
              </a:ext>
            </a:extLst>
          </p:cNvPr>
          <p:cNvPicPr>
            <a:picLocks noChangeAspect="1"/>
          </p:cNvPicPr>
          <p:nvPr/>
        </p:nvPicPr>
        <p:blipFill>
          <a:blip r:embed="rId4"/>
          <a:stretch>
            <a:fillRect/>
          </a:stretch>
        </p:blipFill>
        <p:spPr>
          <a:xfrm>
            <a:off x="3352489" y="1195687"/>
            <a:ext cx="8587897" cy="4579689"/>
          </a:xfrm>
          <a:prstGeom prst="rect">
            <a:avLst/>
          </a:prstGeom>
        </p:spPr>
      </p:pic>
      <p:sp>
        <p:nvSpPr>
          <p:cNvPr id="4" name="矩形 3">
            <a:extLst>
              <a:ext uri="{FF2B5EF4-FFF2-40B4-BE49-F238E27FC236}">
                <a16:creationId xmlns:a16="http://schemas.microsoft.com/office/drawing/2014/main" id="{1466809E-D766-9D6D-058F-8C9ED7CF9BB6}"/>
              </a:ext>
            </a:extLst>
          </p:cNvPr>
          <p:cNvSpPr/>
          <p:nvPr/>
        </p:nvSpPr>
        <p:spPr>
          <a:xfrm>
            <a:off x="724829" y="6288440"/>
            <a:ext cx="6639959" cy="369332"/>
          </a:xfrm>
          <a:prstGeom prst="rect">
            <a:avLst/>
          </a:prstGeom>
        </p:spPr>
        <p:txBody>
          <a:bodyPr wrap="none">
            <a:spAutoFit/>
          </a:bodyPr>
          <a:lstStyle/>
          <a:p>
            <a:r>
              <a:rPr lang="en" altLang="zh-CN" dirty="0"/>
              <a:t>https://</a:t>
            </a:r>
            <a:r>
              <a:rPr lang="en" altLang="zh-CN" dirty="0" err="1"/>
              <a:t>journals.aps.org</a:t>
            </a:r>
            <a:r>
              <a:rPr lang="en" altLang="zh-CN" dirty="0"/>
              <a:t>/pre/abstract/10.1103/PhysRevE.106.034315</a:t>
            </a:r>
            <a:endParaRPr lang="zh-CN" altLang="en-US" dirty="0"/>
          </a:p>
        </p:txBody>
      </p:sp>
      <p:pic>
        <p:nvPicPr>
          <p:cNvPr id="3" name="图片 2">
            <a:extLst>
              <a:ext uri="{FF2B5EF4-FFF2-40B4-BE49-F238E27FC236}">
                <a16:creationId xmlns:a16="http://schemas.microsoft.com/office/drawing/2014/main" id="{3FB1F920-AD2E-D6CB-3318-85709211DE51}"/>
              </a:ext>
            </a:extLst>
          </p:cNvPr>
          <p:cNvPicPr>
            <a:picLocks noChangeAspect="1"/>
          </p:cNvPicPr>
          <p:nvPr/>
        </p:nvPicPr>
        <p:blipFill>
          <a:blip r:embed="rId5"/>
          <a:stretch>
            <a:fillRect/>
          </a:stretch>
        </p:blipFill>
        <p:spPr>
          <a:xfrm>
            <a:off x="814039" y="2430042"/>
            <a:ext cx="1767226" cy="2356301"/>
          </a:xfrm>
          <a:prstGeom prst="rect">
            <a:avLst/>
          </a:prstGeom>
        </p:spPr>
      </p:pic>
      <p:sp>
        <p:nvSpPr>
          <p:cNvPr id="5" name="文本框 4">
            <a:extLst>
              <a:ext uri="{FF2B5EF4-FFF2-40B4-BE49-F238E27FC236}">
                <a16:creationId xmlns:a16="http://schemas.microsoft.com/office/drawing/2014/main" id="{BFCDA02C-C493-94BA-6311-E57C11A45115}"/>
              </a:ext>
            </a:extLst>
          </p:cNvPr>
          <p:cNvSpPr txBox="1"/>
          <p:nvPr/>
        </p:nvSpPr>
        <p:spPr>
          <a:xfrm>
            <a:off x="1374486" y="4878971"/>
            <a:ext cx="646331" cy="369332"/>
          </a:xfrm>
          <a:prstGeom prst="rect">
            <a:avLst/>
          </a:prstGeom>
          <a:noFill/>
        </p:spPr>
        <p:txBody>
          <a:bodyPr wrap="none" rtlCol="0">
            <a:spAutoFit/>
          </a:bodyPr>
          <a:lstStyle/>
          <a:p>
            <a:r>
              <a:rPr kumimoji="1" lang="zh-CN" altLang="en-US" dirty="0"/>
              <a:t>张妍</a:t>
            </a:r>
          </a:p>
        </p:txBody>
      </p:sp>
    </p:spTree>
    <p:extLst>
      <p:ext uri="{BB962C8B-B14F-4D97-AF65-F5344CB8AC3E}">
        <p14:creationId xmlns:p14="http://schemas.microsoft.com/office/powerpoint/2010/main" val="84582869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1" y="436469"/>
            <a:ext cx="8310361"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Key Idea</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6" name="直接箭头连接符 9">
            <a:extLst>
              <a:ext uri="{FF2B5EF4-FFF2-40B4-BE49-F238E27FC236}">
                <a16:creationId xmlns:a16="http://schemas.microsoft.com/office/drawing/2014/main" id="{BE6C72BB-7D2B-BD9A-70D2-B244A87BC451}"/>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pic>
        <p:nvPicPr>
          <p:cNvPr id="67" name="图片 66">
            <a:extLst>
              <a:ext uri="{FF2B5EF4-FFF2-40B4-BE49-F238E27FC236}">
                <a16:creationId xmlns:a16="http://schemas.microsoft.com/office/drawing/2014/main" id="{BF69EAE7-F8D7-BDBE-F8BA-D082DB6FC37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17047" y="5878242"/>
            <a:ext cx="1716371" cy="1189728"/>
          </a:xfrm>
          <a:prstGeom prst="rect">
            <a:avLst/>
          </a:prstGeom>
        </p:spPr>
      </p:pic>
      <p:sp>
        <p:nvSpPr>
          <p:cNvPr id="4" name="矩形 3">
            <a:extLst>
              <a:ext uri="{FF2B5EF4-FFF2-40B4-BE49-F238E27FC236}">
                <a16:creationId xmlns:a16="http://schemas.microsoft.com/office/drawing/2014/main" id="{1466809E-D766-9D6D-058F-8C9ED7CF9BB6}"/>
              </a:ext>
            </a:extLst>
          </p:cNvPr>
          <p:cNvSpPr/>
          <p:nvPr/>
        </p:nvSpPr>
        <p:spPr>
          <a:xfrm>
            <a:off x="724829" y="6288440"/>
            <a:ext cx="6639959" cy="369332"/>
          </a:xfrm>
          <a:prstGeom prst="rect">
            <a:avLst/>
          </a:prstGeom>
        </p:spPr>
        <p:txBody>
          <a:bodyPr wrap="none">
            <a:spAutoFit/>
          </a:bodyPr>
          <a:lstStyle/>
          <a:p>
            <a:r>
              <a:rPr lang="en" altLang="zh-CN" dirty="0"/>
              <a:t>https://</a:t>
            </a:r>
            <a:r>
              <a:rPr lang="en" altLang="zh-CN" dirty="0" err="1"/>
              <a:t>journals.aps.org</a:t>
            </a:r>
            <a:r>
              <a:rPr lang="en" altLang="zh-CN" dirty="0"/>
              <a:t>/pre/abstract/10.1103/PhysRevE.106.034315</a:t>
            </a:r>
            <a:endParaRPr lang="zh-CN" altLang="en-US" dirty="0"/>
          </a:p>
        </p:txBody>
      </p:sp>
      <p:pic>
        <p:nvPicPr>
          <p:cNvPr id="6" name="图片 5">
            <a:extLst>
              <a:ext uri="{FF2B5EF4-FFF2-40B4-BE49-F238E27FC236}">
                <a16:creationId xmlns:a16="http://schemas.microsoft.com/office/drawing/2014/main" id="{DDAAF320-E230-7655-298A-A1D21AA24F9F}"/>
              </a:ext>
            </a:extLst>
          </p:cNvPr>
          <p:cNvPicPr>
            <a:picLocks noChangeAspect="1"/>
          </p:cNvPicPr>
          <p:nvPr/>
        </p:nvPicPr>
        <p:blipFill>
          <a:blip r:embed="rId4"/>
          <a:stretch>
            <a:fillRect/>
          </a:stretch>
        </p:blipFill>
        <p:spPr>
          <a:xfrm>
            <a:off x="5717219" y="2353773"/>
            <a:ext cx="5963187" cy="2559005"/>
          </a:xfrm>
          <a:prstGeom prst="rect">
            <a:avLst/>
          </a:prstGeom>
        </p:spPr>
      </p:pic>
      <p:grpSp>
        <p:nvGrpSpPr>
          <p:cNvPr id="9" name="组合 8">
            <a:extLst>
              <a:ext uri="{FF2B5EF4-FFF2-40B4-BE49-F238E27FC236}">
                <a16:creationId xmlns:a16="http://schemas.microsoft.com/office/drawing/2014/main" id="{ED4C12DE-5047-2361-4DEA-AEAFA4216197}"/>
              </a:ext>
            </a:extLst>
          </p:cNvPr>
          <p:cNvGrpSpPr/>
          <p:nvPr/>
        </p:nvGrpSpPr>
        <p:grpSpPr>
          <a:xfrm>
            <a:off x="814039" y="1685600"/>
            <a:ext cx="4903180" cy="3059147"/>
            <a:chOff x="831273" y="1956990"/>
            <a:chExt cx="10897539" cy="4719518"/>
          </a:xfrm>
        </p:grpSpPr>
        <p:pic>
          <p:nvPicPr>
            <p:cNvPr id="10" name="Picture 2" descr="Creating neural time series models with Gluon Time Series | AWS ...">
              <a:extLst>
                <a:ext uri="{FF2B5EF4-FFF2-40B4-BE49-F238E27FC236}">
                  <a16:creationId xmlns:a16="http://schemas.microsoft.com/office/drawing/2014/main" id="{D306BE3F-47CE-A257-EA61-2F2601A7A67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1274" y="1956990"/>
              <a:ext cx="3381375" cy="1463652"/>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Creating neural time series models with Gluon Time Series | AWS ...">
              <a:extLst>
                <a:ext uri="{FF2B5EF4-FFF2-40B4-BE49-F238E27FC236}">
                  <a16:creationId xmlns:a16="http://schemas.microsoft.com/office/drawing/2014/main" id="{230DDFA3-1043-417F-6C8D-0103C57FFED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1273" y="3586511"/>
              <a:ext cx="3381375" cy="1463652"/>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Creating neural time series models with Gluon Time Series | AWS ...">
              <a:extLst>
                <a:ext uri="{FF2B5EF4-FFF2-40B4-BE49-F238E27FC236}">
                  <a16:creationId xmlns:a16="http://schemas.microsoft.com/office/drawing/2014/main" id="{190B2080-7596-6457-C940-EC9AEDF6FA6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1273" y="5212856"/>
              <a:ext cx="3381375" cy="146365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时间序列数据分析步骤| 刘小闯的个人博客">
              <a:extLst>
                <a:ext uri="{FF2B5EF4-FFF2-40B4-BE49-F238E27FC236}">
                  <a16:creationId xmlns:a16="http://schemas.microsoft.com/office/drawing/2014/main" id="{40209E3E-16E3-5C95-6E9B-38851500DA3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66670" y="3069237"/>
              <a:ext cx="5862142" cy="2875445"/>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直线箭头连接符 13">
              <a:extLst>
                <a:ext uri="{FF2B5EF4-FFF2-40B4-BE49-F238E27FC236}">
                  <a16:creationId xmlns:a16="http://schemas.microsoft.com/office/drawing/2014/main" id="{19F038AF-CE05-DCE7-F6B2-9AE04B896EC0}"/>
                </a:ext>
              </a:extLst>
            </p:cNvPr>
            <p:cNvCxnSpPr>
              <a:cxnSpLocks/>
              <a:stCxn id="10" idx="3"/>
            </p:cNvCxnSpPr>
            <p:nvPr/>
          </p:nvCxnSpPr>
          <p:spPr>
            <a:xfrm>
              <a:off x="4212649" y="2688816"/>
              <a:ext cx="1203717" cy="143138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5" name="直线箭头连接符 14">
              <a:extLst>
                <a:ext uri="{FF2B5EF4-FFF2-40B4-BE49-F238E27FC236}">
                  <a16:creationId xmlns:a16="http://schemas.microsoft.com/office/drawing/2014/main" id="{757FD968-ED6F-D0D9-CA2A-0469CB8032D7}"/>
                </a:ext>
              </a:extLst>
            </p:cNvPr>
            <p:cNvCxnSpPr>
              <a:stCxn id="12" idx="3"/>
            </p:cNvCxnSpPr>
            <p:nvPr/>
          </p:nvCxnSpPr>
          <p:spPr>
            <a:xfrm flipV="1">
              <a:off x="4212648" y="4560971"/>
              <a:ext cx="1250147" cy="138371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6" name="直线箭头连接符 15">
              <a:extLst>
                <a:ext uri="{FF2B5EF4-FFF2-40B4-BE49-F238E27FC236}">
                  <a16:creationId xmlns:a16="http://schemas.microsoft.com/office/drawing/2014/main" id="{1D4B9641-1E30-8A28-307F-BA2814A3826B}"/>
                </a:ext>
              </a:extLst>
            </p:cNvPr>
            <p:cNvCxnSpPr>
              <a:cxnSpLocks/>
            </p:cNvCxnSpPr>
            <p:nvPr/>
          </p:nvCxnSpPr>
          <p:spPr>
            <a:xfrm>
              <a:off x="4259075" y="4340584"/>
              <a:ext cx="1157291" cy="0"/>
            </a:xfrm>
            <a:prstGeom prst="straightConnector1">
              <a:avLst/>
            </a:prstGeom>
            <a:ln w="38100">
              <a:prstDash val="dash"/>
              <a:tailEnd type="triangle"/>
            </a:ln>
          </p:spPr>
          <p:style>
            <a:lnRef idx="1">
              <a:schemeClr val="accent1"/>
            </a:lnRef>
            <a:fillRef idx="0">
              <a:schemeClr val="accent1"/>
            </a:fillRef>
            <a:effectRef idx="0">
              <a:schemeClr val="accent1"/>
            </a:effectRef>
            <a:fontRef idx="minor">
              <a:schemeClr val="tx1"/>
            </a:fontRef>
          </p:style>
        </p:cxnSp>
        <p:sp>
          <p:nvSpPr>
            <p:cNvPr id="17" name="文本框 16">
              <a:extLst>
                <a:ext uri="{FF2B5EF4-FFF2-40B4-BE49-F238E27FC236}">
                  <a16:creationId xmlns:a16="http://schemas.microsoft.com/office/drawing/2014/main" id="{D9958661-0727-76F9-A0B3-BE1BF1F996D9}"/>
                </a:ext>
              </a:extLst>
            </p:cNvPr>
            <p:cNvSpPr txBox="1"/>
            <p:nvPr/>
          </p:nvSpPr>
          <p:spPr>
            <a:xfrm>
              <a:off x="4212649" y="2193373"/>
              <a:ext cx="4874493" cy="403600"/>
            </a:xfrm>
            <a:prstGeom prst="rect">
              <a:avLst/>
            </a:prstGeom>
            <a:noFill/>
          </p:spPr>
          <p:txBody>
            <a:bodyPr wrap="square" rtlCol="0">
              <a:spAutoFit/>
            </a:bodyPr>
            <a:lstStyle/>
            <a:p>
              <a:r>
                <a:rPr kumimoji="1" lang="en-US" altLang="zh-CN" sz="1100" dirty="0"/>
                <a:t>Gumbel </a:t>
              </a:r>
              <a:r>
                <a:rPr kumimoji="1" lang="en-US" altLang="zh-CN" sz="1100" dirty="0" err="1"/>
                <a:t>softmax</a:t>
              </a:r>
              <a:r>
                <a:rPr kumimoji="1" lang="en-US" altLang="zh-CN" sz="1100" dirty="0"/>
                <a:t> trick</a:t>
              </a:r>
              <a:endParaRPr kumimoji="1" lang="zh-CN" altLang="en-US" sz="1100" dirty="0"/>
            </a:p>
          </p:txBody>
        </p:sp>
      </p:grpSp>
      <p:sp>
        <p:nvSpPr>
          <p:cNvPr id="18" name="文本框 17">
            <a:extLst>
              <a:ext uri="{FF2B5EF4-FFF2-40B4-BE49-F238E27FC236}">
                <a16:creationId xmlns:a16="http://schemas.microsoft.com/office/drawing/2014/main" id="{CFD4519A-1ACD-714F-1AC8-E0DE8507FDFA}"/>
              </a:ext>
            </a:extLst>
          </p:cNvPr>
          <p:cNvSpPr txBox="1"/>
          <p:nvPr/>
        </p:nvSpPr>
        <p:spPr>
          <a:xfrm>
            <a:off x="1419275" y="5034144"/>
            <a:ext cx="4025526" cy="369332"/>
          </a:xfrm>
          <a:prstGeom prst="rect">
            <a:avLst/>
          </a:prstGeom>
          <a:noFill/>
        </p:spPr>
        <p:txBody>
          <a:bodyPr wrap="square" rtlCol="0">
            <a:spAutoFit/>
          </a:bodyPr>
          <a:lstStyle/>
          <a:p>
            <a:r>
              <a:rPr kumimoji="1" lang="en-US" altLang="zh-CN" dirty="0"/>
              <a:t>Idea</a:t>
            </a:r>
            <a:r>
              <a:rPr kumimoji="1" lang="zh-CN" altLang="en-US" dirty="0"/>
              <a:t> </a:t>
            </a:r>
            <a:r>
              <a:rPr kumimoji="1" lang="en-US" altLang="zh-CN" dirty="0"/>
              <a:t>from</a:t>
            </a:r>
            <a:r>
              <a:rPr kumimoji="1" lang="zh-CN" altLang="en-US" dirty="0"/>
              <a:t> </a:t>
            </a:r>
            <a:r>
              <a:rPr kumimoji="1" lang="en-US" altLang="zh-CN" dirty="0"/>
              <a:t>Granger</a:t>
            </a:r>
            <a:r>
              <a:rPr kumimoji="1" lang="zh-CN" altLang="en-US" dirty="0"/>
              <a:t> </a:t>
            </a:r>
            <a:r>
              <a:rPr kumimoji="1" lang="en-US" altLang="zh-CN" dirty="0"/>
              <a:t>Causality</a:t>
            </a:r>
            <a:endParaRPr kumimoji="1" lang="zh-CN" altLang="en-US" dirty="0"/>
          </a:p>
        </p:txBody>
      </p:sp>
    </p:spTree>
    <p:extLst>
      <p:ext uri="{BB962C8B-B14F-4D97-AF65-F5344CB8AC3E}">
        <p14:creationId xmlns:p14="http://schemas.microsoft.com/office/powerpoint/2010/main" val="80050745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1" y="436469"/>
            <a:ext cx="8310361"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Problem</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6" name="直接箭头连接符 9">
            <a:extLst>
              <a:ext uri="{FF2B5EF4-FFF2-40B4-BE49-F238E27FC236}">
                <a16:creationId xmlns:a16="http://schemas.microsoft.com/office/drawing/2014/main" id="{BE6C72BB-7D2B-BD9A-70D2-B244A87BC451}"/>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pic>
        <p:nvPicPr>
          <p:cNvPr id="67" name="图片 66">
            <a:extLst>
              <a:ext uri="{FF2B5EF4-FFF2-40B4-BE49-F238E27FC236}">
                <a16:creationId xmlns:a16="http://schemas.microsoft.com/office/drawing/2014/main" id="{BF69EAE7-F8D7-BDBE-F8BA-D082DB6FC37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17047" y="5878242"/>
            <a:ext cx="1716371" cy="1189728"/>
          </a:xfrm>
          <a:prstGeom prst="rect">
            <a:avLst/>
          </a:prstGeom>
        </p:spPr>
      </p:pic>
      <p:sp>
        <p:nvSpPr>
          <p:cNvPr id="19" name="矩形 18">
            <a:extLst>
              <a:ext uri="{FF2B5EF4-FFF2-40B4-BE49-F238E27FC236}">
                <a16:creationId xmlns:a16="http://schemas.microsoft.com/office/drawing/2014/main" id="{EB4970DB-6AFC-A817-9C8A-E6E9715EAD97}"/>
              </a:ext>
            </a:extLst>
          </p:cNvPr>
          <p:cNvSpPr/>
          <p:nvPr/>
        </p:nvSpPr>
        <p:spPr>
          <a:xfrm>
            <a:off x="703272" y="6288440"/>
            <a:ext cx="8842357" cy="369332"/>
          </a:xfrm>
          <a:prstGeom prst="rect">
            <a:avLst/>
          </a:prstGeom>
        </p:spPr>
        <p:txBody>
          <a:bodyPr wrap="none">
            <a:spAutoFit/>
          </a:bodyPr>
          <a:lstStyle/>
          <a:p>
            <a:r>
              <a:rPr lang="en" altLang="zh-CN" dirty="0">
                <a:latin typeface="NimbusRomNo9L"/>
              </a:rPr>
              <a:t>Eric Jang et al.:</a:t>
            </a:r>
            <a:r>
              <a:rPr lang="zh-CN" altLang="en-US" dirty="0">
                <a:latin typeface="NimbusRomNo9L"/>
              </a:rPr>
              <a:t> </a:t>
            </a:r>
            <a:r>
              <a:rPr lang="en" altLang="zh-CN" dirty="0"/>
              <a:t>CATEGORICAL REPARAMETERIZATION WITH GUMBEL-SOFTMAX</a:t>
            </a:r>
            <a:r>
              <a:rPr lang="en-US" altLang="zh-CN" dirty="0"/>
              <a:t>, ICRL 2017</a:t>
            </a:r>
            <a:r>
              <a:rPr lang="en" altLang="zh-CN" dirty="0">
                <a:latin typeface="NimbusRomNo9L"/>
              </a:rPr>
              <a:t> </a:t>
            </a:r>
            <a:endParaRPr lang="en" altLang="zh-CN" dirty="0"/>
          </a:p>
        </p:txBody>
      </p:sp>
      <mc:AlternateContent xmlns:mc="http://schemas.openxmlformats.org/markup-compatibility/2006">
        <mc:Choice xmlns:a14="http://schemas.microsoft.com/office/drawing/2010/main" Requires="a14">
          <p:sp>
            <p:nvSpPr>
              <p:cNvPr id="3" name="圆角矩形 2">
                <a:extLst>
                  <a:ext uri="{FF2B5EF4-FFF2-40B4-BE49-F238E27FC236}">
                    <a16:creationId xmlns:a16="http://schemas.microsoft.com/office/drawing/2014/main" id="{9C3129F4-8A89-053C-5A8E-48F9E5CB397F}"/>
                  </a:ext>
                </a:extLst>
              </p:cNvPr>
              <p:cNvSpPr/>
              <p:nvPr/>
            </p:nvSpPr>
            <p:spPr>
              <a:xfrm>
                <a:off x="1992993" y="2489306"/>
                <a:ext cx="2670628" cy="146594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A Differential Stochastic Machine with parameter</a:t>
                </a:r>
              </a:p>
              <a:p>
                <a:pPr algn="ctr"/>
                <a14:m>
                  <m:oMathPara xmlns:m="http://schemas.openxmlformats.org/officeDocument/2006/math">
                    <m:oMathParaPr>
                      <m:jc m:val="centerGroup"/>
                    </m:oMathParaPr>
                    <m:oMath xmlns:m="http://schemas.openxmlformats.org/officeDocument/2006/math">
                      <m:sSubSup>
                        <m:sSubSupPr>
                          <m:ctrlPr>
                            <a:rPr kumimoji="1" lang="en-US" altLang="zh-CN" i="1" smtClean="0">
                              <a:solidFill>
                                <a:schemeClr val="tx1"/>
                              </a:solidFill>
                              <a:latin typeface="Cambria Math" panose="02040503050406030204" pitchFamily="18" charset="0"/>
                            </a:rPr>
                          </m:ctrlPr>
                        </m:sSubSupPr>
                        <m:e>
                          <m:r>
                            <a:rPr kumimoji="1" lang="en-US" altLang="zh-CN" b="0" i="1" smtClean="0">
                              <a:solidFill>
                                <a:schemeClr val="tx1"/>
                              </a:solidFill>
                              <a:latin typeface="Cambria Math" panose="02040503050406030204" pitchFamily="18" charset="0"/>
                            </a:rPr>
                            <m:t>𝑝</m:t>
                          </m:r>
                        </m:e>
                        <m:sub>
                          <m:r>
                            <a:rPr kumimoji="1" lang="en-US" altLang="zh-CN" i="1" smtClean="0">
                              <a:solidFill>
                                <a:schemeClr val="tx1"/>
                              </a:solidFill>
                              <a:latin typeface="Cambria Math" panose="02040503050406030204" pitchFamily="18" charset="0"/>
                              <a:ea typeface="Cambria Math" panose="02040503050406030204" pitchFamily="18" charset="0"/>
                            </a:rPr>
                            <m:t>𝜃</m:t>
                          </m:r>
                        </m:sub>
                        <m:sup>
                          <m:r>
                            <a:rPr kumimoji="1" lang="en-US" altLang="zh-CN" b="0" i="1" smtClean="0">
                              <a:solidFill>
                                <a:schemeClr val="tx1"/>
                              </a:solidFill>
                              <a:latin typeface="Cambria Math" panose="02040503050406030204" pitchFamily="18" charset="0"/>
                            </a:rPr>
                            <m:t>𝑖</m:t>
                          </m:r>
                        </m:sup>
                      </m:sSubSup>
                    </m:oMath>
                  </m:oMathPara>
                </a14:m>
                <a:endParaRPr kumimoji="1" lang="zh-CN" altLang="en-US" dirty="0">
                  <a:solidFill>
                    <a:schemeClr val="tx1"/>
                  </a:solidFill>
                </a:endParaRPr>
              </a:p>
            </p:txBody>
          </p:sp>
        </mc:Choice>
        <mc:Fallback>
          <p:sp>
            <p:nvSpPr>
              <p:cNvPr id="3" name="圆角矩形 2">
                <a:extLst>
                  <a:ext uri="{FF2B5EF4-FFF2-40B4-BE49-F238E27FC236}">
                    <a16:creationId xmlns:a16="http://schemas.microsoft.com/office/drawing/2014/main" id="{9C3129F4-8A89-053C-5A8E-48F9E5CB397F}"/>
                  </a:ext>
                </a:extLst>
              </p:cNvPr>
              <p:cNvSpPr>
                <a:spLocks noRot="1" noChangeAspect="1" noMove="1" noResize="1" noEditPoints="1" noAdjustHandles="1" noChangeArrowheads="1" noChangeShapeType="1" noTextEdit="1"/>
              </p:cNvSpPr>
              <p:nvPr/>
            </p:nvSpPr>
            <p:spPr>
              <a:xfrm>
                <a:off x="1992993" y="2489306"/>
                <a:ext cx="2670628" cy="1465943"/>
              </a:xfrm>
              <a:prstGeom prst="roundRect">
                <a:avLst/>
              </a:prstGeom>
              <a:blipFill>
                <a:blip r:embed="rId4"/>
                <a:stretch>
                  <a:fillRect/>
                </a:stretch>
              </a:blipFill>
            </p:spPr>
            <p:txBody>
              <a:bodyPr/>
              <a:lstStyle/>
              <a:p>
                <a:r>
                  <a:rPr lang="zh-CN" altLang="en-US">
                    <a:noFill/>
                  </a:rPr>
                  <a:t> </a:t>
                </a:r>
              </a:p>
            </p:txBody>
          </p:sp>
        </mc:Fallback>
      </mc:AlternateContent>
      <p:cxnSp>
        <p:nvCxnSpPr>
          <p:cNvPr id="5" name="直线箭头连接符 4">
            <a:extLst>
              <a:ext uri="{FF2B5EF4-FFF2-40B4-BE49-F238E27FC236}">
                <a16:creationId xmlns:a16="http://schemas.microsoft.com/office/drawing/2014/main" id="{A1CE5F78-061B-9DFE-1611-F58A7C3DED03}"/>
              </a:ext>
            </a:extLst>
          </p:cNvPr>
          <p:cNvCxnSpPr>
            <a:stCxn id="3" idx="3"/>
          </p:cNvCxnSpPr>
          <p:nvPr/>
        </p:nvCxnSpPr>
        <p:spPr>
          <a:xfrm>
            <a:off x="4663621" y="3222278"/>
            <a:ext cx="1030514" cy="72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文本框 5">
            <a:extLst>
              <a:ext uri="{FF2B5EF4-FFF2-40B4-BE49-F238E27FC236}">
                <a16:creationId xmlns:a16="http://schemas.microsoft.com/office/drawing/2014/main" id="{F858E996-1FA4-3479-5472-32BB88FB1962}"/>
              </a:ext>
            </a:extLst>
          </p:cNvPr>
          <p:cNvSpPr txBox="1"/>
          <p:nvPr/>
        </p:nvSpPr>
        <p:spPr>
          <a:xfrm>
            <a:off x="5868307" y="3037611"/>
            <a:ext cx="1074057" cy="369332"/>
          </a:xfrm>
          <a:prstGeom prst="rect">
            <a:avLst/>
          </a:prstGeom>
          <a:noFill/>
        </p:spPr>
        <p:txBody>
          <a:bodyPr wrap="square" rtlCol="0">
            <a:spAutoFit/>
          </a:bodyPr>
          <a:lstStyle/>
          <a:p>
            <a:r>
              <a:rPr kumimoji="1" lang="en-US" altLang="zh-CN"/>
              <a:t>Probility</a:t>
            </a:r>
            <a:endParaRPr kumimoji="1" lang="zh-CN" altLang="en-US" dirty="0"/>
          </a:p>
        </p:txBody>
      </p:sp>
      <p:cxnSp>
        <p:nvCxnSpPr>
          <p:cNvPr id="9" name="直线箭头连接符 8">
            <a:extLst>
              <a:ext uri="{FF2B5EF4-FFF2-40B4-BE49-F238E27FC236}">
                <a16:creationId xmlns:a16="http://schemas.microsoft.com/office/drawing/2014/main" id="{4064D706-950C-C36B-3A7F-69CFD9AF2E3C}"/>
              </a:ext>
            </a:extLst>
          </p:cNvPr>
          <p:cNvCxnSpPr/>
          <p:nvPr/>
        </p:nvCxnSpPr>
        <p:spPr>
          <a:xfrm flipV="1">
            <a:off x="6942364" y="2489306"/>
            <a:ext cx="943429" cy="7257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直线箭头连接符 9">
            <a:extLst>
              <a:ext uri="{FF2B5EF4-FFF2-40B4-BE49-F238E27FC236}">
                <a16:creationId xmlns:a16="http://schemas.microsoft.com/office/drawing/2014/main" id="{8E0026A5-13AB-53BB-0823-FC1A813D13C2}"/>
              </a:ext>
            </a:extLst>
          </p:cNvPr>
          <p:cNvCxnSpPr>
            <a:stCxn id="6" idx="3"/>
          </p:cNvCxnSpPr>
          <p:nvPr/>
        </p:nvCxnSpPr>
        <p:spPr>
          <a:xfrm flipV="1">
            <a:off x="6942364" y="2852163"/>
            <a:ext cx="943429" cy="3701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直线箭头连接符 11">
            <a:extLst>
              <a:ext uri="{FF2B5EF4-FFF2-40B4-BE49-F238E27FC236}">
                <a16:creationId xmlns:a16="http://schemas.microsoft.com/office/drawing/2014/main" id="{FD8DF15F-7BAE-EAEF-1BA9-E4F8CD4A96CA}"/>
              </a:ext>
            </a:extLst>
          </p:cNvPr>
          <p:cNvCxnSpPr>
            <a:stCxn id="6" idx="3"/>
          </p:cNvCxnSpPr>
          <p:nvPr/>
        </p:nvCxnSpPr>
        <p:spPr>
          <a:xfrm>
            <a:off x="6942364" y="3222277"/>
            <a:ext cx="943429" cy="72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直线箭头连接符 16">
            <a:extLst>
              <a:ext uri="{FF2B5EF4-FFF2-40B4-BE49-F238E27FC236}">
                <a16:creationId xmlns:a16="http://schemas.microsoft.com/office/drawing/2014/main" id="{5AE0C53B-3124-15D4-20B0-A885E6EA2C85}"/>
              </a:ext>
            </a:extLst>
          </p:cNvPr>
          <p:cNvCxnSpPr>
            <a:stCxn id="6" idx="3"/>
          </p:cNvCxnSpPr>
          <p:nvPr/>
        </p:nvCxnSpPr>
        <p:spPr>
          <a:xfrm>
            <a:off x="6942364" y="3222277"/>
            <a:ext cx="943429" cy="3701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直线箭头连接符 19">
            <a:extLst>
              <a:ext uri="{FF2B5EF4-FFF2-40B4-BE49-F238E27FC236}">
                <a16:creationId xmlns:a16="http://schemas.microsoft.com/office/drawing/2014/main" id="{EFC0E4DA-2E93-469F-B09B-CC7E776D9CD1}"/>
              </a:ext>
            </a:extLst>
          </p:cNvPr>
          <p:cNvCxnSpPr>
            <a:stCxn id="6" idx="3"/>
          </p:cNvCxnSpPr>
          <p:nvPr/>
        </p:nvCxnSpPr>
        <p:spPr>
          <a:xfrm>
            <a:off x="6942364" y="3222277"/>
            <a:ext cx="943429" cy="7329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圆角矩形 20">
            <a:extLst>
              <a:ext uri="{FF2B5EF4-FFF2-40B4-BE49-F238E27FC236}">
                <a16:creationId xmlns:a16="http://schemas.microsoft.com/office/drawing/2014/main" id="{2FE68730-372C-9DFA-0D29-F1A447A15198}"/>
              </a:ext>
            </a:extLst>
          </p:cNvPr>
          <p:cNvSpPr/>
          <p:nvPr/>
        </p:nvSpPr>
        <p:spPr>
          <a:xfrm>
            <a:off x="8048249" y="2184506"/>
            <a:ext cx="1100286" cy="28911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600" dirty="0">
                <a:solidFill>
                  <a:schemeClr val="tx1"/>
                </a:solidFill>
              </a:rPr>
              <a:t>Action</a:t>
            </a:r>
            <a:r>
              <a:rPr kumimoji="1" lang="zh-CN" altLang="en-US" sz="1600" dirty="0">
                <a:solidFill>
                  <a:schemeClr val="tx1"/>
                </a:solidFill>
              </a:rPr>
              <a:t> </a:t>
            </a:r>
            <a:r>
              <a:rPr kumimoji="1" lang="en-US" altLang="zh-CN" sz="1600" dirty="0">
                <a:solidFill>
                  <a:schemeClr val="tx1"/>
                </a:solidFill>
              </a:rPr>
              <a:t>1</a:t>
            </a:r>
            <a:endParaRPr kumimoji="1" lang="zh-CN" altLang="en-US" sz="1600" dirty="0">
              <a:solidFill>
                <a:schemeClr val="tx1"/>
              </a:solidFill>
            </a:endParaRPr>
          </a:p>
        </p:txBody>
      </p:sp>
      <p:sp>
        <p:nvSpPr>
          <p:cNvPr id="22" name="圆角矩形 21">
            <a:extLst>
              <a:ext uri="{FF2B5EF4-FFF2-40B4-BE49-F238E27FC236}">
                <a16:creationId xmlns:a16="http://schemas.microsoft.com/office/drawing/2014/main" id="{00C02D88-1E74-5192-AD69-4BA496FB8815}"/>
              </a:ext>
            </a:extLst>
          </p:cNvPr>
          <p:cNvSpPr/>
          <p:nvPr/>
        </p:nvSpPr>
        <p:spPr>
          <a:xfrm>
            <a:off x="8048249" y="2691195"/>
            <a:ext cx="1100286" cy="25963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600" dirty="0">
                <a:solidFill>
                  <a:schemeClr val="tx1"/>
                </a:solidFill>
              </a:rPr>
              <a:t>Action</a:t>
            </a:r>
            <a:r>
              <a:rPr kumimoji="1" lang="zh-CN" altLang="en-US" sz="1600" dirty="0">
                <a:solidFill>
                  <a:schemeClr val="tx1"/>
                </a:solidFill>
              </a:rPr>
              <a:t> </a:t>
            </a:r>
            <a:r>
              <a:rPr kumimoji="1" lang="en-US" altLang="zh-CN" sz="1600" dirty="0">
                <a:solidFill>
                  <a:schemeClr val="tx1"/>
                </a:solidFill>
              </a:rPr>
              <a:t>2</a:t>
            </a:r>
            <a:endParaRPr kumimoji="1" lang="zh-CN" altLang="en-US" sz="1600" dirty="0">
              <a:solidFill>
                <a:schemeClr val="tx1"/>
              </a:solidFill>
            </a:endParaRPr>
          </a:p>
        </p:txBody>
      </p:sp>
      <p:sp>
        <p:nvSpPr>
          <p:cNvPr id="23" name="圆角矩形 22">
            <a:extLst>
              <a:ext uri="{FF2B5EF4-FFF2-40B4-BE49-F238E27FC236}">
                <a16:creationId xmlns:a16="http://schemas.microsoft.com/office/drawing/2014/main" id="{0E9CBDDC-489F-F75F-2C36-06F80236307C}"/>
              </a:ext>
            </a:extLst>
          </p:cNvPr>
          <p:cNvSpPr/>
          <p:nvPr/>
        </p:nvSpPr>
        <p:spPr>
          <a:xfrm>
            <a:off x="8048249" y="3139138"/>
            <a:ext cx="1100286" cy="2223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600" dirty="0">
                <a:solidFill>
                  <a:schemeClr val="tx1"/>
                </a:solidFill>
              </a:rPr>
              <a:t>Action</a:t>
            </a:r>
            <a:r>
              <a:rPr kumimoji="1" lang="zh-CN" altLang="en-US" sz="1600" dirty="0">
                <a:solidFill>
                  <a:schemeClr val="tx1"/>
                </a:solidFill>
              </a:rPr>
              <a:t> </a:t>
            </a:r>
            <a:r>
              <a:rPr kumimoji="1" lang="en-US" altLang="zh-CN" sz="1600" dirty="0">
                <a:solidFill>
                  <a:schemeClr val="tx1"/>
                </a:solidFill>
              </a:rPr>
              <a:t>3</a:t>
            </a:r>
            <a:endParaRPr kumimoji="1" lang="zh-CN" altLang="en-US" sz="1600" dirty="0">
              <a:solidFill>
                <a:schemeClr val="tx1"/>
              </a:solidFill>
            </a:endParaRPr>
          </a:p>
        </p:txBody>
      </p:sp>
      <p:sp>
        <p:nvSpPr>
          <p:cNvPr id="24" name="圆角矩形 23">
            <a:extLst>
              <a:ext uri="{FF2B5EF4-FFF2-40B4-BE49-F238E27FC236}">
                <a16:creationId xmlns:a16="http://schemas.microsoft.com/office/drawing/2014/main" id="{4A0CEA76-03A9-FAF1-87ED-77328EF524A7}"/>
              </a:ext>
            </a:extLst>
          </p:cNvPr>
          <p:cNvSpPr/>
          <p:nvPr/>
        </p:nvSpPr>
        <p:spPr>
          <a:xfrm>
            <a:off x="8048249" y="3503292"/>
            <a:ext cx="1100286" cy="26974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600" dirty="0">
                <a:solidFill>
                  <a:schemeClr val="tx1"/>
                </a:solidFill>
              </a:rPr>
              <a:t>Action</a:t>
            </a:r>
            <a:r>
              <a:rPr kumimoji="1" lang="zh-CN" altLang="en-US" sz="1600" dirty="0">
                <a:solidFill>
                  <a:schemeClr val="tx1"/>
                </a:solidFill>
              </a:rPr>
              <a:t> </a:t>
            </a:r>
            <a:r>
              <a:rPr kumimoji="1" lang="en-US" altLang="zh-CN" sz="1600" dirty="0">
                <a:solidFill>
                  <a:schemeClr val="tx1"/>
                </a:solidFill>
              </a:rPr>
              <a:t>4</a:t>
            </a:r>
            <a:endParaRPr kumimoji="1" lang="zh-CN" altLang="en-US" sz="1600" dirty="0">
              <a:solidFill>
                <a:schemeClr val="tx1"/>
              </a:solidFill>
            </a:endParaRPr>
          </a:p>
        </p:txBody>
      </p:sp>
      <p:sp>
        <p:nvSpPr>
          <p:cNvPr id="25" name="圆角矩形 24">
            <a:extLst>
              <a:ext uri="{FF2B5EF4-FFF2-40B4-BE49-F238E27FC236}">
                <a16:creationId xmlns:a16="http://schemas.microsoft.com/office/drawing/2014/main" id="{86419396-D9EB-B622-33D8-72F0FECF8319}"/>
              </a:ext>
            </a:extLst>
          </p:cNvPr>
          <p:cNvSpPr/>
          <p:nvPr/>
        </p:nvSpPr>
        <p:spPr>
          <a:xfrm>
            <a:off x="8048249" y="3955248"/>
            <a:ext cx="1100286" cy="26974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600" dirty="0">
                <a:solidFill>
                  <a:schemeClr val="tx1"/>
                </a:solidFill>
              </a:rPr>
              <a:t>Action</a:t>
            </a:r>
            <a:r>
              <a:rPr kumimoji="1" lang="zh-CN" altLang="en-US" sz="1600" dirty="0">
                <a:solidFill>
                  <a:schemeClr val="tx1"/>
                </a:solidFill>
              </a:rPr>
              <a:t> </a:t>
            </a:r>
            <a:r>
              <a:rPr kumimoji="1" lang="en-US" altLang="zh-CN" sz="1600" dirty="0">
                <a:solidFill>
                  <a:schemeClr val="tx1"/>
                </a:solidFill>
              </a:rPr>
              <a:t>5</a:t>
            </a:r>
            <a:endParaRPr kumimoji="1" lang="zh-CN" altLang="en-US" sz="1600" dirty="0">
              <a:solidFill>
                <a:schemeClr val="tx1"/>
              </a:solidFill>
            </a:endParaRPr>
          </a:p>
        </p:txBody>
      </p:sp>
      <p:sp>
        <p:nvSpPr>
          <p:cNvPr id="26" name="文本框 25">
            <a:extLst>
              <a:ext uri="{FF2B5EF4-FFF2-40B4-BE49-F238E27FC236}">
                <a16:creationId xmlns:a16="http://schemas.microsoft.com/office/drawing/2014/main" id="{D098B186-6CB9-5D62-FD70-B2A820D09994}"/>
              </a:ext>
            </a:extLst>
          </p:cNvPr>
          <p:cNvSpPr txBox="1"/>
          <p:nvPr/>
        </p:nvSpPr>
        <p:spPr>
          <a:xfrm>
            <a:off x="7437249" y="4407204"/>
            <a:ext cx="2322286" cy="369332"/>
          </a:xfrm>
          <a:prstGeom prst="rect">
            <a:avLst/>
          </a:prstGeom>
          <a:noFill/>
        </p:spPr>
        <p:txBody>
          <a:bodyPr wrap="square" rtlCol="0">
            <a:spAutoFit/>
          </a:bodyPr>
          <a:lstStyle/>
          <a:p>
            <a:r>
              <a:rPr kumimoji="1" lang="en-US" altLang="zh-CN" dirty="0"/>
              <a:t>Non</a:t>
            </a:r>
            <a:r>
              <a:rPr kumimoji="1" lang="zh-CN" altLang="en-US" dirty="0"/>
              <a:t> </a:t>
            </a:r>
            <a:r>
              <a:rPr kumimoji="1" lang="en-US" altLang="zh-CN" dirty="0"/>
              <a:t>differentiable</a:t>
            </a:r>
            <a:endParaRPr kumimoji="1" lang="zh-CN" altLang="en-US" dirty="0"/>
          </a:p>
        </p:txBody>
      </p:sp>
      <mc:AlternateContent xmlns:mc="http://schemas.openxmlformats.org/markup-compatibility/2006">
        <mc:Choice xmlns:a14="http://schemas.microsoft.com/office/drawing/2010/main" Requires="a14">
          <p:sp>
            <p:nvSpPr>
              <p:cNvPr id="28" name="文本框 27">
                <a:extLst>
                  <a:ext uri="{FF2B5EF4-FFF2-40B4-BE49-F238E27FC236}">
                    <a16:creationId xmlns:a16="http://schemas.microsoft.com/office/drawing/2014/main" id="{E78FD51A-4FB4-263A-2480-2256047997BC}"/>
                  </a:ext>
                </a:extLst>
              </p:cNvPr>
              <p:cNvSpPr txBox="1"/>
              <p:nvPr/>
            </p:nvSpPr>
            <p:spPr>
              <a:xfrm>
                <a:off x="6762630" y="2346174"/>
                <a:ext cx="1100287" cy="3869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zh-CN" i="1" smtClean="0">
                              <a:solidFill>
                                <a:schemeClr val="tx1"/>
                              </a:solidFill>
                              <a:latin typeface="Cambria Math" panose="02040503050406030204" pitchFamily="18" charset="0"/>
                            </a:rPr>
                          </m:ctrlPr>
                        </m:sSubSupPr>
                        <m:e>
                          <m:r>
                            <a:rPr kumimoji="1" lang="en-US" altLang="zh-CN" b="0" i="1" smtClean="0">
                              <a:solidFill>
                                <a:schemeClr val="tx1"/>
                              </a:solidFill>
                              <a:latin typeface="Cambria Math" panose="02040503050406030204" pitchFamily="18" charset="0"/>
                            </a:rPr>
                            <m:t>𝑝</m:t>
                          </m:r>
                        </m:e>
                        <m:sub>
                          <m:r>
                            <a:rPr kumimoji="1" lang="en-US" altLang="zh-CN" i="1" smtClean="0">
                              <a:solidFill>
                                <a:schemeClr val="tx1"/>
                              </a:solidFill>
                              <a:latin typeface="Cambria Math" panose="02040503050406030204" pitchFamily="18" charset="0"/>
                              <a:ea typeface="Cambria Math" panose="02040503050406030204" pitchFamily="18" charset="0"/>
                            </a:rPr>
                            <m:t>𝜃</m:t>
                          </m:r>
                        </m:sub>
                        <m:sup>
                          <m:r>
                            <a:rPr kumimoji="1" lang="en-US" altLang="zh-CN" b="0" i="1" smtClean="0">
                              <a:solidFill>
                                <a:schemeClr val="tx1"/>
                              </a:solidFill>
                              <a:latin typeface="Cambria Math" panose="02040503050406030204" pitchFamily="18" charset="0"/>
                              <a:ea typeface="Cambria Math" panose="02040503050406030204" pitchFamily="18" charset="0"/>
                            </a:rPr>
                            <m:t>1</m:t>
                          </m:r>
                        </m:sup>
                      </m:sSubSup>
                    </m:oMath>
                  </m:oMathPara>
                </a14:m>
                <a:endParaRPr lang="zh-CN" altLang="en-US" dirty="0"/>
              </a:p>
            </p:txBody>
          </p:sp>
        </mc:Choice>
        <mc:Fallback>
          <p:sp>
            <p:nvSpPr>
              <p:cNvPr id="28" name="文本框 27">
                <a:extLst>
                  <a:ext uri="{FF2B5EF4-FFF2-40B4-BE49-F238E27FC236}">
                    <a16:creationId xmlns:a16="http://schemas.microsoft.com/office/drawing/2014/main" id="{E78FD51A-4FB4-263A-2480-2256047997BC}"/>
                  </a:ext>
                </a:extLst>
              </p:cNvPr>
              <p:cNvSpPr txBox="1">
                <a:spLocks noRot="1" noChangeAspect="1" noMove="1" noResize="1" noEditPoints="1" noAdjustHandles="1" noChangeArrowheads="1" noChangeShapeType="1" noTextEdit="1"/>
              </p:cNvSpPr>
              <p:nvPr/>
            </p:nvSpPr>
            <p:spPr>
              <a:xfrm>
                <a:off x="6762630" y="2346174"/>
                <a:ext cx="1100287" cy="386965"/>
              </a:xfrm>
              <a:prstGeom prst="rect">
                <a:avLst/>
              </a:prstGeom>
              <a:blipFill>
                <a:blip r:embed="rId5"/>
                <a:stretch>
                  <a:fillRect b="-3125"/>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9" name="文本框 28">
                <a:extLst>
                  <a:ext uri="{FF2B5EF4-FFF2-40B4-BE49-F238E27FC236}">
                    <a16:creationId xmlns:a16="http://schemas.microsoft.com/office/drawing/2014/main" id="{30942D3D-8642-CDAB-1354-AFFBAC1DE898}"/>
                  </a:ext>
                </a:extLst>
              </p:cNvPr>
              <p:cNvSpPr txBox="1"/>
              <p:nvPr/>
            </p:nvSpPr>
            <p:spPr>
              <a:xfrm>
                <a:off x="7104820" y="2803819"/>
                <a:ext cx="1100287" cy="38754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zh-CN" i="1" smtClean="0">
                              <a:solidFill>
                                <a:schemeClr val="tx1"/>
                              </a:solidFill>
                              <a:latin typeface="Cambria Math" panose="02040503050406030204" pitchFamily="18" charset="0"/>
                            </a:rPr>
                          </m:ctrlPr>
                        </m:sSubSupPr>
                        <m:e>
                          <m:r>
                            <a:rPr kumimoji="1" lang="en-US" altLang="zh-CN" b="0" i="1" smtClean="0">
                              <a:solidFill>
                                <a:schemeClr val="tx1"/>
                              </a:solidFill>
                              <a:latin typeface="Cambria Math" panose="02040503050406030204" pitchFamily="18" charset="0"/>
                            </a:rPr>
                            <m:t>𝑝</m:t>
                          </m:r>
                        </m:e>
                        <m:sub>
                          <m:r>
                            <a:rPr kumimoji="1" lang="en-US" altLang="zh-CN" i="1" smtClean="0">
                              <a:solidFill>
                                <a:schemeClr val="tx1"/>
                              </a:solidFill>
                              <a:latin typeface="Cambria Math" panose="02040503050406030204" pitchFamily="18" charset="0"/>
                              <a:ea typeface="Cambria Math" panose="02040503050406030204" pitchFamily="18" charset="0"/>
                            </a:rPr>
                            <m:t>𝜃</m:t>
                          </m:r>
                        </m:sub>
                        <m:sup>
                          <m:r>
                            <a:rPr kumimoji="1" lang="en-US" altLang="zh-CN" b="0" i="1" smtClean="0">
                              <a:solidFill>
                                <a:schemeClr val="tx1"/>
                              </a:solidFill>
                              <a:latin typeface="Cambria Math" panose="02040503050406030204" pitchFamily="18" charset="0"/>
                              <a:ea typeface="Cambria Math" panose="02040503050406030204" pitchFamily="18" charset="0"/>
                            </a:rPr>
                            <m:t>2</m:t>
                          </m:r>
                        </m:sup>
                      </m:sSubSup>
                    </m:oMath>
                  </m:oMathPara>
                </a14:m>
                <a:endParaRPr lang="zh-CN" altLang="en-US" dirty="0"/>
              </a:p>
            </p:txBody>
          </p:sp>
        </mc:Choice>
        <mc:Fallback>
          <p:sp>
            <p:nvSpPr>
              <p:cNvPr id="29" name="文本框 28">
                <a:extLst>
                  <a:ext uri="{FF2B5EF4-FFF2-40B4-BE49-F238E27FC236}">
                    <a16:creationId xmlns:a16="http://schemas.microsoft.com/office/drawing/2014/main" id="{30942D3D-8642-CDAB-1354-AFFBAC1DE898}"/>
                  </a:ext>
                </a:extLst>
              </p:cNvPr>
              <p:cNvSpPr txBox="1">
                <a:spLocks noRot="1" noChangeAspect="1" noMove="1" noResize="1" noEditPoints="1" noAdjustHandles="1" noChangeArrowheads="1" noChangeShapeType="1" noTextEdit="1"/>
              </p:cNvSpPr>
              <p:nvPr/>
            </p:nvSpPr>
            <p:spPr>
              <a:xfrm>
                <a:off x="7104820" y="2803819"/>
                <a:ext cx="1100287" cy="387542"/>
              </a:xfrm>
              <a:prstGeom prst="rect">
                <a:avLst/>
              </a:prstGeom>
              <a:blipFill>
                <a:blip r:embed="rId6"/>
                <a:stretch>
                  <a:fillRect b="-3125"/>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0" name="文本框 29">
                <a:extLst>
                  <a:ext uri="{FF2B5EF4-FFF2-40B4-BE49-F238E27FC236}">
                    <a16:creationId xmlns:a16="http://schemas.microsoft.com/office/drawing/2014/main" id="{34404BB9-2BE8-886C-BAAA-2EBCB3B5BDCC}"/>
                  </a:ext>
                </a:extLst>
              </p:cNvPr>
              <p:cNvSpPr txBox="1"/>
              <p:nvPr/>
            </p:nvSpPr>
            <p:spPr>
              <a:xfrm>
                <a:off x="6785506" y="3642869"/>
                <a:ext cx="1100287" cy="39318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zh-CN" i="1" smtClean="0">
                              <a:solidFill>
                                <a:schemeClr val="tx1"/>
                              </a:solidFill>
                              <a:latin typeface="Cambria Math" panose="02040503050406030204" pitchFamily="18" charset="0"/>
                            </a:rPr>
                          </m:ctrlPr>
                        </m:sSubSupPr>
                        <m:e>
                          <m:r>
                            <a:rPr kumimoji="1" lang="en-US" altLang="zh-CN" b="0" i="1" smtClean="0">
                              <a:solidFill>
                                <a:schemeClr val="tx1"/>
                              </a:solidFill>
                              <a:latin typeface="Cambria Math" panose="02040503050406030204" pitchFamily="18" charset="0"/>
                            </a:rPr>
                            <m:t>𝑝</m:t>
                          </m:r>
                        </m:e>
                        <m:sub>
                          <m:r>
                            <a:rPr kumimoji="1" lang="en-US" altLang="zh-CN" i="1" smtClean="0">
                              <a:solidFill>
                                <a:schemeClr val="tx1"/>
                              </a:solidFill>
                              <a:latin typeface="Cambria Math" panose="02040503050406030204" pitchFamily="18" charset="0"/>
                              <a:ea typeface="Cambria Math" panose="02040503050406030204" pitchFamily="18" charset="0"/>
                            </a:rPr>
                            <m:t>𝜃</m:t>
                          </m:r>
                        </m:sub>
                        <m:sup>
                          <m:r>
                            <a:rPr kumimoji="1" lang="en-US" altLang="zh-CN" b="0" i="1" smtClean="0">
                              <a:solidFill>
                                <a:schemeClr val="tx1"/>
                              </a:solidFill>
                              <a:latin typeface="Cambria Math" panose="02040503050406030204" pitchFamily="18" charset="0"/>
                              <a:ea typeface="Cambria Math" panose="02040503050406030204" pitchFamily="18" charset="0"/>
                            </a:rPr>
                            <m:t>5</m:t>
                          </m:r>
                        </m:sup>
                      </m:sSubSup>
                    </m:oMath>
                  </m:oMathPara>
                </a14:m>
                <a:endParaRPr lang="zh-CN" altLang="en-US" dirty="0"/>
              </a:p>
            </p:txBody>
          </p:sp>
        </mc:Choice>
        <mc:Fallback>
          <p:sp>
            <p:nvSpPr>
              <p:cNvPr id="30" name="文本框 29">
                <a:extLst>
                  <a:ext uri="{FF2B5EF4-FFF2-40B4-BE49-F238E27FC236}">
                    <a16:creationId xmlns:a16="http://schemas.microsoft.com/office/drawing/2014/main" id="{34404BB9-2BE8-886C-BAAA-2EBCB3B5BDCC}"/>
                  </a:ext>
                </a:extLst>
              </p:cNvPr>
              <p:cNvSpPr txBox="1">
                <a:spLocks noRot="1" noChangeAspect="1" noMove="1" noResize="1" noEditPoints="1" noAdjustHandles="1" noChangeArrowheads="1" noChangeShapeType="1" noTextEdit="1"/>
              </p:cNvSpPr>
              <p:nvPr/>
            </p:nvSpPr>
            <p:spPr>
              <a:xfrm>
                <a:off x="6785506" y="3642869"/>
                <a:ext cx="1100287" cy="393185"/>
              </a:xfrm>
              <a:prstGeom prst="rect">
                <a:avLst/>
              </a:prstGeom>
              <a:blipFill>
                <a:blip r:embed="rId7"/>
                <a:stretch>
                  <a:fillRect b="-967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7612168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2" y="436469"/>
            <a:ext cx="11166088"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Game of Life</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F64D8834-E2BC-449B-AE26-02CE308A4E59}"/>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grpSp>
        <p:nvGrpSpPr>
          <p:cNvPr id="3" name="组合 2">
            <a:extLst>
              <a:ext uri="{FF2B5EF4-FFF2-40B4-BE49-F238E27FC236}">
                <a16:creationId xmlns:a16="http://schemas.microsoft.com/office/drawing/2014/main" id="{4AA09299-D034-B77B-50DB-3FB624D51B20}"/>
              </a:ext>
            </a:extLst>
          </p:cNvPr>
          <p:cNvGrpSpPr/>
          <p:nvPr/>
        </p:nvGrpSpPr>
        <p:grpSpPr>
          <a:xfrm>
            <a:off x="9887620" y="6272698"/>
            <a:ext cx="1730076" cy="504431"/>
            <a:chOff x="9887620" y="6272698"/>
            <a:chExt cx="1730076" cy="504431"/>
          </a:xfrm>
        </p:grpSpPr>
        <p:pic>
          <p:nvPicPr>
            <p:cNvPr id="5" name="pattern_logo1.png" descr="pattern_logo1.png">
              <a:extLst>
                <a:ext uri="{FF2B5EF4-FFF2-40B4-BE49-F238E27FC236}">
                  <a16:creationId xmlns:a16="http://schemas.microsoft.com/office/drawing/2014/main" id="{5D498764-8A69-7D1F-2186-54D9E16CE4EB}"/>
                </a:ext>
              </a:extLst>
            </p:cNvPr>
            <p:cNvPicPr>
              <a:picLocks noChangeAspect="1"/>
            </p:cNvPicPr>
            <p:nvPr/>
          </p:nvPicPr>
          <p:blipFill>
            <a:blip r:embed="rId3"/>
            <a:stretch>
              <a:fillRect/>
            </a:stretch>
          </p:blipFill>
          <p:spPr>
            <a:xfrm>
              <a:off x="9887620" y="6272698"/>
              <a:ext cx="523538" cy="504431"/>
            </a:xfrm>
            <a:prstGeom prst="rect">
              <a:avLst/>
            </a:prstGeom>
            <a:ln w="12700">
              <a:miter lim="400000"/>
            </a:ln>
          </p:spPr>
        </p:pic>
        <p:pic>
          <p:nvPicPr>
            <p:cNvPr id="6" name="text.png" descr="text.png">
              <a:extLst>
                <a:ext uri="{FF2B5EF4-FFF2-40B4-BE49-F238E27FC236}">
                  <a16:creationId xmlns:a16="http://schemas.microsoft.com/office/drawing/2014/main" id="{9804D176-958F-94C9-CA76-6B0091760A06}"/>
                </a:ext>
              </a:extLst>
            </p:cNvPr>
            <p:cNvPicPr>
              <a:picLocks noChangeAspect="1"/>
            </p:cNvPicPr>
            <p:nvPr/>
          </p:nvPicPr>
          <p:blipFill>
            <a:blip r:embed="rId4"/>
            <a:stretch>
              <a:fillRect/>
            </a:stretch>
          </p:blipFill>
          <p:spPr>
            <a:xfrm>
              <a:off x="10422843" y="6272698"/>
              <a:ext cx="1194853" cy="504431"/>
            </a:xfrm>
            <a:prstGeom prst="rect">
              <a:avLst/>
            </a:prstGeom>
            <a:ln w="12700">
              <a:miter lim="400000"/>
            </a:ln>
          </p:spPr>
        </p:pic>
      </p:grpSp>
      <p:sp>
        <p:nvSpPr>
          <p:cNvPr id="4" name="文本框 3">
            <a:extLst>
              <a:ext uri="{FF2B5EF4-FFF2-40B4-BE49-F238E27FC236}">
                <a16:creationId xmlns:a16="http://schemas.microsoft.com/office/drawing/2014/main" id="{A775D885-E4B6-3B7F-CC94-95DEA4AA1B68}"/>
              </a:ext>
            </a:extLst>
          </p:cNvPr>
          <p:cNvSpPr txBox="1"/>
          <p:nvPr/>
        </p:nvSpPr>
        <p:spPr>
          <a:xfrm>
            <a:off x="574304" y="6328260"/>
            <a:ext cx="7180875" cy="307777"/>
          </a:xfrm>
          <a:prstGeom prst="rect">
            <a:avLst/>
          </a:prstGeom>
          <a:noFill/>
        </p:spPr>
        <p:txBody>
          <a:bodyPr wrap="square" rtlCol="0">
            <a:spAutoFit/>
          </a:bodyPr>
          <a:lstStyle/>
          <a:p>
            <a:r>
              <a:rPr lang="zh-CN" altLang="en-US" sz="1400" dirty="0">
                <a:latin typeface="微软雅黑" panose="020B0503020204020204" pitchFamily="34" charset="-122"/>
                <a:ea typeface="微软雅黑" panose="020B0503020204020204" pitchFamily="34" charset="-122"/>
              </a:rPr>
              <a:t>更多“</a:t>
            </a:r>
            <a:r>
              <a:rPr lang="zh-CN" altLang="en-US" sz="1400" dirty="0">
                <a:solidFill>
                  <a:srgbClr val="EC8922"/>
                </a:solidFill>
                <a:latin typeface="微软雅黑" panose="020B0503020204020204" pitchFamily="34" charset="-122"/>
                <a:ea typeface="微软雅黑" panose="020B0503020204020204" pitchFamily="34" charset="-122"/>
              </a:rPr>
              <a:t>人工智能 </a:t>
            </a:r>
            <a:r>
              <a:rPr lang="en-US" altLang="zh-CN" sz="1400" dirty="0">
                <a:solidFill>
                  <a:srgbClr val="EC8922"/>
                </a:solidFill>
                <a:latin typeface="微软雅黑" panose="020B0503020204020204" pitchFamily="34" charset="-122"/>
                <a:ea typeface="微软雅黑" panose="020B0503020204020204" pitchFamily="34" charset="-122"/>
              </a:rPr>
              <a:t>&amp; </a:t>
            </a:r>
            <a:r>
              <a:rPr lang="zh-CN" altLang="en-US" sz="1400" dirty="0">
                <a:solidFill>
                  <a:srgbClr val="EC8922"/>
                </a:solidFill>
                <a:latin typeface="微软雅黑" panose="020B0503020204020204" pitchFamily="34" charset="-122"/>
                <a:ea typeface="微软雅黑" panose="020B0503020204020204" pitchFamily="34" charset="-122"/>
              </a:rPr>
              <a:t>复杂系统</a:t>
            </a:r>
            <a:r>
              <a:rPr lang="zh-CN" altLang="en-US" sz="1400" dirty="0">
                <a:latin typeface="微软雅黑" panose="020B0503020204020204" pitchFamily="34" charset="-122"/>
                <a:ea typeface="微软雅黑" panose="020B0503020204020204" pitchFamily="34" charset="-122"/>
              </a:rPr>
              <a:t>”的知识，请关注官网：</a:t>
            </a:r>
            <a:r>
              <a:rPr lang="en-US" altLang="zh-CN" sz="1400" dirty="0">
                <a:latin typeface="微软雅黑" panose="020B0503020204020204" pitchFamily="34" charset="-122"/>
                <a:ea typeface="微软雅黑" panose="020B0503020204020204" pitchFamily="34" charset="-122"/>
              </a:rPr>
              <a:t>campus.swarma.org</a:t>
            </a:r>
            <a:endParaRPr lang="zh-CN" altLang="en-US" sz="1400" dirty="0">
              <a:latin typeface="微软雅黑" panose="020B0503020204020204" pitchFamily="34" charset="-122"/>
              <a:ea typeface="微软雅黑" panose="020B0503020204020204" pitchFamily="34" charset="-122"/>
            </a:endParaRPr>
          </a:p>
        </p:txBody>
      </p:sp>
      <p:sp>
        <p:nvSpPr>
          <p:cNvPr id="9" name="内容占位符 2">
            <a:extLst>
              <a:ext uri="{FF2B5EF4-FFF2-40B4-BE49-F238E27FC236}">
                <a16:creationId xmlns:a16="http://schemas.microsoft.com/office/drawing/2014/main" id="{6529F467-B723-9A65-CBB7-86B8414C275D}"/>
              </a:ext>
            </a:extLst>
          </p:cNvPr>
          <p:cNvSpPr>
            <a:spLocks noGrp="1"/>
          </p:cNvSpPr>
          <p:nvPr>
            <p:ph idx="1"/>
          </p:nvPr>
        </p:nvSpPr>
        <p:spPr>
          <a:xfrm>
            <a:off x="642257" y="1698171"/>
            <a:ext cx="5453743" cy="3461658"/>
          </a:xfrm>
        </p:spPr>
        <p:txBody>
          <a:bodyPr>
            <a:normAutofit/>
          </a:bodyPr>
          <a:lstStyle/>
          <a:p>
            <a:pPr>
              <a:buFont typeface="Wingdings" pitchFamily="2" charset="2"/>
              <a:buChar char="l"/>
            </a:pPr>
            <a:r>
              <a:rPr kumimoji="1" lang="en-US" altLang="zh-CN" dirty="0"/>
              <a:t>Conway’s GAME of LIFE</a:t>
            </a:r>
          </a:p>
          <a:p>
            <a:pPr>
              <a:buFont typeface="Wingdings" pitchFamily="2" charset="2"/>
              <a:buChar char="l"/>
            </a:pPr>
            <a:r>
              <a:rPr kumimoji="1" lang="en-US" altLang="zh-CN" dirty="0"/>
              <a:t>Each cell has 8 neighbors</a:t>
            </a:r>
          </a:p>
          <a:p>
            <a:pPr>
              <a:buFont typeface="Wingdings" pitchFamily="2" charset="2"/>
              <a:buChar char="l"/>
            </a:pPr>
            <a:r>
              <a:rPr kumimoji="1" lang="en-US" altLang="zh-CN" dirty="0"/>
              <a:t>Change color according to neighbors</a:t>
            </a:r>
          </a:p>
          <a:p>
            <a:pPr>
              <a:buFont typeface="Wingdings" pitchFamily="2" charset="2"/>
              <a:buChar char="l"/>
            </a:pPr>
            <a:r>
              <a:rPr kumimoji="1" lang="en-US" altLang="zh-CN" dirty="0"/>
              <a:t>Studying complexity</a:t>
            </a:r>
          </a:p>
          <a:p>
            <a:pPr marL="0" indent="0">
              <a:buNone/>
            </a:pPr>
            <a:endParaRPr kumimoji="1" lang="zh-CN" altLang="en-US" dirty="0"/>
          </a:p>
        </p:txBody>
      </p:sp>
      <p:pic>
        <p:nvPicPr>
          <p:cNvPr id="11" name="图片 10" descr="图片包含 户外&#10;&#10;描述已自动生成">
            <a:extLst>
              <a:ext uri="{FF2B5EF4-FFF2-40B4-BE49-F238E27FC236}">
                <a16:creationId xmlns:a16="http://schemas.microsoft.com/office/drawing/2014/main" id="{64B598AC-8243-51C1-C34A-A131A8BB0275}"/>
              </a:ext>
            </a:extLst>
          </p:cNvPr>
          <p:cNvPicPr>
            <a:picLocks noChangeAspect="1"/>
          </p:cNvPicPr>
          <p:nvPr/>
        </p:nvPicPr>
        <p:blipFill>
          <a:blip r:embed="rId5"/>
          <a:stretch>
            <a:fillRect/>
          </a:stretch>
        </p:blipFill>
        <p:spPr>
          <a:xfrm>
            <a:off x="6163056" y="229624"/>
            <a:ext cx="5647127" cy="5647127"/>
          </a:xfrm>
          <a:prstGeom prst="rect">
            <a:avLst/>
          </a:prstGeom>
          <a:ln>
            <a:solidFill>
              <a:schemeClr val="tx1"/>
            </a:solidFill>
          </a:ln>
        </p:spPr>
      </p:pic>
      <p:pic>
        <p:nvPicPr>
          <p:cNvPr id="1026" name="Picture 2" descr="Rules of Conway's Game of Life. | Download Scientific Diagram">
            <a:extLst>
              <a:ext uri="{FF2B5EF4-FFF2-40B4-BE49-F238E27FC236}">
                <a16:creationId xmlns:a16="http://schemas.microsoft.com/office/drawing/2014/main" id="{BC8602E0-FD0A-0482-BE52-AE6F7BFA312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4039" y="3784704"/>
            <a:ext cx="3911958" cy="19904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103967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1" y="436469"/>
            <a:ext cx="8310361"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Gumbel </a:t>
            </a:r>
            <a:r>
              <a:rPr lang="en-US" altLang="zh-CN" sz="3600" dirty="0" err="1">
                <a:solidFill>
                  <a:srgbClr val="C00000"/>
                </a:solidFill>
                <a:latin typeface="微软雅黑" panose="020B0503020204020204" pitchFamily="34" charset="-122"/>
                <a:ea typeface="微软雅黑" panose="020B0503020204020204" pitchFamily="34" charset="-122"/>
              </a:rPr>
              <a:t>softmax</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6" name="直接箭头连接符 9">
            <a:extLst>
              <a:ext uri="{FF2B5EF4-FFF2-40B4-BE49-F238E27FC236}">
                <a16:creationId xmlns:a16="http://schemas.microsoft.com/office/drawing/2014/main" id="{BE6C72BB-7D2B-BD9A-70D2-B244A87BC451}"/>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pic>
        <p:nvPicPr>
          <p:cNvPr id="67" name="图片 66">
            <a:extLst>
              <a:ext uri="{FF2B5EF4-FFF2-40B4-BE49-F238E27FC236}">
                <a16:creationId xmlns:a16="http://schemas.microsoft.com/office/drawing/2014/main" id="{BF69EAE7-F8D7-BDBE-F8BA-D082DB6FC37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17047" y="5878242"/>
            <a:ext cx="1716371" cy="1189728"/>
          </a:xfrm>
          <a:prstGeom prst="rect">
            <a:avLst/>
          </a:prstGeom>
        </p:spPr>
      </p:pic>
      <p:pic>
        <p:nvPicPr>
          <p:cNvPr id="2" name="图片 1">
            <a:extLst>
              <a:ext uri="{FF2B5EF4-FFF2-40B4-BE49-F238E27FC236}">
                <a16:creationId xmlns:a16="http://schemas.microsoft.com/office/drawing/2014/main" id="{975931CC-D63E-3EA7-86DA-7C80E378A68D}"/>
              </a:ext>
            </a:extLst>
          </p:cNvPr>
          <p:cNvPicPr>
            <a:picLocks noChangeAspect="1"/>
          </p:cNvPicPr>
          <p:nvPr/>
        </p:nvPicPr>
        <p:blipFill>
          <a:blip r:embed="rId4"/>
          <a:stretch>
            <a:fillRect/>
          </a:stretch>
        </p:blipFill>
        <p:spPr>
          <a:xfrm>
            <a:off x="9029938" y="569725"/>
            <a:ext cx="2811306" cy="5102785"/>
          </a:xfrm>
          <a:prstGeom prst="rect">
            <a:avLst/>
          </a:prstGeom>
        </p:spPr>
      </p:pic>
      <p:pic>
        <p:nvPicPr>
          <p:cNvPr id="4" name="图片 3">
            <a:extLst>
              <a:ext uri="{FF2B5EF4-FFF2-40B4-BE49-F238E27FC236}">
                <a16:creationId xmlns:a16="http://schemas.microsoft.com/office/drawing/2014/main" id="{E3BAE6E1-403F-6D2A-500B-61B7702D2A4E}"/>
              </a:ext>
            </a:extLst>
          </p:cNvPr>
          <p:cNvPicPr>
            <a:picLocks noChangeAspect="1"/>
          </p:cNvPicPr>
          <p:nvPr/>
        </p:nvPicPr>
        <p:blipFill>
          <a:blip r:embed="rId5"/>
          <a:stretch>
            <a:fillRect/>
          </a:stretch>
        </p:blipFill>
        <p:spPr>
          <a:xfrm>
            <a:off x="7149986" y="569725"/>
            <a:ext cx="1774016" cy="5102785"/>
          </a:xfrm>
          <a:prstGeom prst="rect">
            <a:avLst/>
          </a:prstGeom>
        </p:spPr>
      </p:pic>
      <mc:AlternateContent xmlns:mc="http://schemas.openxmlformats.org/markup-compatibility/2006">
        <mc:Choice xmlns:a14="http://schemas.microsoft.com/office/drawing/2010/main" Requires="a14">
          <p:sp>
            <p:nvSpPr>
              <p:cNvPr id="11" name="文本框 10">
                <a:extLst>
                  <a:ext uri="{FF2B5EF4-FFF2-40B4-BE49-F238E27FC236}">
                    <a16:creationId xmlns:a16="http://schemas.microsoft.com/office/drawing/2014/main" id="{FBDB10BB-4DE0-CFE3-516D-549B1C8CFD06}"/>
                  </a:ext>
                </a:extLst>
              </p:cNvPr>
              <p:cNvSpPr txBox="1"/>
              <p:nvPr/>
            </p:nvSpPr>
            <p:spPr>
              <a:xfrm>
                <a:off x="749441" y="1865304"/>
                <a:ext cx="125899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b="0" i="1" smtClean="0">
                          <a:latin typeface="Cambria Math" panose="02040503050406030204" pitchFamily="18" charset="0"/>
                        </a:rPr>
                        <m:t>𝑓</m:t>
                      </m:r>
                      <m:d>
                        <m:dPr>
                          <m:ctrlPr>
                            <a:rPr kumimoji="1" lang="en-US" altLang="zh-CN" b="0" i="1" smtClean="0">
                              <a:latin typeface="Cambria Math" panose="02040503050406030204" pitchFamily="18" charset="0"/>
                            </a:rPr>
                          </m:ctrlPr>
                        </m:dPr>
                        <m:e>
                          <m:r>
                            <a:rPr kumimoji="1" lang="en-US" altLang="zh-CN" b="0" i="1" smtClean="0">
                              <a:latin typeface="Cambria Math" panose="02040503050406030204" pitchFamily="18" charset="0"/>
                            </a:rPr>
                            <m:t>𝑧</m:t>
                          </m:r>
                        </m:e>
                      </m:d>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𝑓</m:t>
                      </m:r>
                      <m:d>
                        <m:dPr>
                          <m:ctrlPr>
                            <a:rPr kumimoji="1" lang="en-US" altLang="zh-CN" b="0" i="1" smtClean="0">
                              <a:latin typeface="Cambria Math" panose="02040503050406030204" pitchFamily="18" charset="0"/>
                            </a:rPr>
                          </m:ctrlPr>
                        </m:dPr>
                        <m:e>
                          <m:r>
                            <a:rPr kumimoji="1" lang="en-US" altLang="zh-CN" b="0" i="1" smtClean="0">
                              <a:latin typeface="Cambria Math" panose="02040503050406030204" pitchFamily="18" charset="0"/>
                            </a:rPr>
                            <m:t>𝑦</m:t>
                          </m:r>
                        </m:e>
                      </m:d>
                    </m:oMath>
                  </m:oMathPara>
                </a14:m>
                <a:endParaRPr kumimoji="1" lang="zh-CN" altLang="en-US" dirty="0"/>
              </a:p>
            </p:txBody>
          </p:sp>
        </mc:Choice>
        <mc:Fallback>
          <p:sp>
            <p:nvSpPr>
              <p:cNvPr id="11" name="文本框 10">
                <a:extLst>
                  <a:ext uri="{FF2B5EF4-FFF2-40B4-BE49-F238E27FC236}">
                    <a16:creationId xmlns:a16="http://schemas.microsoft.com/office/drawing/2014/main" id="{FBDB10BB-4DE0-CFE3-516D-549B1C8CFD06}"/>
                  </a:ext>
                </a:extLst>
              </p:cNvPr>
              <p:cNvSpPr txBox="1">
                <a:spLocks noRot="1" noChangeAspect="1" noMove="1" noResize="1" noEditPoints="1" noAdjustHandles="1" noChangeArrowheads="1" noChangeShapeType="1" noTextEdit="1"/>
              </p:cNvSpPr>
              <p:nvPr/>
            </p:nvSpPr>
            <p:spPr>
              <a:xfrm>
                <a:off x="749441" y="1865304"/>
                <a:ext cx="1258999" cy="276999"/>
              </a:xfrm>
              <a:prstGeom prst="rect">
                <a:avLst/>
              </a:prstGeom>
              <a:blipFill>
                <a:blip r:embed="rId6"/>
                <a:stretch>
                  <a:fillRect l="-7071" b="-34783"/>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4" name="矩形 13">
                <a:extLst>
                  <a:ext uri="{FF2B5EF4-FFF2-40B4-BE49-F238E27FC236}">
                    <a16:creationId xmlns:a16="http://schemas.microsoft.com/office/drawing/2014/main" id="{A641BE52-A844-A680-B1F0-C2F4B97BEA46}"/>
                  </a:ext>
                </a:extLst>
              </p:cNvPr>
              <p:cNvSpPr/>
              <p:nvPr/>
            </p:nvSpPr>
            <p:spPr>
              <a:xfrm>
                <a:off x="635619" y="5027505"/>
                <a:ext cx="5153847" cy="369332"/>
              </a:xfrm>
              <a:prstGeom prst="rect">
                <a:avLst/>
              </a:prstGeom>
            </p:spPr>
            <p:txBody>
              <a:bodyPr wrap="square">
                <a:spAutoFit/>
              </a:bodyPr>
              <a:lstStyle/>
              <a:p>
                <a14:m>
                  <m:oMath xmlns:m="http://schemas.openxmlformats.org/officeDocument/2006/math">
                    <m:r>
                      <a:rPr kumimoji="1" lang="en-US" altLang="zh-CN" i="1" smtClean="0">
                        <a:latin typeface="Cambria Math" panose="02040503050406030204" pitchFamily="18" charset="0"/>
                        <a:ea typeface="Cambria Math" panose="02040503050406030204" pitchFamily="18" charset="0"/>
                      </a:rPr>
                      <m:t>𝑔</m:t>
                    </m:r>
                    <m:r>
                      <a:rPr kumimoji="1" lang="en-US" altLang="zh-CN" i="1">
                        <a:latin typeface="Cambria Math" panose="02040503050406030204" pitchFamily="18" charset="0"/>
                      </a:rPr>
                      <m:t>=</m:t>
                    </m:r>
                    <m:d>
                      <m:dPr>
                        <m:ctrlPr>
                          <a:rPr kumimoji="1" lang="en-US" altLang="zh-CN" i="1">
                            <a:latin typeface="Cambria Math" panose="02040503050406030204" pitchFamily="18" charset="0"/>
                            <a:ea typeface="Cambria Math" panose="02040503050406030204" pitchFamily="18" charset="0"/>
                          </a:rPr>
                        </m:ctrlPr>
                      </m:dPr>
                      <m:e>
                        <m:sSup>
                          <m:sSupPr>
                            <m:ctrlPr>
                              <a:rPr kumimoji="1" lang="en-US" altLang="zh-CN" i="1">
                                <a:latin typeface="Cambria Math" panose="02040503050406030204" pitchFamily="18" charset="0"/>
                                <a:ea typeface="Cambria Math" panose="02040503050406030204" pitchFamily="18" charset="0"/>
                              </a:rPr>
                            </m:ctrlPr>
                          </m:sSupPr>
                          <m:e>
                            <m:r>
                              <a:rPr kumimoji="1" lang="en-US" altLang="zh-CN" b="0" i="1" smtClean="0">
                                <a:latin typeface="Cambria Math" panose="02040503050406030204" pitchFamily="18" charset="0"/>
                                <a:ea typeface="Cambria Math" panose="02040503050406030204" pitchFamily="18" charset="0"/>
                              </a:rPr>
                              <m:t>𝑔</m:t>
                            </m:r>
                          </m:e>
                          <m:sup>
                            <m:r>
                              <a:rPr kumimoji="1" lang="en-US" altLang="zh-CN" i="1">
                                <a:latin typeface="Cambria Math" panose="02040503050406030204" pitchFamily="18" charset="0"/>
                                <a:ea typeface="Cambria Math" panose="02040503050406030204" pitchFamily="18" charset="0"/>
                              </a:rPr>
                              <m:t>1</m:t>
                            </m:r>
                          </m:sup>
                        </m:sSup>
                        <m:r>
                          <a:rPr kumimoji="1" lang="en-US" altLang="zh-CN" i="1">
                            <a:latin typeface="Cambria Math" panose="02040503050406030204" pitchFamily="18" charset="0"/>
                            <a:ea typeface="Cambria Math" panose="02040503050406030204" pitchFamily="18" charset="0"/>
                          </a:rPr>
                          <m:t>,</m:t>
                        </m:r>
                        <m:sSup>
                          <m:sSupPr>
                            <m:ctrlPr>
                              <a:rPr kumimoji="1" lang="en-US" altLang="zh-CN" i="1">
                                <a:latin typeface="Cambria Math" panose="02040503050406030204" pitchFamily="18" charset="0"/>
                                <a:ea typeface="Cambria Math" panose="02040503050406030204" pitchFamily="18" charset="0"/>
                              </a:rPr>
                            </m:ctrlPr>
                          </m:sSupPr>
                          <m:e>
                            <m:r>
                              <a:rPr kumimoji="1" lang="en-US" altLang="zh-CN" b="0" i="1" smtClean="0">
                                <a:latin typeface="Cambria Math" panose="02040503050406030204" pitchFamily="18" charset="0"/>
                                <a:ea typeface="Cambria Math" panose="02040503050406030204" pitchFamily="18" charset="0"/>
                              </a:rPr>
                              <m:t>𝑔</m:t>
                            </m:r>
                          </m:e>
                          <m:sup>
                            <m:r>
                              <a:rPr kumimoji="1" lang="en-US" altLang="zh-CN" i="1">
                                <a:latin typeface="Cambria Math" panose="02040503050406030204" pitchFamily="18" charset="0"/>
                                <a:ea typeface="Cambria Math" panose="02040503050406030204" pitchFamily="18" charset="0"/>
                              </a:rPr>
                              <m:t>2</m:t>
                            </m:r>
                          </m:sup>
                        </m:sSup>
                        <m:r>
                          <a:rPr kumimoji="1" lang="en-US" altLang="zh-CN" i="1">
                            <a:latin typeface="Cambria Math" panose="02040503050406030204" pitchFamily="18" charset="0"/>
                            <a:ea typeface="Cambria Math" panose="02040503050406030204" pitchFamily="18" charset="0"/>
                          </a:rPr>
                          <m:t>,…,</m:t>
                        </m:r>
                        <m:sSup>
                          <m:sSupPr>
                            <m:ctrlPr>
                              <a:rPr kumimoji="1" lang="en-US" altLang="zh-CN" i="1">
                                <a:latin typeface="Cambria Math" panose="02040503050406030204" pitchFamily="18" charset="0"/>
                                <a:ea typeface="Cambria Math" panose="02040503050406030204" pitchFamily="18" charset="0"/>
                              </a:rPr>
                            </m:ctrlPr>
                          </m:sSupPr>
                          <m:e>
                            <m:r>
                              <a:rPr kumimoji="1" lang="en-US" altLang="zh-CN" b="0" i="1" smtClean="0">
                                <a:latin typeface="Cambria Math" panose="02040503050406030204" pitchFamily="18" charset="0"/>
                                <a:ea typeface="Cambria Math" panose="02040503050406030204" pitchFamily="18" charset="0"/>
                              </a:rPr>
                              <m:t>𝑔</m:t>
                            </m:r>
                          </m:e>
                          <m:sup>
                            <m:r>
                              <a:rPr kumimoji="1" lang="en-US" altLang="zh-CN" i="1">
                                <a:latin typeface="Cambria Math" panose="02040503050406030204" pitchFamily="18" charset="0"/>
                                <a:ea typeface="Cambria Math" panose="02040503050406030204" pitchFamily="18" charset="0"/>
                              </a:rPr>
                              <m:t>𝑛</m:t>
                            </m:r>
                          </m:sup>
                        </m:sSup>
                      </m:e>
                    </m:d>
                  </m:oMath>
                </a14:m>
                <a:r>
                  <a:rPr lang="en-US" altLang="zh-CN" dirty="0"/>
                  <a:t> are </a:t>
                </a:r>
                <a:r>
                  <a:rPr lang="en-US" altLang="zh-CN" dirty="0" err="1"/>
                  <a:t>iid</a:t>
                </a:r>
                <a:r>
                  <a:rPr lang="en-US" altLang="zh-CN" dirty="0"/>
                  <a:t> for given distribution</a:t>
                </a:r>
                <a:endParaRPr lang="zh-CN" altLang="en-US" dirty="0"/>
              </a:p>
            </p:txBody>
          </p:sp>
        </mc:Choice>
        <mc:Fallback>
          <p:sp>
            <p:nvSpPr>
              <p:cNvPr id="14" name="矩形 13">
                <a:extLst>
                  <a:ext uri="{FF2B5EF4-FFF2-40B4-BE49-F238E27FC236}">
                    <a16:creationId xmlns:a16="http://schemas.microsoft.com/office/drawing/2014/main" id="{A641BE52-A844-A680-B1F0-C2F4B97BEA46}"/>
                  </a:ext>
                </a:extLst>
              </p:cNvPr>
              <p:cNvSpPr>
                <a:spLocks noRot="1" noChangeAspect="1" noMove="1" noResize="1" noEditPoints="1" noAdjustHandles="1" noChangeArrowheads="1" noChangeShapeType="1" noTextEdit="1"/>
              </p:cNvSpPr>
              <p:nvPr/>
            </p:nvSpPr>
            <p:spPr>
              <a:xfrm>
                <a:off x="635619" y="5027505"/>
                <a:ext cx="5153847" cy="369332"/>
              </a:xfrm>
              <a:prstGeom prst="rect">
                <a:avLst/>
              </a:prstGeom>
              <a:blipFill>
                <a:blip r:embed="rId7"/>
                <a:stretch>
                  <a:fillRect t="-10345" b="-27586"/>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5" name="矩形 14">
                <a:extLst>
                  <a:ext uri="{FF2B5EF4-FFF2-40B4-BE49-F238E27FC236}">
                    <a16:creationId xmlns:a16="http://schemas.microsoft.com/office/drawing/2014/main" id="{851606BA-D02B-D393-0E8F-EE4002559AF1}"/>
                  </a:ext>
                </a:extLst>
              </p:cNvPr>
              <p:cNvSpPr/>
              <p:nvPr/>
            </p:nvSpPr>
            <p:spPr>
              <a:xfrm>
                <a:off x="703962" y="4140628"/>
                <a:ext cx="5153847" cy="369332"/>
              </a:xfrm>
              <a:prstGeom prst="rect">
                <a:avLst/>
              </a:prstGeom>
            </p:spPr>
            <p:txBody>
              <a:bodyPr wrap="none">
                <a:spAutoFit/>
              </a:bodyPr>
              <a:lstStyle/>
              <a:p>
                <a14:m>
                  <m:oMath xmlns:m="http://schemas.openxmlformats.org/officeDocument/2006/math">
                    <m:r>
                      <a:rPr kumimoji="1" lang="en-US" altLang="zh-CN" i="1">
                        <a:latin typeface="Cambria Math" panose="02040503050406030204" pitchFamily="18" charset="0"/>
                      </a:rPr>
                      <m:t>𝑍</m:t>
                    </m:r>
                  </m:oMath>
                </a14:m>
                <a:r>
                  <a:rPr lang="en-US" altLang="zh-CN" dirty="0"/>
                  <a:t> is a categorical variable (1,2,…,N) with probability</a:t>
                </a:r>
                <a:endParaRPr lang="zh-CN" altLang="en-US" dirty="0"/>
              </a:p>
            </p:txBody>
          </p:sp>
        </mc:Choice>
        <mc:Fallback>
          <p:sp>
            <p:nvSpPr>
              <p:cNvPr id="15" name="矩形 14">
                <a:extLst>
                  <a:ext uri="{FF2B5EF4-FFF2-40B4-BE49-F238E27FC236}">
                    <a16:creationId xmlns:a16="http://schemas.microsoft.com/office/drawing/2014/main" id="{851606BA-D02B-D393-0E8F-EE4002559AF1}"/>
                  </a:ext>
                </a:extLst>
              </p:cNvPr>
              <p:cNvSpPr>
                <a:spLocks noRot="1" noChangeAspect="1" noMove="1" noResize="1" noEditPoints="1" noAdjustHandles="1" noChangeArrowheads="1" noChangeShapeType="1" noTextEdit="1"/>
              </p:cNvSpPr>
              <p:nvPr/>
            </p:nvSpPr>
            <p:spPr>
              <a:xfrm>
                <a:off x="703962" y="4140628"/>
                <a:ext cx="5153847" cy="369332"/>
              </a:xfrm>
              <a:prstGeom prst="rect">
                <a:avLst/>
              </a:prstGeom>
              <a:blipFill>
                <a:blip r:embed="rId8"/>
                <a:stretch>
                  <a:fillRect t="-3226" b="-22581"/>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6" name="矩形 15">
                <a:extLst>
                  <a:ext uri="{FF2B5EF4-FFF2-40B4-BE49-F238E27FC236}">
                    <a16:creationId xmlns:a16="http://schemas.microsoft.com/office/drawing/2014/main" id="{C6994FB5-F797-C44B-C291-977C275DA3DB}"/>
                  </a:ext>
                </a:extLst>
              </p:cNvPr>
              <p:cNvSpPr/>
              <p:nvPr/>
            </p:nvSpPr>
            <p:spPr>
              <a:xfrm>
                <a:off x="635619" y="4509960"/>
                <a:ext cx="281711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kumimoji="1" lang="en-US" altLang="zh-CN" i="1" smtClean="0">
                              <a:latin typeface="Cambria Math" panose="02040503050406030204" pitchFamily="18" charset="0"/>
                            </a:rPr>
                          </m:ctrlPr>
                        </m:sSubPr>
                        <m:e>
                          <m:r>
                            <a:rPr kumimoji="1" lang="en-US" altLang="zh-CN" i="1">
                              <a:latin typeface="Cambria Math" panose="02040503050406030204" pitchFamily="18" charset="0"/>
                            </a:rPr>
                            <m:t>𝑃</m:t>
                          </m:r>
                        </m:e>
                        <m:sub>
                          <m:r>
                            <a:rPr kumimoji="1" lang="en-US" altLang="zh-CN" i="1">
                              <a:latin typeface="Cambria Math" panose="02040503050406030204" pitchFamily="18" charset="0"/>
                              <a:ea typeface="Cambria Math" panose="02040503050406030204" pitchFamily="18" charset="0"/>
                            </a:rPr>
                            <m:t>𝜃</m:t>
                          </m:r>
                        </m:sub>
                      </m:sSub>
                      <m:d>
                        <m:dPr>
                          <m:ctrlPr>
                            <a:rPr kumimoji="1" lang="en-US" altLang="zh-CN" i="1">
                              <a:latin typeface="Cambria Math" panose="02040503050406030204" pitchFamily="18" charset="0"/>
                              <a:ea typeface="Cambria Math" panose="02040503050406030204" pitchFamily="18" charset="0"/>
                            </a:rPr>
                          </m:ctrlPr>
                        </m:dPr>
                        <m:e>
                          <m:r>
                            <a:rPr kumimoji="1" lang="en-US" altLang="zh-CN" i="1">
                              <a:latin typeface="Cambria Math" panose="02040503050406030204" pitchFamily="18" charset="0"/>
                            </a:rPr>
                            <m:t>𝑌</m:t>
                          </m:r>
                        </m:e>
                      </m:d>
                      <m:r>
                        <a:rPr kumimoji="1" lang="en-US" altLang="zh-CN" b="0" i="1" smtClean="0">
                          <a:latin typeface="Cambria Math" panose="02040503050406030204" pitchFamily="18" charset="0"/>
                        </a:rPr>
                        <m:t>=</m:t>
                      </m:r>
                      <m:d>
                        <m:dPr>
                          <m:ctrlPr>
                            <a:rPr kumimoji="1" lang="en-US" altLang="zh-CN" i="1">
                              <a:latin typeface="Cambria Math" panose="02040503050406030204" pitchFamily="18" charset="0"/>
                              <a:ea typeface="Cambria Math" panose="02040503050406030204" pitchFamily="18" charset="0"/>
                            </a:rPr>
                          </m:ctrlPr>
                        </m:dPr>
                        <m:e>
                          <m:sSup>
                            <m:sSupPr>
                              <m:ctrlPr>
                                <a:rPr kumimoji="1" lang="en-US" altLang="zh-CN" i="1">
                                  <a:latin typeface="Cambria Math" panose="02040503050406030204" pitchFamily="18" charset="0"/>
                                  <a:ea typeface="Cambria Math" panose="02040503050406030204" pitchFamily="18" charset="0"/>
                                </a:rPr>
                              </m:ctrlPr>
                            </m:sSupPr>
                            <m:e>
                              <m:r>
                                <a:rPr kumimoji="1" lang="en-US" altLang="zh-CN" i="1">
                                  <a:latin typeface="Cambria Math" panose="02040503050406030204" pitchFamily="18" charset="0"/>
                                  <a:ea typeface="Cambria Math" panose="02040503050406030204" pitchFamily="18" charset="0"/>
                                </a:rPr>
                                <m:t>𝑝</m:t>
                              </m:r>
                              <m:r>
                                <a:rPr kumimoji="1" lang="en-US" altLang="zh-CN" i="1" baseline="-25000" smtClean="0">
                                  <a:latin typeface="Cambria Math" panose="02040503050406030204" pitchFamily="18" charset="0"/>
                                  <a:ea typeface="Cambria Math" panose="02040503050406030204" pitchFamily="18" charset="0"/>
                                </a:rPr>
                                <m:t>𝜃</m:t>
                              </m:r>
                            </m:e>
                            <m:sup>
                              <m:r>
                                <a:rPr kumimoji="1" lang="en-US" altLang="zh-CN" i="1">
                                  <a:latin typeface="Cambria Math" panose="02040503050406030204" pitchFamily="18" charset="0"/>
                                  <a:ea typeface="Cambria Math" panose="02040503050406030204" pitchFamily="18" charset="0"/>
                                </a:rPr>
                                <m:t>1</m:t>
                              </m:r>
                            </m:sup>
                          </m:sSup>
                          <m:r>
                            <a:rPr kumimoji="1" lang="en-US" altLang="zh-CN" i="1">
                              <a:latin typeface="Cambria Math" panose="02040503050406030204" pitchFamily="18" charset="0"/>
                              <a:ea typeface="Cambria Math" panose="02040503050406030204" pitchFamily="18" charset="0"/>
                            </a:rPr>
                            <m:t>,</m:t>
                          </m:r>
                          <m:sSup>
                            <m:sSupPr>
                              <m:ctrlPr>
                                <a:rPr kumimoji="1" lang="en-US" altLang="zh-CN" i="1">
                                  <a:latin typeface="Cambria Math" panose="02040503050406030204" pitchFamily="18" charset="0"/>
                                  <a:ea typeface="Cambria Math" panose="02040503050406030204" pitchFamily="18" charset="0"/>
                                </a:rPr>
                              </m:ctrlPr>
                            </m:sSupPr>
                            <m:e>
                              <m:r>
                                <a:rPr kumimoji="1" lang="en-US" altLang="zh-CN" i="1">
                                  <a:latin typeface="Cambria Math" panose="02040503050406030204" pitchFamily="18" charset="0"/>
                                  <a:ea typeface="Cambria Math" panose="02040503050406030204" pitchFamily="18" charset="0"/>
                                </a:rPr>
                                <m:t>𝑝</m:t>
                              </m:r>
                              <m:r>
                                <a:rPr kumimoji="1" lang="en-US" altLang="zh-CN" i="1" baseline="-25000">
                                  <a:latin typeface="Cambria Math" panose="02040503050406030204" pitchFamily="18" charset="0"/>
                                  <a:ea typeface="Cambria Math" panose="02040503050406030204" pitchFamily="18" charset="0"/>
                                </a:rPr>
                                <m:t>𝜃</m:t>
                              </m:r>
                            </m:e>
                            <m:sup>
                              <m:r>
                                <a:rPr kumimoji="1" lang="en-US" altLang="zh-CN" i="1">
                                  <a:latin typeface="Cambria Math" panose="02040503050406030204" pitchFamily="18" charset="0"/>
                                  <a:ea typeface="Cambria Math" panose="02040503050406030204" pitchFamily="18" charset="0"/>
                                </a:rPr>
                                <m:t>2</m:t>
                              </m:r>
                            </m:sup>
                          </m:sSup>
                          <m:r>
                            <a:rPr kumimoji="1" lang="en-US" altLang="zh-CN" i="1">
                              <a:latin typeface="Cambria Math" panose="02040503050406030204" pitchFamily="18" charset="0"/>
                              <a:ea typeface="Cambria Math" panose="02040503050406030204" pitchFamily="18" charset="0"/>
                            </a:rPr>
                            <m:t>,…,</m:t>
                          </m:r>
                          <m:sSup>
                            <m:sSupPr>
                              <m:ctrlPr>
                                <a:rPr kumimoji="1" lang="en-US" altLang="zh-CN" i="1">
                                  <a:latin typeface="Cambria Math" panose="02040503050406030204" pitchFamily="18" charset="0"/>
                                  <a:ea typeface="Cambria Math" panose="02040503050406030204" pitchFamily="18" charset="0"/>
                                </a:rPr>
                              </m:ctrlPr>
                            </m:sSupPr>
                            <m:e>
                              <m:r>
                                <a:rPr kumimoji="1" lang="en-US" altLang="zh-CN" i="1">
                                  <a:latin typeface="Cambria Math" panose="02040503050406030204" pitchFamily="18" charset="0"/>
                                  <a:ea typeface="Cambria Math" panose="02040503050406030204" pitchFamily="18" charset="0"/>
                                </a:rPr>
                                <m:t>𝑝</m:t>
                              </m:r>
                              <m:r>
                                <a:rPr kumimoji="1" lang="en-US" altLang="zh-CN" i="1" baseline="-25000">
                                  <a:latin typeface="Cambria Math" panose="02040503050406030204" pitchFamily="18" charset="0"/>
                                  <a:ea typeface="Cambria Math" panose="02040503050406030204" pitchFamily="18" charset="0"/>
                                </a:rPr>
                                <m:t>𝜃</m:t>
                              </m:r>
                            </m:e>
                            <m:sup>
                              <m:r>
                                <a:rPr kumimoji="1" lang="en-US" altLang="zh-CN" i="1">
                                  <a:latin typeface="Cambria Math" panose="02040503050406030204" pitchFamily="18" charset="0"/>
                                  <a:ea typeface="Cambria Math" panose="02040503050406030204" pitchFamily="18" charset="0"/>
                                </a:rPr>
                                <m:t>𝑛</m:t>
                              </m:r>
                            </m:sup>
                          </m:sSup>
                        </m:e>
                      </m:d>
                    </m:oMath>
                  </m:oMathPara>
                </a14:m>
                <a:endParaRPr lang="zh-CN" altLang="en-US" dirty="0"/>
              </a:p>
            </p:txBody>
          </p:sp>
        </mc:Choice>
        <mc:Fallback>
          <p:sp>
            <p:nvSpPr>
              <p:cNvPr id="16" name="矩形 15">
                <a:extLst>
                  <a:ext uri="{FF2B5EF4-FFF2-40B4-BE49-F238E27FC236}">
                    <a16:creationId xmlns:a16="http://schemas.microsoft.com/office/drawing/2014/main" id="{C6994FB5-F797-C44B-C291-977C275DA3DB}"/>
                  </a:ext>
                </a:extLst>
              </p:cNvPr>
              <p:cNvSpPr>
                <a:spLocks noRot="1" noChangeAspect="1" noMove="1" noResize="1" noEditPoints="1" noAdjustHandles="1" noChangeArrowheads="1" noChangeShapeType="1" noTextEdit="1"/>
              </p:cNvSpPr>
              <p:nvPr/>
            </p:nvSpPr>
            <p:spPr>
              <a:xfrm>
                <a:off x="635619" y="4509960"/>
                <a:ext cx="2817118" cy="369332"/>
              </a:xfrm>
              <a:prstGeom prst="rect">
                <a:avLst/>
              </a:prstGeom>
              <a:blipFill>
                <a:blip r:embed="rId9"/>
                <a:stretch>
                  <a:fillRect b="-10345"/>
                </a:stretch>
              </a:blipFill>
            </p:spPr>
            <p:txBody>
              <a:bodyPr/>
              <a:lstStyle/>
              <a:p>
                <a:r>
                  <a:rPr lang="zh-CN" altLang="en-US">
                    <a:noFill/>
                  </a:rPr>
                  <a:t> </a:t>
                </a:r>
              </a:p>
            </p:txBody>
          </p:sp>
        </mc:Fallback>
      </mc:AlternateContent>
      <p:sp>
        <p:nvSpPr>
          <p:cNvPr id="18" name="文本框 17">
            <a:extLst>
              <a:ext uri="{FF2B5EF4-FFF2-40B4-BE49-F238E27FC236}">
                <a16:creationId xmlns:a16="http://schemas.microsoft.com/office/drawing/2014/main" id="{E781E99B-3E73-D7F7-437B-102052E3F572}"/>
              </a:ext>
            </a:extLst>
          </p:cNvPr>
          <p:cNvSpPr txBox="1"/>
          <p:nvPr/>
        </p:nvSpPr>
        <p:spPr>
          <a:xfrm>
            <a:off x="2879229" y="5436434"/>
            <a:ext cx="6407522" cy="369332"/>
          </a:xfrm>
          <a:prstGeom prst="rect">
            <a:avLst/>
          </a:prstGeom>
          <a:noFill/>
        </p:spPr>
        <p:txBody>
          <a:bodyPr wrap="square">
            <a:spAutoFit/>
          </a:bodyPr>
          <a:lstStyle/>
          <a:p>
            <a:r>
              <a:rPr lang="en-US" altLang="zh-CN" b="1" dirty="0" err="1">
                <a:solidFill>
                  <a:srgbClr val="FF0000"/>
                </a:solidFill>
              </a:rPr>
              <a:t>gumbel</a:t>
            </a:r>
            <a:r>
              <a:rPr lang="en-US" altLang="zh-CN" dirty="0"/>
              <a:t> distribution (0,1)</a:t>
            </a:r>
            <a:endParaRPr lang="zh-CN" altLang="en-US" dirty="0"/>
          </a:p>
        </p:txBody>
      </p:sp>
      <p:sp>
        <p:nvSpPr>
          <p:cNvPr id="19" name="矩形 18">
            <a:extLst>
              <a:ext uri="{FF2B5EF4-FFF2-40B4-BE49-F238E27FC236}">
                <a16:creationId xmlns:a16="http://schemas.microsoft.com/office/drawing/2014/main" id="{EB4970DB-6AFC-A817-9C8A-E6E9715EAD97}"/>
              </a:ext>
            </a:extLst>
          </p:cNvPr>
          <p:cNvSpPr/>
          <p:nvPr/>
        </p:nvSpPr>
        <p:spPr>
          <a:xfrm>
            <a:off x="703272" y="6288440"/>
            <a:ext cx="8842357" cy="369332"/>
          </a:xfrm>
          <a:prstGeom prst="rect">
            <a:avLst/>
          </a:prstGeom>
        </p:spPr>
        <p:txBody>
          <a:bodyPr wrap="none">
            <a:spAutoFit/>
          </a:bodyPr>
          <a:lstStyle/>
          <a:p>
            <a:r>
              <a:rPr lang="en" altLang="zh-CN" dirty="0">
                <a:latin typeface="NimbusRomNo9L"/>
              </a:rPr>
              <a:t>Eric Jang et al.:</a:t>
            </a:r>
            <a:r>
              <a:rPr lang="zh-CN" altLang="en-US" dirty="0">
                <a:latin typeface="NimbusRomNo9L"/>
              </a:rPr>
              <a:t> </a:t>
            </a:r>
            <a:r>
              <a:rPr lang="en" altLang="zh-CN" dirty="0"/>
              <a:t>CATEGORICAL REPARAMETERIZATION WITH GUMBEL-SOFTMAX</a:t>
            </a:r>
            <a:r>
              <a:rPr lang="en-US" altLang="zh-CN" dirty="0"/>
              <a:t>, ICRL 2017</a:t>
            </a:r>
            <a:r>
              <a:rPr lang="en" altLang="zh-CN" dirty="0">
                <a:latin typeface="NimbusRomNo9L"/>
              </a:rPr>
              <a:t> </a:t>
            </a:r>
            <a:endParaRPr lang="en" altLang="zh-CN" dirty="0"/>
          </a:p>
        </p:txBody>
      </p:sp>
      <mc:AlternateContent xmlns:mc="http://schemas.openxmlformats.org/markup-compatibility/2006">
        <mc:Choice xmlns:a14="http://schemas.microsoft.com/office/drawing/2010/main" Requires="a14">
          <p:sp>
            <p:nvSpPr>
              <p:cNvPr id="3" name="文本框 2">
                <a:extLst>
                  <a:ext uri="{FF2B5EF4-FFF2-40B4-BE49-F238E27FC236}">
                    <a16:creationId xmlns:a16="http://schemas.microsoft.com/office/drawing/2014/main" id="{8857C324-C273-4EB8-071E-7F9D6ABA8A98}"/>
                  </a:ext>
                </a:extLst>
              </p:cNvPr>
              <p:cNvSpPr txBox="1"/>
              <p:nvPr/>
            </p:nvSpPr>
            <p:spPr>
              <a:xfrm>
                <a:off x="703272" y="2572298"/>
                <a:ext cx="5145896" cy="94436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b="0" i="1" smtClean="0">
                          <a:latin typeface="Cambria Math" panose="02040503050406030204" pitchFamily="18" charset="0"/>
                          <a:ea typeface="Cambria Math" panose="02040503050406030204" pitchFamily="18" charset="0"/>
                        </a:rPr>
                        <m:t>𝑦</m:t>
                      </m:r>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𝑠𝑜𝑓𝑡𝑚𝑎𝑥</m:t>
                      </m:r>
                      <m:d>
                        <m:dPr>
                          <m:ctrlPr>
                            <a:rPr kumimoji="1" lang="en-US" altLang="zh-CN" b="0" i="1" smtClean="0">
                              <a:latin typeface="Cambria Math" panose="02040503050406030204" pitchFamily="18" charset="0"/>
                            </a:rPr>
                          </m:ctrlPr>
                        </m:dPr>
                        <m:e>
                          <m:func>
                            <m:funcPr>
                              <m:ctrlPr>
                                <a:rPr kumimoji="1" lang="en-US" altLang="zh-CN" b="0" i="1" smtClean="0">
                                  <a:latin typeface="Cambria Math" panose="02040503050406030204" pitchFamily="18" charset="0"/>
                                </a:rPr>
                              </m:ctrlPr>
                            </m:funcPr>
                            <m:fName>
                              <m:r>
                                <m:rPr>
                                  <m:sty m:val="p"/>
                                </m:rPr>
                                <a:rPr kumimoji="1" lang="en-US" altLang="zh-CN" b="0" i="0" smtClean="0">
                                  <a:latin typeface="Cambria Math" panose="02040503050406030204" pitchFamily="18" charset="0"/>
                                </a:rPr>
                                <m:t>log</m:t>
                              </m:r>
                            </m:fName>
                            <m:e>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𝑃</m:t>
                                  </m:r>
                                </m:e>
                                <m:sub>
                                  <m:r>
                                    <a:rPr kumimoji="1" lang="en-US" altLang="zh-CN" i="1">
                                      <a:latin typeface="Cambria Math" panose="02040503050406030204" pitchFamily="18" charset="0"/>
                                      <a:ea typeface="Cambria Math" panose="02040503050406030204" pitchFamily="18" charset="0"/>
                                    </a:rPr>
                                    <m:t>𝜃</m:t>
                                  </m:r>
                                </m:sub>
                              </m:sSub>
                              <m:d>
                                <m:dPr>
                                  <m:ctrlPr>
                                    <a:rPr kumimoji="1" lang="en-US" altLang="zh-CN" i="1">
                                      <a:latin typeface="Cambria Math" panose="02040503050406030204" pitchFamily="18" charset="0"/>
                                      <a:ea typeface="Cambria Math" panose="02040503050406030204" pitchFamily="18" charset="0"/>
                                    </a:rPr>
                                  </m:ctrlPr>
                                </m:dPr>
                                <m:e>
                                  <m:r>
                                    <a:rPr kumimoji="1" lang="en-US" altLang="zh-CN" i="1">
                                      <a:latin typeface="Cambria Math" panose="02040503050406030204" pitchFamily="18" charset="0"/>
                                    </a:rPr>
                                    <m:t>𝑌</m:t>
                                  </m:r>
                                </m:e>
                              </m:d>
                            </m:e>
                          </m:func>
                          <m:r>
                            <a:rPr kumimoji="1" lang="en-US" altLang="zh-CN" i="1">
                              <a:latin typeface="Cambria Math" panose="02040503050406030204" pitchFamily="18" charset="0"/>
                            </a:rPr>
                            <m:t>+</m:t>
                          </m:r>
                          <m:r>
                            <a:rPr kumimoji="1" lang="en-US" altLang="zh-CN" b="0" i="1" smtClean="0">
                              <a:latin typeface="Cambria Math" panose="02040503050406030204" pitchFamily="18" charset="0"/>
                              <a:ea typeface="Cambria Math" panose="02040503050406030204" pitchFamily="18" charset="0"/>
                            </a:rPr>
                            <m:t>𝑔</m:t>
                          </m:r>
                        </m:e>
                      </m:d>
                      <m:r>
                        <a:rPr kumimoji="1" lang="en-US" altLang="zh-CN" b="0" i="0" smtClean="0">
                          <a:latin typeface="Cambria Math" panose="02040503050406030204" pitchFamily="18" charset="0"/>
                          <a:ea typeface="Cambria Math" panose="02040503050406030204" pitchFamily="18" charset="0"/>
                        </a:rPr>
                        <m:t>=</m:t>
                      </m:r>
                      <m:f>
                        <m:fPr>
                          <m:ctrlPr>
                            <a:rPr kumimoji="1" lang="en-US" altLang="zh-CN" b="0" i="1" smtClean="0">
                              <a:latin typeface="Cambria Math" panose="02040503050406030204" pitchFamily="18" charset="0"/>
                              <a:ea typeface="Cambria Math" panose="02040503050406030204" pitchFamily="18" charset="0"/>
                            </a:rPr>
                          </m:ctrlPr>
                        </m:fPr>
                        <m:num>
                          <m:r>
                            <m:rPr>
                              <m:sty m:val="p"/>
                            </m:rPr>
                            <a:rPr kumimoji="1" lang="en-US" altLang="zh-CN" b="0" i="0" smtClean="0">
                              <a:latin typeface="Cambria Math" panose="02040503050406030204" pitchFamily="18" charset="0"/>
                              <a:ea typeface="Cambria Math" panose="02040503050406030204" pitchFamily="18" charset="0"/>
                            </a:rPr>
                            <m:t>exp</m:t>
                          </m:r>
                          <m:r>
                            <a:rPr kumimoji="1" lang="en-US" altLang="zh-CN" b="0" i="1" smtClean="0">
                              <a:latin typeface="Cambria Math" panose="02040503050406030204" pitchFamily="18" charset="0"/>
                              <a:ea typeface="Cambria Math" panose="02040503050406030204" pitchFamily="18" charset="0"/>
                            </a:rPr>
                            <m:t>⁡(</m:t>
                          </m:r>
                          <m:f>
                            <m:fPr>
                              <m:ctrlPr>
                                <a:rPr kumimoji="1" lang="en-US" altLang="zh-CN" b="0" i="1" smtClean="0">
                                  <a:latin typeface="Cambria Math" panose="02040503050406030204" pitchFamily="18" charset="0"/>
                                  <a:ea typeface="Cambria Math" panose="02040503050406030204" pitchFamily="18" charset="0"/>
                                </a:rPr>
                              </m:ctrlPr>
                            </m:fPr>
                            <m:num>
                              <m:func>
                                <m:funcPr>
                                  <m:ctrlPr>
                                    <a:rPr kumimoji="1" lang="en-US" altLang="zh-CN" i="1">
                                      <a:latin typeface="Cambria Math" panose="02040503050406030204" pitchFamily="18" charset="0"/>
                                      <a:ea typeface="Cambria Math" panose="02040503050406030204" pitchFamily="18" charset="0"/>
                                    </a:rPr>
                                  </m:ctrlPr>
                                </m:funcPr>
                                <m:fName>
                                  <m:r>
                                    <m:rPr>
                                      <m:sty m:val="p"/>
                                    </m:rPr>
                                    <a:rPr kumimoji="1" lang="en-US" altLang="zh-CN">
                                      <a:latin typeface="Cambria Math" panose="02040503050406030204" pitchFamily="18" charset="0"/>
                                      <a:ea typeface="Cambria Math" panose="02040503050406030204" pitchFamily="18" charset="0"/>
                                    </a:rPr>
                                    <m:t>log</m:t>
                                  </m:r>
                                </m:fName>
                                <m:e>
                                  <m:sSup>
                                    <m:sSupPr>
                                      <m:ctrlPr>
                                        <a:rPr kumimoji="1" lang="en-US" altLang="zh-CN" i="1">
                                          <a:latin typeface="Cambria Math" panose="02040503050406030204" pitchFamily="18" charset="0"/>
                                          <a:ea typeface="Cambria Math" panose="02040503050406030204" pitchFamily="18" charset="0"/>
                                        </a:rPr>
                                      </m:ctrlPr>
                                    </m:sSupPr>
                                    <m:e>
                                      <m:r>
                                        <a:rPr kumimoji="1" lang="en-US" altLang="zh-CN" i="1">
                                          <a:latin typeface="Cambria Math" panose="02040503050406030204" pitchFamily="18" charset="0"/>
                                          <a:ea typeface="Cambria Math" panose="02040503050406030204" pitchFamily="18" charset="0"/>
                                        </a:rPr>
                                        <m:t>𝑝</m:t>
                                      </m:r>
                                      <m:r>
                                        <a:rPr kumimoji="1" lang="en-US" altLang="zh-CN" i="1" baseline="-25000">
                                          <a:latin typeface="Cambria Math" panose="02040503050406030204" pitchFamily="18" charset="0"/>
                                          <a:ea typeface="Cambria Math" panose="02040503050406030204" pitchFamily="18" charset="0"/>
                                        </a:rPr>
                                        <m:t>𝜃</m:t>
                                      </m:r>
                                    </m:e>
                                    <m:sup>
                                      <m:r>
                                        <a:rPr kumimoji="1" lang="en-US" altLang="zh-CN" i="1" baseline="-25000">
                                          <a:latin typeface="Cambria Math" panose="02040503050406030204" pitchFamily="18" charset="0"/>
                                          <a:ea typeface="Cambria Math" panose="02040503050406030204" pitchFamily="18" charset="0"/>
                                        </a:rPr>
                                        <m:t>𝑖</m:t>
                                      </m:r>
                                    </m:sup>
                                  </m:sSup>
                                </m:e>
                              </m:func>
                              <m:r>
                                <a:rPr kumimoji="1" lang="en-US" altLang="zh-CN" i="1">
                                  <a:latin typeface="Cambria Math" panose="02040503050406030204" pitchFamily="18" charset="0"/>
                                  <a:ea typeface="Cambria Math" panose="02040503050406030204" pitchFamily="18" charset="0"/>
                                </a:rPr>
                                <m:t>+</m:t>
                              </m:r>
                              <m:sSup>
                                <m:sSupPr>
                                  <m:ctrlPr>
                                    <a:rPr kumimoji="1" lang="en-US" altLang="zh-CN" i="1">
                                      <a:latin typeface="Cambria Math" panose="02040503050406030204" pitchFamily="18" charset="0"/>
                                      <a:ea typeface="Cambria Math" panose="02040503050406030204" pitchFamily="18" charset="0"/>
                                    </a:rPr>
                                  </m:ctrlPr>
                                </m:sSupPr>
                                <m:e>
                                  <m:r>
                                    <a:rPr kumimoji="1" lang="en-US" altLang="zh-CN" i="1">
                                      <a:latin typeface="Cambria Math" panose="02040503050406030204" pitchFamily="18" charset="0"/>
                                      <a:ea typeface="Cambria Math" panose="02040503050406030204" pitchFamily="18" charset="0"/>
                                    </a:rPr>
                                    <m:t>𝑔</m:t>
                                  </m:r>
                                </m:e>
                                <m:sup>
                                  <m:r>
                                    <a:rPr kumimoji="1" lang="en-US" altLang="zh-CN" i="1" baseline="-25000">
                                      <a:latin typeface="Cambria Math" panose="02040503050406030204" pitchFamily="18" charset="0"/>
                                      <a:ea typeface="Cambria Math" panose="02040503050406030204" pitchFamily="18" charset="0"/>
                                    </a:rPr>
                                    <m:t>𝑖</m:t>
                                  </m:r>
                                </m:sup>
                              </m:sSup>
                            </m:num>
                            <m:den>
                              <m:r>
                                <a:rPr kumimoji="1" lang="en-US" altLang="zh-CN" b="0" i="1" smtClean="0">
                                  <a:latin typeface="Cambria Math" panose="02040503050406030204" pitchFamily="18" charset="0"/>
                                  <a:ea typeface="Cambria Math" panose="02040503050406030204" pitchFamily="18" charset="0"/>
                                </a:rPr>
                                <m:t>𝜏</m:t>
                              </m:r>
                            </m:den>
                          </m:f>
                          <m:r>
                            <a:rPr kumimoji="1" lang="en-US" altLang="zh-CN" b="0" i="1" smtClean="0">
                              <a:latin typeface="Cambria Math" panose="02040503050406030204" pitchFamily="18" charset="0"/>
                              <a:ea typeface="Cambria Math" panose="02040503050406030204" pitchFamily="18" charset="0"/>
                            </a:rPr>
                            <m:t>)</m:t>
                          </m:r>
                        </m:num>
                        <m:den>
                          <m:nary>
                            <m:naryPr>
                              <m:chr m:val="∑"/>
                              <m:supHide m:val="on"/>
                              <m:ctrlPr>
                                <a:rPr kumimoji="1" lang="en-US" altLang="zh-CN" b="0" i="1" smtClean="0">
                                  <a:latin typeface="Cambria Math" panose="02040503050406030204" pitchFamily="18" charset="0"/>
                                  <a:ea typeface="Cambria Math" panose="02040503050406030204" pitchFamily="18" charset="0"/>
                                </a:rPr>
                              </m:ctrlPr>
                            </m:naryPr>
                            <m:sub>
                              <m:r>
                                <m:rPr>
                                  <m:brk m:alnAt="7"/>
                                </m:rPr>
                                <a:rPr kumimoji="1" lang="en-US" altLang="zh-CN" b="0" i="1" smtClean="0">
                                  <a:latin typeface="Cambria Math" panose="02040503050406030204" pitchFamily="18" charset="0"/>
                                  <a:ea typeface="Cambria Math" panose="02040503050406030204" pitchFamily="18" charset="0"/>
                                </a:rPr>
                                <m:t>𝑖</m:t>
                              </m:r>
                            </m:sub>
                            <m:sup/>
                            <m:e>
                              <m:r>
                                <m:rPr>
                                  <m:sty m:val="p"/>
                                </m:rPr>
                                <a:rPr kumimoji="1" lang="en-US" altLang="zh-CN">
                                  <a:latin typeface="Cambria Math" panose="02040503050406030204" pitchFamily="18" charset="0"/>
                                  <a:ea typeface="Cambria Math" panose="02040503050406030204" pitchFamily="18" charset="0"/>
                                </a:rPr>
                                <m:t>exp</m:t>
                              </m:r>
                              <m:r>
                                <a:rPr kumimoji="1" lang="en-US" altLang="zh-CN" i="1">
                                  <a:latin typeface="Cambria Math" panose="02040503050406030204" pitchFamily="18" charset="0"/>
                                  <a:ea typeface="Cambria Math" panose="02040503050406030204" pitchFamily="18" charset="0"/>
                                </a:rPr>
                                <m:t>⁡(</m:t>
                              </m:r>
                              <m:f>
                                <m:fPr>
                                  <m:ctrlPr>
                                    <a:rPr kumimoji="1" lang="en-US" altLang="zh-CN" i="1">
                                      <a:latin typeface="Cambria Math" panose="02040503050406030204" pitchFamily="18" charset="0"/>
                                      <a:ea typeface="Cambria Math" panose="02040503050406030204" pitchFamily="18" charset="0"/>
                                    </a:rPr>
                                  </m:ctrlPr>
                                </m:fPr>
                                <m:num>
                                  <m:func>
                                    <m:funcPr>
                                      <m:ctrlPr>
                                        <a:rPr kumimoji="1" lang="en-US" altLang="zh-CN" i="1">
                                          <a:latin typeface="Cambria Math" panose="02040503050406030204" pitchFamily="18" charset="0"/>
                                          <a:ea typeface="Cambria Math" panose="02040503050406030204" pitchFamily="18" charset="0"/>
                                        </a:rPr>
                                      </m:ctrlPr>
                                    </m:funcPr>
                                    <m:fName>
                                      <m:r>
                                        <m:rPr>
                                          <m:sty m:val="p"/>
                                        </m:rPr>
                                        <a:rPr kumimoji="1" lang="en-US" altLang="zh-CN">
                                          <a:latin typeface="Cambria Math" panose="02040503050406030204" pitchFamily="18" charset="0"/>
                                          <a:ea typeface="Cambria Math" panose="02040503050406030204" pitchFamily="18" charset="0"/>
                                        </a:rPr>
                                        <m:t>log</m:t>
                                      </m:r>
                                    </m:fName>
                                    <m:e>
                                      <m:sSup>
                                        <m:sSupPr>
                                          <m:ctrlPr>
                                            <a:rPr kumimoji="1" lang="en-US" altLang="zh-CN" i="1">
                                              <a:latin typeface="Cambria Math" panose="02040503050406030204" pitchFamily="18" charset="0"/>
                                              <a:ea typeface="Cambria Math" panose="02040503050406030204" pitchFamily="18" charset="0"/>
                                            </a:rPr>
                                          </m:ctrlPr>
                                        </m:sSupPr>
                                        <m:e>
                                          <m:r>
                                            <a:rPr kumimoji="1" lang="en-US" altLang="zh-CN" i="1">
                                              <a:latin typeface="Cambria Math" panose="02040503050406030204" pitchFamily="18" charset="0"/>
                                              <a:ea typeface="Cambria Math" panose="02040503050406030204" pitchFamily="18" charset="0"/>
                                            </a:rPr>
                                            <m:t>𝑝</m:t>
                                          </m:r>
                                          <m:r>
                                            <a:rPr kumimoji="1" lang="en-US" altLang="zh-CN" i="1" baseline="-25000">
                                              <a:latin typeface="Cambria Math" panose="02040503050406030204" pitchFamily="18" charset="0"/>
                                              <a:ea typeface="Cambria Math" panose="02040503050406030204" pitchFamily="18" charset="0"/>
                                            </a:rPr>
                                            <m:t>𝜃</m:t>
                                          </m:r>
                                        </m:e>
                                        <m:sup>
                                          <m:r>
                                            <a:rPr kumimoji="1" lang="en-US" altLang="zh-CN" i="1" baseline="-25000">
                                              <a:latin typeface="Cambria Math" panose="02040503050406030204" pitchFamily="18" charset="0"/>
                                              <a:ea typeface="Cambria Math" panose="02040503050406030204" pitchFamily="18" charset="0"/>
                                            </a:rPr>
                                            <m:t>𝑖</m:t>
                                          </m:r>
                                        </m:sup>
                                      </m:sSup>
                                    </m:e>
                                  </m:func>
                                  <m:r>
                                    <a:rPr kumimoji="1" lang="en-US" altLang="zh-CN" i="1">
                                      <a:latin typeface="Cambria Math" panose="02040503050406030204" pitchFamily="18" charset="0"/>
                                      <a:ea typeface="Cambria Math" panose="02040503050406030204" pitchFamily="18" charset="0"/>
                                    </a:rPr>
                                    <m:t>+</m:t>
                                  </m:r>
                                  <m:sSup>
                                    <m:sSupPr>
                                      <m:ctrlPr>
                                        <a:rPr kumimoji="1" lang="en-US" altLang="zh-CN" i="1">
                                          <a:latin typeface="Cambria Math" panose="02040503050406030204" pitchFamily="18" charset="0"/>
                                          <a:ea typeface="Cambria Math" panose="02040503050406030204" pitchFamily="18" charset="0"/>
                                        </a:rPr>
                                      </m:ctrlPr>
                                    </m:sSupPr>
                                    <m:e>
                                      <m:r>
                                        <a:rPr kumimoji="1" lang="en-US" altLang="zh-CN" i="1">
                                          <a:latin typeface="Cambria Math" panose="02040503050406030204" pitchFamily="18" charset="0"/>
                                          <a:ea typeface="Cambria Math" panose="02040503050406030204" pitchFamily="18" charset="0"/>
                                        </a:rPr>
                                        <m:t>𝑔</m:t>
                                      </m:r>
                                    </m:e>
                                    <m:sup>
                                      <m:r>
                                        <a:rPr kumimoji="1" lang="en-US" altLang="zh-CN" i="1" baseline="-25000">
                                          <a:latin typeface="Cambria Math" panose="02040503050406030204" pitchFamily="18" charset="0"/>
                                          <a:ea typeface="Cambria Math" panose="02040503050406030204" pitchFamily="18" charset="0"/>
                                        </a:rPr>
                                        <m:t>𝑖</m:t>
                                      </m:r>
                                    </m:sup>
                                  </m:sSup>
                                </m:num>
                                <m:den>
                                  <m:r>
                                    <a:rPr kumimoji="1" lang="en-US" altLang="zh-CN" i="1">
                                      <a:latin typeface="Cambria Math" panose="02040503050406030204" pitchFamily="18" charset="0"/>
                                      <a:ea typeface="Cambria Math" panose="02040503050406030204" pitchFamily="18" charset="0"/>
                                    </a:rPr>
                                    <m:t>𝜏</m:t>
                                  </m:r>
                                </m:den>
                              </m:f>
                              <m:r>
                                <a:rPr kumimoji="1" lang="en-US" altLang="zh-CN" i="1">
                                  <a:latin typeface="Cambria Math" panose="02040503050406030204" pitchFamily="18" charset="0"/>
                                  <a:ea typeface="Cambria Math" panose="02040503050406030204" pitchFamily="18" charset="0"/>
                                </a:rPr>
                                <m:t>)</m:t>
                              </m:r>
                            </m:e>
                          </m:nary>
                        </m:den>
                      </m:f>
                    </m:oMath>
                  </m:oMathPara>
                </a14:m>
                <a:endParaRPr kumimoji="1" lang="zh-CN" altLang="en-US" dirty="0"/>
              </a:p>
            </p:txBody>
          </p:sp>
        </mc:Choice>
        <mc:Fallback>
          <p:sp>
            <p:nvSpPr>
              <p:cNvPr id="3" name="文本框 2">
                <a:extLst>
                  <a:ext uri="{FF2B5EF4-FFF2-40B4-BE49-F238E27FC236}">
                    <a16:creationId xmlns:a16="http://schemas.microsoft.com/office/drawing/2014/main" id="{8857C324-C273-4EB8-071E-7F9D6ABA8A98}"/>
                  </a:ext>
                </a:extLst>
              </p:cNvPr>
              <p:cNvSpPr txBox="1">
                <a:spLocks noRot="1" noChangeAspect="1" noMove="1" noResize="1" noEditPoints="1" noAdjustHandles="1" noChangeArrowheads="1" noChangeShapeType="1" noTextEdit="1"/>
              </p:cNvSpPr>
              <p:nvPr/>
            </p:nvSpPr>
            <p:spPr>
              <a:xfrm>
                <a:off x="703272" y="2572298"/>
                <a:ext cx="5145896" cy="944361"/>
              </a:xfrm>
              <a:prstGeom prst="rect">
                <a:avLst/>
              </a:prstGeom>
              <a:blipFill>
                <a:blip r:embed="rId10"/>
                <a:stretch>
                  <a:fillRect l="-739" t="-2667" r="-1232" b="-6400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43629269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1" y="436469"/>
            <a:ext cx="8310361"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Gumbel Random</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Noise</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6" name="直接箭头连接符 9">
            <a:extLst>
              <a:ext uri="{FF2B5EF4-FFF2-40B4-BE49-F238E27FC236}">
                <a16:creationId xmlns:a16="http://schemas.microsoft.com/office/drawing/2014/main" id="{BE6C72BB-7D2B-BD9A-70D2-B244A87BC451}"/>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pic>
        <p:nvPicPr>
          <p:cNvPr id="67" name="图片 66">
            <a:extLst>
              <a:ext uri="{FF2B5EF4-FFF2-40B4-BE49-F238E27FC236}">
                <a16:creationId xmlns:a16="http://schemas.microsoft.com/office/drawing/2014/main" id="{BF69EAE7-F8D7-BDBE-F8BA-D082DB6FC37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17047" y="5878242"/>
            <a:ext cx="1716371" cy="1189728"/>
          </a:xfrm>
          <a:prstGeom prst="rect">
            <a:avLst/>
          </a:prstGeom>
        </p:spPr>
      </p:pic>
      <p:sp>
        <p:nvSpPr>
          <p:cNvPr id="19" name="矩形 18">
            <a:extLst>
              <a:ext uri="{FF2B5EF4-FFF2-40B4-BE49-F238E27FC236}">
                <a16:creationId xmlns:a16="http://schemas.microsoft.com/office/drawing/2014/main" id="{EB4970DB-6AFC-A817-9C8A-E6E9715EAD97}"/>
              </a:ext>
            </a:extLst>
          </p:cNvPr>
          <p:cNvSpPr/>
          <p:nvPr/>
        </p:nvSpPr>
        <p:spPr>
          <a:xfrm>
            <a:off x="703272" y="6288440"/>
            <a:ext cx="8842357" cy="369332"/>
          </a:xfrm>
          <a:prstGeom prst="rect">
            <a:avLst/>
          </a:prstGeom>
        </p:spPr>
        <p:txBody>
          <a:bodyPr wrap="none">
            <a:spAutoFit/>
          </a:bodyPr>
          <a:lstStyle/>
          <a:p>
            <a:r>
              <a:rPr lang="en" altLang="zh-CN" dirty="0">
                <a:latin typeface="NimbusRomNo9L"/>
              </a:rPr>
              <a:t>Eric Jang et al.:</a:t>
            </a:r>
            <a:r>
              <a:rPr lang="zh-CN" altLang="en-US" dirty="0">
                <a:latin typeface="NimbusRomNo9L"/>
              </a:rPr>
              <a:t> </a:t>
            </a:r>
            <a:r>
              <a:rPr lang="en" altLang="zh-CN" dirty="0"/>
              <a:t>CATEGORICAL REPARAMETERIZATION WITH GUMBEL-SOFTMAX</a:t>
            </a:r>
            <a:r>
              <a:rPr lang="en-US" altLang="zh-CN" dirty="0"/>
              <a:t>, ICRL 2017</a:t>
            </a:r>
            <a:r>
              <a:rPr lang="en" altLang="zh-CN" dirty="0">
                <a:latin typeface="NimbusRomNo9L"/>
              </a:rPr>
              <a:t> </a:t>
            </a:r>
            <a:endParaRPr lang="en" altLang="zh-CN" dirty="0"/>
          </a:p>
        </p:txBody>
      </p:sp>
      <p:pic>
        <p:nvPicPr>
          <p:cNvPr id="1026" name="Picture 2" descr="Probability distribution function">
            <a:extLst>
              <a:ext uri="{FF2B5EF4-FFF2-40B4-BE49-F238E27FC236}">
                <a16:creationId xmlns:a16="http://schemas.microsoft.com/office/drawing/2014/main" id="{FF93AE15-2E25-A480-25E7-DB8A6EDD873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26227" y="1049943"/>
            <a:ext cx="6299961" cy="5039969"/>
          </a:xfrm>
          <a:prstGeom prst="rect">
            <a:avLst/>
          </a:prstGeom>
          <a:noFill/>
          <a:extLst>
            <a:ext uri="{909E8E84-426E-40DD-AFC4-6F175D3DCCD1}">
              <a14:hiddenFill xmlns:a14="http://schemas.microsoft.com/office/drawing/2010/main">
                <a:solidFill>
                  <a:srgbClr val="FFFFFF"/>
                </a:solidFill>
              </a14:hiddenFill>
            </a:ext>
          </a:extLst>
        </p:spPr>
      </p:pic>
      <p:pic>
        <p:nvPicPr>
          <p:cNvPr id="3" name="图片 2">
            <a:extLst>
              <a:ext uri="{FF2B5EF4-FFF2-40B4-BE49-F238E27FC236}">
                <a16:creationId xmlns:a16="http://schemas.microsoft.com/office/drawing/2014/main" id="{04D711FF-9C55-3FED-766C-6892433B4E47}"/>
              </a:ext>
            </a:extLst>
          </p:cNvPr>
          <p:cNvPicPr>
            <a:picLocks noChangeAspect="1"/>
          </p:cNvPicPr>
          <p:nvPr/>
        </p:nvPicPr>
        <p:blipFill>
          <a:blip r:embed="rId5"/>
          <a:stretch>
            <a:fillRect/>
          </a:stretch>
        </p:blipFill>
        <p:spPr>
          <a:xfrm>
            <a:off x="1372036" y="2718635"/>
            <a:ext cx="3534991" cy="724034"/>
          </a:xfrm>
          <a:prstGeom prst="rect">
            <a:avLst/>
          </a:prstGeom>
        </p:spPr>
      </p:pic>
      <mc:AlternateContent xmlns:mc="http://schemas.openxmlformats.org/markup-compatibility/2006">
        <mc:Choice xmlns:a14="http://schemas.microsoft.com/office/drawing/2010/main" Requires="a14">
          <p:sp>
            <p:nvSpPr>
              <p:cNvPr id="5" name="文本框 4">
                <a:extLst>
                  <a:ext uri="{FF2B5EF4-FFF2-40B4-BE49-F238E27FC236}">
                    <a16:creationId xmlns:a16="http://schemas.microsoft.com/office/drawing/2014/main" id="{9A6F1E59-D4E5-61A3-D59F-27B539553B17}"/>
                  </a:ext>
                </a:extLst>
              </p:cNvPr>
              <p:cNvSpPr txBox="1"/>
              <p:nvPr/>
            </p:nvSpPr>
            <p:spPr>
              <a:xfrm>
                <a:off x="1025911" y="3878018"/>
                <a:ext cx="3809055" cy="7240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kumimoji="1" lang="en-US" altLang="zh-CN" b="0" i="1" smtClean="0">
                              <a:latin typeface="Cambria Math" panose="02040503050406030204" pitchFamily="18" charset="0"/>
                            </a:rPr>
                          </m:ctrlPr>
                        </m:funcPr>
                        <m:fName>
                          <m:r>
                            <m:rPr>
                              <m:sty m:val="p"/>
                            </m:rPr>
                            <a:rPr kumimoji="1" lang="en-US" altLang="zh-CN" b="0" i="0" smtClean="0">
                              <a:latin typeface="Cambria Math" panose="02040503050406030204" pitchFamily="18" charset="0"/>
                            </a:rPr>
                            <m:t>Pr</m:t>
                          </m:r>
                        </m:fName>
                        <m:e>
                          <m:d>
                            <m:dPr>
                              <m:ctrlPr>
                                <a:rPr kumimoji="1" lang="en-US" altLang="zh-CN" b="0" i="1" smtClean="0">
                                  <a:latin typeface="Cambria Math" panose="02040503050406030204" pitchFamily="18" charset="0"/>
                                </a:rPr>
                              </m:ctrlPr>
                            </m:dPr>
                            <m:e>
                              <m:r>
                                <a:rPr kumimoji="1" lang="en-US" altLang="zh-CN" b="0" i="1" smtClean="0">
                                  <a:latin typeface="Cambria Math" panose="02040503050406030204" pitchFamily="18" charset="0"/>
                                </a:rPr>
                                <m:t>𝑗</m:t>
                              </m:r>
                              <m:r>
                                <a:rPr kumimoji="1" lang="en-US" altLang="zh-CN" b="0" i="1" smtClean="0">
                                  <a:latin typeface="Cambria Math" panose="02040503050406030204" pitchFamily="18" charset="0"/>
                                </a:rPr>
                                <m:t>=</m:t>
                              </m:r>
                              <m:func>
                                <m:funcPr>
                                  <m:ctrlPr>
                                    <a:rPr kumimoji="1" lang="en-US" altLang="zh-CN" b="0" i="1" smtClean="0">
                                      <a:latin typeface="Cambria Math" panose="02040503050406030204" pitchFamily="18" charset="0"/>
                                    </a:rPr>
                                  </m:ctrlPr>
                                </m:funcPr>
                                <m:fName>
                                  <m:r>
                                    <m:rPr>
                                      <m:sty m:val="p"/>
                                    </m:rPr>
                                    <a:rPr kumimoji="1" lang="en-US" altLang="zh-CN" b="0" i="0" smtClean="0">
                                      <a:latin typeface="Cambria Math" panose="02040503050406030204" pitchFamily="18" charset="0"/>
                                    </a:rPr>
                                    <m:t>arg</m:t>
                                  </m:r>
                                </m:fName>
                                <m:e>
                                  <m:func>
                                    <m:funcPr>
                                      <m:ctrlPr>
                                        <a:rPr kumimoji="1" lang="en-US" altLang="zh-CN" b="0" i="1" smtClean="0">
                                          <a:latin typeface="Cambria Math" panose="02040503050406030204" pitchFamily="18" charset="0"/>
                                        </a:rPr>
                                      </m:ctrlPr>
                                    </m:funcPr>
                                    <m:fName>
                                      <m:limLow>
                                        <m:limLowPr>
                                          <m:ctrlPr>
                                            <a:rPr kumimoji="1" lang="en-US" altLang="zh-CN" b="0" i="1" smtClean="0">
                                              <a:latin typeface="Cambria Math" panose="02040503050406030204" pitchFamily="18" charset="0"/>
                                            </a:rPr>
                                          </m:ctrlPr>
                                        </m:limLowPr>
                                        <m:e>
                                          <m:r>
                                            <m:rPr>
                                              <m:sty m:val="p"/>
                                            </m:rPr>
                                            <a:rPr kumimoji="1" lang="en-US" altLang="zh-CN" b="0" i="0" smtClean="0">
                                              <a:latin typeface="Cambria Math" panose="02040503050406030204" pitchFamily="18" charset="0"/>
                                            </a:rPr>
                                            <m:t>max</m:t>
                                          </m:r>
                                        </m:e>
                                        <m:lim>
                                          <m:r>
                                            <a:rPr kumimoji="1" lang="en-US" altLang="zh-CN" b="0" i="1" smtClean="0">
                                              <a:latin typeface="Cambria Math" panose="02040503050406030204" pitchFamily="18" charset="0"/>
                                            </a:rPr>
                                            <m:t>𝑖</m:t>
                                          </m:r>
                                        </m:lim>
                                      </m:limLow>
                                    </m:fName>
                                    <m:e>
                                      <m:d>
                                        <m:dPr>
                                          <m:ctrlPr>
                                            <a:rPr kumimoji="1" lang="en-US" altLang="zh-CN" b="0" i="1" smtClean="0">
                                              <a:latin typeface="Cambria Math" panose="02040503050406030204" pitchFamily="18" charset="0"/>
                                            </a:rPr>
                                          </m:ctrlPr>
                                        </m:dPr>
                                        <m:e>
                                          <m:sSub>
                                            <m:sSubPr>
                                              <m:ctrlPr>
                                                <a:rPr kumimoji="1" lang="en-US" altLang="zh-CN" b="0" i="1" smtClean="0">
                                                  <a:latin typeface="Cambria Math" panose="02040503050406030204" pitchFamily="18" charset="0"/>
                                                </a:rPr>
                                              </m:ctrlPr>
                                            </m:sSubPr>
                                            <m:e>
                                              <m:func>
                                                <m:funcPr>
                                                  <m:ctrlPr>
                                                    <a:rPr kumimoji="1" lang="en-US" altLang="zh-CN" b="0" i="1" smtClean="0">
                                                      <a:latin typeface="Cambria Math" panose="02040503050406030204" pitchFamily="18" charset="0"/>
                                                    </a:rPr>
                                                  </m:ctrlPr>
                                                </m:funcPr>
                                                <m:fName>
                                                  <m:r>
                                                    <m:rPr>
                                                      <m:sty m:val="p"/>
                                                    </m:rPr>
                                                    <a:rPr kumimoji="1" lang="en-US" altLang="zh-CN" b="0" i="0" smtClean="0">
                                                      <a:latin typeface="Cambria Math" panose="02040503050406030204" pitchFamily="18" charset="0"/>
                                                    </a:rPr>
                                                    <m:t>log</m:t>
                                                  </m:r>
                                                </m:fName>
                                                <m:e>
                                                  <m:sSubSup>
                                                    <m:sSubSupPr>
                                                      <m:ctrlPr>
                                                        <a:rPr kumimoji="1" lang="en-US" altLang="zh-CN" b="0" i="1" smtClean="0">
                                                          <a:latin typeface="Cambria Math" panose="02040503050406030204" pitchFamily="18" charset="0"/>
                                                        </a:rPr>
                                                      </m:ctrlPr>
                                                    </m:sSubSupPr>
                                                    <m:e>
                                                      <m:r>
                                                        <a:rPr kumimoji="1" lang="en-US" altLang="zh-CN" b="0" i="1" smtClean="0">
                                                          <a:latin typeface="Cambria Math" panose="02040503050406030204" pitchFamily="18" charset="0"/>
                                                        </a:rPr>
                                                        <m:t>𝑝</m:t>
                                                      </m:r>
                                                    </m:e>
                                                    <m:sub>
                                                      <m:r>
                                                        <a:rPr kumimoji="1" lang="en-US" altLang="zh-CN" b="0" i="1" smtClean="0">
                                                          <a:latin typeface="Cambria Math" panose="02040503050406030204" pitchFamily="18" charset="0"/>
                                                        </a:rPr>
                                                        <m:t>𝜃</m:t>
                                                      </m:r>
                                                    </m:sub>
                                                    <m:sup>
                                                      <m:r>
                                                        <a:rPr kumimoji="1" lang="en-US" altLang="zh-CN" b="0" i="1" smtClean="0">
                                                          <a:latin typeface="Cambria Math" panose="02040503050406030204" pitchFamily="18" charset="0"/>
                                                        </a:rPr>
                                                        <m:t>𝑖</m:t>
                                                      </m:r>
                                                    </m:sup>
                                                  </m:sSubSup>
                                                </m:e>
                                              </m:func>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𝑔</m:t>
                                              </m:r>
                                            </m:e>
                                            <m:sub>
                                              <m:r>
                                                <a:rPr kumimoji="1" lang="en-US" altLang="zh-CN" b="0" i="1" smtClean="0">
                                                  <a:latin typeface="Cambria Math" panose="02040503050406030204" pitchFamily="18" charset="0"/>
                                                </a:rPr>
                                                <m:t>𝑖</m:t>
                                              </m:r>
                                            </m:sub>
                                          </m:sSub>
                                        </m:e>
                                      </m:d>
                                    </m:e>
                                  </m:func>
                                </m:e>
                              </m:func>
                            </m:e>
                          </m:d>
                        </m:e>
                      </m:func>
                      <m:r>
                        <a:rPr kumimoji="1" lang="en-US" altLang="zh-CN" b="0" i="1" smtClean="0">
                          <a:latin typeface="Cambria Math" panose="02040503050406030204" pitchFamily="18" charset="0"/>
                        </a:rPr>
                        <m:t>=</m:t>
                      </m:r>
                      <m:f>
                        <m:fPr>
                          <m:ctrlPr>
                            <a:rPr kumimoji="1" lang="en-US" altLang="zh-CN" b="0" i="1" smtClean="0">
                              <a:latin typeface="Cambria Math" panose="02040503050406030204" pitchFamily="18" charset="0"/>
                            </a:rPr>
                          </m:ctrlPr>
                        </m:fPr>
                        <m:num>
                          <m:sSubSup>
                            <m:sSubSupPr>
                              <m:ctrlPr>
                                <a:rPr kumimoji="1" lang="en-US" altLang="zh-CN" i="1">
                                  <a:latin typeface="Cambria Math" panose="02040503050406030204" pitchFamily="18" charset="0"/>
                                </a:rPr>
                              </m:ctrlPr>
                            </m:sSubSupPr>
                            <m:e>
                              <m:r>
                                <a:rPr kumimoji="1" lang="en-US" altLang="zh-CN" i="1">
                                  <a:latin typeface="Cambria Math" panose="02040503050406030204" pitchFamily="18" charset="0"/>
                                </a:rPr>
                                <m:t>𝑝</m:t>
                              </m:r>
                            </m:e>
                            <m:sub>
                              <m:r>
                                <a:rPr kumimoji="1" lang="en-US" altLang="zh-CN" i="1">
                                  <a:latin typeface="Cambria Math" panose="02040503050406030204" pitchFamily="18" charset="0"/>
                                </a:rPr>
                                <m:t>𝜃</m:t>
                              </m:r>
                            </m:sub>
                            <m:sup>
                              <m:r>
                                <a:rPr kumimoji="1" lang="en-US" altLang="zh-CN" i="1">
                                  <a:latin typeface="Cambria Math" panose="02040503050406030204" pitchFamily="18" charset="0"/>
                                </a:rPr>
                                <m:t>𝑖</m:t>
                              </m:r>
                            </m:sup>
                          </m:sSubSup>
                        </m:num>
                        <m:den>
                          <m:nary>
                            <m:naryPr>
                              <m:chr m:val="∑"/>
                              <m:supHide m:val="on"/>
                              <m:ctrlPr>
                                <a:rPr kumimoji="1" lang="en-US" altLang="zh-CN" b="0" i="1" smtClean="0">
                                  <a:latin typeface="Cambria Math" panose="02040503050406030204" pitchFamily="18" charset="0"/>
                                </a:rPr>
                              </m:ctrlPr>
                            </m:naryPr>
                            <m:sub>
                              <m:r>
                                <a:rPr kumimoji="1" lang="en-US" altLang="zh-CN" b="0" i="1" smtClean="0">
                                  <a:latin typeface="Cambria Math" panose="02040503050406030204" pitchFamily="18" charset="0"/>
                                </a:rPr>
                                <m:t>𝑗</m:t>
                              </m:r>
                            </m:sub>
                            <m:sup/>
                            <m:e>
                              <m:sSubSup>
                                <m:sSubSupPr>
                                  <m:ctrlPr>
                                    <a:rPr kumimoji="1" lang="en-US" altLang="zh-CN" i="1">
                                      <a:latin typeface="Cambria Math" panose="02040503050406030204" pitchFamily="18" charset="0"/>
                                    </a:rPr>
                                  </m:ctrlPr>
                                </m:sSubSupPr>
                                <m:e>
                                  <m:r>
                                    <a:rPr kumimoji="1" lang="en-US" altLang="zh-CN" i="1">
                                      <a:latin typeface="Cambria Math" panose="02040503050406030204" pitchFamily="18" charset="0"/>
                                    </a:rPr>
                                    <m:t>𝑝</m:t>
                                  </m:r>
                                </m:e>
                                <m:sub>
                                  <m:r>
                                    <a:rPr kumimoji="1" lang="en-US" altLang="zh-CN" i="1">
                                      <a:latin typeface="Cambria Math" panose="02040503050406030204" pitchFamily="18" charset="0"/>
                                    </a:rPr>
                                    <m:t>𝜃</m:t>
                                  </m:r>
                                </m:sub>
                                <m:sup>
                                  <m:r>
                                    <a:rPr kumimoji="1" lang="en-US" altLang="zh-CN" b="0" i="1" smtClean="0">
                                      <a:latin typeface="Cambria Math" panose="02040503050406030204" pitchFamily="18" charset="0"/>
                                    </a:rPr>
                                    <m:t>𝑗</m:t>
                                  </m:r>
                                </m:sup>
                              </m:sSubSup>
                            </m:e>
                          </m:nary>
                        </m:den>
                      </m:f>
                    </m:oMath>
                  </m:oMathPara>
                </a14:m>
                <a:endParaRPr kumimoji="1" lang="zh-CN" altLang="en-US" dirty="0"/>
              </a:p>
            </p:txBody>
          </p:sp>
        </mc:Choice>
        <mc:Fallback>
          <p:sp>
            <p:nvSpPr>
              <p:cNvPr id="5" name="文本框 4">
                <a:extLst>
                  <a:ext uri="{FF2B5EF4-FFF2-40B4-BE49-F238E27FC236}">
                    <a16:creationId xmlns:a16="http://schemas.microsoft.com/office/drawing/2014/main" id="{9A6F1E59-D4E5-61A3-D59F-27B539553B17}"/>
                  </a:ext>
                </a:extLst>
              </p:cNvPr>
              <p:cNvSpPr txBox="1">
                <a:spLocks noRot="1" noChangeAspect="1" noMove="1" noResize="1" noEditPoints="1" noAdjustHandles="1" noChangeArrowheads="1" noChangeShapeType="1" noTextEdit="1"/>
              </p:cNvSpPr>
              <p:nvPr/>
            </p:nvSpPr>
            <p:spPr>
              <a:xfrm>
                <a:off x="1025911" y="3878018"/>
                <a:ext cx="3809055" cy="724044"/>
              </a:xfrm>
              <a:prstGeom prst="rect">
                <a:avLst/>
              </a:prstGeom>
              <a:blipFill>
                <a:blip r:embed="rId6"/>
                <a:stretch>
                  <a:fillRect l="-664" t="-8621" r="-332" b="-8620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79899469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1" y="436469"/>
            <a:ext cx="8310361"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Gumbel </a:t>
            </a:r>
            <a:r>
              <a:rPr lang="en-US" altLang="zh-CN" sz="3600" dirty="0" err="1">
                <a:solidFill>
                  <a:srgbClr val="C00000"/>
                </a:solidFill>
                <a:latin typeface="微软雅黑" panose="020B0503020204020204" pitchFamily="34" charset="-122"/>
                <a:ea typeface="微软雅黑" panose="020B0503020204020204" pitchFamily="34" charset="-122"/>
              </a:rPr>
              <a:t>softmax</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6" name="直接箭头连接符 9">
            <a:extLst>
              <a:ext uri="{FF2B5EF4-FFF2-40B4-BE49-F238E27FC236}">
                <a16:creationId xmlns:a16="http://schemas.microsoft.com/office/drawing/2014/main" id="{BE6C72BB-7D2B-BD9A-70D2-B244A87BC451}"/>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pic>
        <p:nvPicPr>
          <p:cNvPr id="67" name="图片 66">
            <a:extLst>
              <a:ext uri="{FF2B5EF4-FFF2-40B4-BE49-F238E27FC236}">
                <a16:creationId xmlns:a16="http://schemas.microsoft.com/office/drawing/2014/main" id="{BF69EAE7-F8D7-BDBE-F8BA-D082DB6FC37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17047" y="5878242"/>
            <a:ext cx="1716371" cy="1189728"/>
          </a:xfrm>
          <a:prstGeom prst="rect">
            <a:avLst/>
          </a:prstGeom>
        </p:spPr>
      </p:pic>
      <p:sp>
        <p:nvSpPr>
          <p:cNvPr id="19" name="矩形 18">
            <a:extLst>
              <a:ext uri="{FF2B5EF4-FFF2-40B4-BE49-F238E27FC236}">
                <a16:creationId xmlns:a16="http://schemas.microsoft.com/office/drawing/2014/main" id="{EB4970DB-6AFC-A817-9C8A-E6E9715EAD97}"/>
              </a:ext>
            </a:extLst>
          </p:cNvPr>
          <p:cNvSpPr/>
          <p:nvPr/>
        </p:nvSpPr>
        <p:spPr>
          <a:xfrm>
            <a:off x="703272" y="6288440"/>
            <a:ext cx="8842357" cy="369332"/>
          </a:xfrm>
          <a:prstGeom prst="rect">
            <a:avLst/>
          </a:prstGeom>
        </p:spPr>
        <p:txBody>
          <a:bodyPr wrap="none">
            <a:spAutoFit/>
          </a:bodyPr>
          <a:lstStyle/>
          <a:p>
            <a:r>
              <a:rPr lang="en" altLang="zh-CN" dirty="0">
                <a:latin typeface="NimbusRomNo9L"/>
              </a:rPr>
              <a:t>Eric Jang et al.:</a:t>
            </a:r>
            <a:r>
              <a:rPr lang="zh-CN" altLang="en-US" dirty="0">
                <a:latin typeface="NimbusRomNo9L"/>
              </a:rPr>
              <a:t> </a:t>
            </a:r>
            <a:r>
              <a:rPr lang="en" altLang="zh-CN" dirty="0"/>
              <a:t>CATEGORICAL REPARAMETERIZATION WITH GUMBEL-SOFTMAX</a:t>
            </a:r>
            <a:r>
              <a:rPr lang="en-US" altLang="zh-CN" dirty="0"/>
              <a:t>, ICRL 2017</a:t>
            </a:r>
            <a:r>
              <a:rPr lang="en" altLang="zh-CN" dirty="0">
                <a:latin typeface="NimbusRomNo9L"/>
              </a:rPr>
              <a:t> </a:t>
            </a:r>
            <a:endParaRPr lang="en" altLang="zh-CN" dirty="0"/>
          </a:p>
        </p:txBody>
      </p:sp>
      <p:pic>
        <p:nvPicPr>
          <p:cNvPr id="3" name="图片 2">
            <a:extLst>
              <a:ext uri="{FF2B5EF4-FFF2-40B4-BE49-F238E27FC236}">
                <a16:creationId xmlns:a16="http://schemas.microsoft.com/office/drawing/2014/main" id="{078AF8F3-2D0B-71CC-0270-FC229CE9B89E}"/>
              </a:ext>
            </a:extLst>
          </p:cNvPr>
          <p:cNvPicPr>
            <a:picLocks noChangeAspect="1"/>
          </p:cNvPicPr>
          <p:nvPr/>
        </p:nvPicPr>
        <p:blipFill>
          <a:blip r:embed="rId4"/>
          <a:stretch>
            <a:fillRect/>
          </a:stretch>
        </p:blipFill>
        <p:spPr>
          <a:xfrm>
            <a:off x="1052920" y="2601871"/>
            <a:ext cx="10086159" cy="3314700"/>
          </a:xfrm>
          <a:prstGeom prst="rect">
            <a:avLst/>
          </a:prstGeom>
        </p:spPr>
      </p:pic>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2903A101-2837-0ED7-2A56-DE9707E16C5C}"/>
                  </a:ext>
                </a:extLst>
              </p:cNvPr>
              <p:cNvSpPr txBox="1"/>
              <p:nvPr/>
            </p:nvSpPr>
            <p:spPr>
              <a:xfrm>
                <a:off x="4519246" y="1268734"/>
                <a:ext cx="2867708" cy="112511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𝑦</m:t>
                          </m:r>
                        </m:e>
                        <m:sub>
                          <m:r>
                            <a:rPr kumimoji="1" lang="en-US" altLang="zh-CN" b="0" i="1" smtClean="0">
                              <a:latin typeface="Cambria Math" panose="02040503050406030204" pitchFamily="18" charset="0"/>
                            </a:rPr>
                            <m:t>𝑖</m:t>
                          </m:r>
                        </m:sub>
                      </m:sSub>
                      <m:r>
                        <a:rPr kumimoji="1" lang="en-US" altLang="zh-CN" b="0" i="1" smtClean="0">
                          <a:latin typeface="Cambria Math" panose="02040503050406030204" pitchFamily="18" charset="0"/>
                        </a:rPr>
                        <m:t>=</m:t>
                      </m:r>
                      <m:f>
                        <m:fPr>
                          <m:ctrlPr>
                            <a:rPr kumimoji="1" lang="en-US" altLang="zh-CN" b="0" i="1" smtClean="0">
                              <a:latin typeface="Cambria Math" panose="02040503050406030204" pitchFamily="18" charset="0"/>
                            </a:rPr>
                          </m:ctrlPr>
                        </m:fPr>
                        <m:num>
                          <m:r>
                            <m:rPr>
                              <m:sty m:val="p"/>
                            </m:rPr>
                            <a:rPr kumimoji="1" lang="en-US" altLang="zh-CN" b="0" i="0" smtClean="0">
                              <a:latin typeface="Cambria Math" panose="02040503050406030204" pitchFamily="18" charset="0"/>
                            </a:rPr>
                            <m:t>exp</m:t>
                          </m:r>
                          <m:r>
                            <a:rPr kumimoji="1" lang="en-US" altLang="zh-CN" b="0" i="1" smtClean="0">
                              <a:latin typeface="Cambria Math" panose="02040503050406030204" pitchFamily="18" charset="0"/>
                            </a:rPr>
                            <m:t>⁡(</m:t>
                          </m:r>
                          <m:f>
                            <m:fPr>
                              <m:ctrlPr>
                                <a:rPr kumimoji="1" lang="en-US" altLang="zh-CN" b="0" i="1" smtClean="0">
                                  <a:latin typeface="Cambria Math" panose="02040503050406030204" pitchFamily="18" charset="0"/>
                                </a:rPr>
                              </m:ctrlPr>
                            </m:fPr>
                            <m:num>
                              <m:func>
                                <m:funcPr>
                                  <m:ctrlPr>
                                    <a:rPr kumimoji="1" lang="en-US" altLang="zh-CN" b="0" i="1" smtClean="0">
                                      <a:latin typeface="Cambria Math" panose="02040503050406030204" pitchFamily="18" charset="0"/>
                                    </a:rPr>
                                  </m:ctrlPr>
                                </m:funcPr>
                                <m:fName>
                                  <m:r>
                                    <m:rPr>
                                      <m:sty m:val="p"/>
                                    </m:rPr>
                                    <a:rPr kumimoji="1" lang="en-US" altLang="zh-CN" b="0" i="0" smtClean="0">
                                      <a:latin typeface="Cambria Math" panose="02040503050406030204" pitchFamily="18" charset="0"/>
                                    </a:rPr>
                                    <m:t>log</m:t>
                                  </m:r>
                                </m:fName>
                                <m:e>
                                  <m:d>
                                    <m:dPr>
                                      <m:ctrlPr>
                                        <a:rPr kumimoji="1" lang="en-US" altLang="zh-CN" b="0" i="1" smtClean="0">
                                          <a:latin typeface="Cambria Math" panose="02040503050406030204" pitchFamily="18" charset="0"/>
                                        </a:rPr>
                                      </m:ctrlPr>
                                    </m:dPr>
                                    <m:e>
                                      <m:sSubSup>
                                        <m:sSubSupPr>
                                          <m:ctrlPr>
                                            <a:rPr kumimoji="1" lang="en-US" altLang="zh-CN" b="0" i="1" smtClean="0">
                                              <a:latin typeface="Cambria Math" panose="02040503050406030204" pitchFamily="18" charset="0"/>
                                            </a:rPr>
                                          </m:ctrlPr>
                                        </m:sSubSupPr>
                                        <m:e>
                                          <m:r>
                                            <a:rPr kumimoji="1" lang="en-US" altLang="zh-CN" b="0" i="1" smtClean="0">
                                              <a:latin typeface="Cambria Math" panose="02040503050406030204" pitchFamily="18" charset="0"/>
                                            </a:rPr>
                                            <m:t>𝑝</m:t>
                                          </m:r>
                                        </m:e>
                                        <m:sub>
                                          <m:r>
                                            <a:rPr kumimoji="1" lang="en-US" altLang="zh-CN" b="0" i="1" smtClean="0">
                                              <a:latin typeface="Cambria Math" panose="02040503050406030204" pitchFamily="18" charset="0"/>
                                            </a:rPr>
                                            <m:t>𝜃</m:t>
                                          </m:r>
                                        </m:sub>
                                        <m:sup>
                                          <m:r>
                                            <a:rPr kumimoji="1" lang="en-US" altLang="zh-CN" b="0" i="1" smtClean="0">
                                              <a:latin typeface="Cambria Math" panose="02040503050406030204" pitchFamily="18" charset="0"/>
                                            </a:rPr>
                                            <m:t>𝑖</m:t>
                                          </m:r>
                                        </m:sup>
                                      </m:sSubSup>
                                    </m:e>
                                  </m:d>
                                </m:e>
                              </m:func>
                              <m:r>
                                <a:rPr kumimoji="1" lang="en-US" altLang="zh-CN" b="0" i="1" smtClean="0">
                                  <a:latin typeface="Cambria Math" panose="02040503050406030204" pitchFamily="18" charset="0"/>
                                </a:rPr>
                                <m:t>+</m:t>
                              </m:r>
                              <m:sSup>
                                <m:sSupPr>
                                  <m:ctrlPr>
                                    <a:rPr kumimoji="1" lang="en-US" altLang="zh-CN" b="0" i="1" smtClean="0">
                                      <a:latin typeface="Cambria Math" panose="02040503050406030204" pitchFamily="18" charset="0"/>
                                    </a:rPr>
                                  </m:ctrlPr>
                                </m:sSupPr>
                                <m:e>
                                  <m:r>
                                    <a:rPr kumimoji="1" lang="en-US" altLang="zh-CN" b="0" i="1" smtClean="0">
                                      <a:latin typeface="Cambria Math" panose="02040503050406030204" pitchFamily="18" charset="0"/>
                                    </a:rPr>
                                    <m:t>𝑔</m:t>
                                  </m:r>
                                </m:e>
                                <m:sup>
                                  <m:r>
                                    <a:rPr kumimoji="1" lang="en-US" altLang="zh-CN" b="0" i="1" smtClean="0">
                                      <a:latin typeface="Cambria Math" panose="02040503050406030204" pitchFamily="18" charset="0"/>
                                    </a:rPr>
                                    <m:t>𝑖</m:t>
                                  </m:r>
                                </m:sup>
                              </m:sSup>
                            </m:num>
                            <m:den>
                              <m:r>
                                <a:rPr kumimoji="1" lang="en-US" altLang="zh-CN" b="0" i="1" smtClean="0">
                                  <a:latin typeface="Cambria Math" panose="02040503050406030204" pitchFamily="18" charset="0"/>
                                </a:rPr>
                                <m:t>𝜏</m:t>
                              </m:r>
                            </m:den>
                          </m:f>
                          <m:r>
                            <a:rPr kumimoji="1" lang="en-US" altLang="zh-CN" b="0" i="1" smtClean="0">
                              <a:latin typeface="Cambria Math" panose="02040503050406030204" pitchFamily="18" charset="0"/>
                            </a:rPr>
                            <m:t>)</m:t>
                          </m:r>
                        </m:num>
                        <m:den>
                          <m:nary>
                            <m:naryPr>
                              <m:chr m:val="∑"/>
                              <m:ctrlPr>
                                <a:rPr kumimoji="1" lang="en-US" altLang="zh-CN" b="0" i="1" smtClean="0">
                                  <a:latin typeface="Cambria Math" panose="02040503050406030204" pitchFamily="18" charset="0"/>
                                </a:rPr>
                              </m:ctrlPr>
                            </m:naryPr>
                            <m:sub>
                              <m:r>
                                <m:rPr>
                                  <m:brk m:alnAt="23"/>
                                </m:rPr>
                                <a:rPr kumimoji="1" lang="en-US" altLang="zh-CN" b="0" i="1" smtClean="0">
                                  <a:latin typeface="Cambria Math" panose="02040503050406030204" pitchFamily="18" charset="0"/>
                                </a:rPr>
                                <m:t>𝑗</m:t>
                              </m:r>
                              <m:r>
                                <a:rPr kumimoji="1" lang="en-US" altLang="zh-CN" b="0" i="1" smtClean="0">
                                  <a:latin typeface="Cambria Math" panose="02040503050406030204" pitchFamily="18" charset="0"/>
                                </a:rPr>
                                <m:t>=1</m:t>
                              </m:r>
                            </m:sub>
                            <m:sup>
                              <m:r>
                                <a:rPr kumimoji="1" lang="en-US" altLang="zh-CN" b="0" i="1" smtClean="0">
                                  <a:latin typeface="Cambria Math" panose="02040503050406030204" pitchFamily="18" charset="0"/>
                                </a:rPr>
                                <m:t>𝑘</m:t>
                              </m:r>
                            </m:sup>
                            <m:e>
                              <m:r>
                                <m:rPr>
                                  <m:sty m:val="p"/>
                                </m:rPr>
                                <a:rPr kumimoji="1" lang="en-US" altLang="zh-CN" b="0" i="0" smtClean="0">
                                  <a:latin typeface="Cambria Math" panose="02040503050406030204" pitchFamily="18" charset="0"/>
                                </a:rPr>
                                <m:t>exp</m:t>
                              </m:r>
                              <m:r>
                                <a:rPr kumimoji="1" lang="en-US" altLang="zh-CN" b="0" i="1" smtClean="0">
                                  <a:latin typeface="Cambria Math" panose="02040503050406030204" pitchFamily="18" charset="0"/>
                                </a:rPr>
                                <m:t>⁡(</m:t>
                              </m:r>
                              <m:f>
                                <m:fPr>
                                  <m:ctrlPr>
                                    <a:rPr kumimoji="1" lang="en-US" altLang="zh-CN" i="1">
                                      <a:latin typeface="Cambria Math" panose="02040503050406030204" pitchFamily="18" charset="0"/>
                                    </a:rPr>
                                  </m:ctrlPr>
                                </m:fPr>
                                <m:num>
                                  <m:func>
                                    <m:funcPr>
                                      <m:ctrlPr>
                                        <a:rPr kumimoji="1" lang="en-US" altLang="zh-CN" i="1">
                                          <a:latin typeface="Cambria Math" panose="02040503050406030204" pitchFamily="18" charset="0"/>
                                        </a:rPr>
                                      </m:ctrlPr>
                                    </m:funcPr>
                                    <m:fName>
                                      <m:r>
                                        <m:rPr>
                                          <m:sty m:val="p"/>
                                        </m:rPr>
                                        <a:rPr kumimoji="1" lang="en-US" altLang="zh-CN">
                                          <a:latin typeface="Cambria Math" panose="02040503050406030204" pitchFamily="18" charset="0"/>
                                        </a:rPr>
                                        <m:t>log</m:t>
                                      </m:r>
                                    </m:fName>
                                    <m:e>
                                      <m:d>
                                        <m:dPr>
                                          <m:ctrlPr>
                                            <a:rPr kumimoji="1" lang="en-US" altLang="zh-CN" i="1">
                                              <a:latin typeface="Cambria Math" panose="02040503050406030204" pitchFamily="18" charset="0"/>
                                            </a:rPr>
                                          </m:ctrlPr>
                                        </m:dPr>
                                        <m:e>
                                          <m:sSubSup>
                                            <m:sSubSupPr>
                                              <m:ctrlPr>
                                                <a:rPr kumimoji="1" lang="en-US" altLang="zh-CN" i="1">
                                                  <a:latin typeface="Cambria Math" panose="02040503050406030204" pitchFamily="18" charset="0"/>
                                                </a:rPr>
                                              </m:ctrlPr>
                                            </m:sSubSupPr>
                                            <m:e>
                                              <m:r>
                                                <a:rPr kumimoji="1" lang="en-US" altLang="zh-CN" i="1">
                                                  <a:latin typeface="Cambria Math" panose="02040503050406030204" pitchFamily="18" charset="0"/>
                                                </a:rPr>
                                                <m:t>𝑝</m:t>
                                              </m:r>
                                            </m:e>
                                            <m:sub>
                                              <m:r>
                                                <a:rPr kumimoji="1" lang="en-US" altLang="zh-CN" i="1">
                                                  <a:latin typeface="Cambria Math" panose="02040503050406030204" pitchFamily="18" charset="0"/>
                                                </a:rPr>
                                                <m:t>𝜃</m:t>
                                              </m:r>
                                            </m:sub>
                                            <m:sup>
                                              <m:r>
                                                <a:rPr kumimoji="1" lang="en-US" altLang="zh-CN" b="0" i="1" smtClean="0">
                                                  <a:latin typeface="Cambria Math" panose="02040503050406030204" pitchFamily="18" charset="0"/>
                                                </a:rPr>
                                                <m:t>𝑗</m:t>
                                              </m:r>
                                            </m:sup>
                                          </m:sSubSup>
                                        </m:e>
                                      </m:d>
                                    </m:e>
                                  </m:func>
                                  <m:r>
                                    <a:rPr kumimoji="1" lang="en-US" altLang="zh-CN" i="1">
                                      <a:latin typeface="Cambria Math" panose="02040503050406030204" pitchFamily="18" charset="0"/>
                                    </a:rPr>
                                    <m:t>+</m:t>
                                  </m:r>
                                  <m:sSup>
                                    <m:sSupPr>
                                      <m:ctrlPr>
                                        <a:rPr kumimoji="1" lang="en-US" altLang="zh-CN" i="1">
                                          <a:latin typeface="Cambria Math" panose="02040503050406030204" pitchFamily="18" charset="0"/>
                                        </a:rPr>
                                      </m:ctrlPr>
                                    </m:sSupPr>
                                    <m:e>
                                      <m:r>
                                        <a:rPr kumimoji="1" lang="en-US" altLang="zh-CN" i="1">
                                          <a:latin typeface="Cambria Math" panose="02040503050406030204" pitchFamily="18" charset="0"/>
                                        </a:rPr>
                                        <m:t>𝑔</m:t>
                                      </m:r>
                                    </m:e>
                                    <m:sup>
                                      <m:r>
                                        <a:rPr kumimoji="1" lang="en-US" altLang="zh-CN" b="0" i="1" smtClean="0">
                                          <a:latin typeface="Cambria Math" panose="02040503050406030204" pitchFamily="18" charset="0"/>
                                        </a:rPr>
                                        <m:t>𝑗</m:t>
                                      </m:r>
                                    </m:sup>
                                  </m:sSup>
                                </m:num>
                                <m:den>
                                  <m:r>
                                    <a:rPr kumimoji="1" lang="en-US" altLang="zh-CN" i="1">
                                      <a:latin typeface="Cambria Math" panose="02040503050406030204" pitchFamily="18" charset="0"/>
                                    </a:rPr>
                                    <m:t>𝜏</m:t>
                                  </m:r>
                                </m:den>
                              </m:f>
                              <m:r>
                                <a:rPr kumimoji="1" lang="en-US" altLang="zh-CN" i="1">
                                  <a:latin typeface="Cambria Math" panose="02040503050406030204" pitchFamily="18" charset="0"/>
                                </a:rPr>
                                <m:t>)</m:t>
                              </m:r>
                            </m:e>
                          </m:nary>
                        </m:den>
                      </m:f>
                    </m:oMath>
                  </m:oMathPara>
                </a14:m>
                <a:endParaRPr kumimoji="1" lang="zh-CN" altLang="en-US" dirty="0"/>
              </a:p>
            </p:txBody>
          </p:sp>
        </mc:Choice>
        <mc:Fallback xmlns="">
          <p:sp>
            <p:nvSpPr>
              <p:cNvPr id="2" name="文本框 1">
                <a:extLst>
                  <a:ext uri="{FF2B5EF4-FFF2-40B4-BE49-F238E27FC236}">
                    <a16:creationId xmlns:a16="http://schemas.microsoft.com/office/drawing/2014/main" id="{2903A101-2837-0ED7-2A56-DE9707E16C5C}"/>
                  </a:ext>
                </a:extLst>
              </p:cNvPr>
              <p:cNvSpPr txBox="1">
                <a:spLocks noRot="1" noChangeAspect="1" noMove="1" noResize="1" noEditPoints="1" noAdjustHandles="1" noChangeArrowheads="1" noChangeShapeType="1" noTextEdit="1"/>
              </p:cNvSpPr>
              <p:nvPr/>
            </p:nvSpPr>
            <p:spPr>
              <a:xfrm>
                <a:off x="4519246" y="1268734"/>
                <a:ext cx="2867708" cy="1125116"/>
              </a:xfrm>
              <a:prstGeom prst="rect">
                <a:avLst/>
              </a:prstGeom>
              <a:blipFill>
                <a:blip r:embed="rId5"/>
                <a:stretch>
                  <a:fillRect l="-1322" r="-2203" b="-5444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13348012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1" y="436469"/>
            <a:ext cx="8310361"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Network Generator</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6" name="直接箭头连接符 9">
            <a:extLst>
              <a:ext uri="{FF2B5EF4-FFF2-40B4-BE49-F238E27FC236}">
                <a16:creationId xmlns:a16="http://schemas.microsoft.com/office/drawing/2014/main" id="{BE6C72BB-7D2B-BD9A-70D2-B244A87BC451}"/>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pic>
        <p:nvPicPr>
          <p:cNvPr id="67" name="图片 66">
            <a:extLst>
              <a:ext uri="{FF2B5EF4-FFF2-40B4-BE49-F238E27FC236}">
                <a16:creationId xmlns:a16="http://schemas.microsoft.com/office/drawing/2014/main" id="{BF69EAE7-F8D7-BDBE-F8BA-D082DB6FC37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17047" y="5878242"/>
            <a:ext cx="1716371" cy="1189728"/>
          </a:xfrm>
          <a:prstGeom prst="rect">
            <a:avLst/>
          </a:prstGeom>
        </p:spPr>
      </p:pic>
      <p:sp>
        <p:nvSpPr>
          <p:cNvPr id="13" name="矩形 12">
            <a:extLst>
              <a:ext uri="{FF2B5EF4-FFF2-40B4-BE49-F238E27FC236}">
                <a16:creationId xmlns:a16="http://schemas.microsoft.com/office/drawing/2014/main" id="{A2C9F2EE-02FE-4A4A-67E6-AE408B6AB2A6}"/>
              </a:ext>
            </a:extLst>
          </p:cNvPr>
          <p:cNvSpPr/>
          <p:nvPr/>
        </p:nvSpPr>
        <p:spPr>
          <a:xfrm>
            <a:off x="724829" y="6288440"/>
            <a:ext cx="6639959" cy="369332"/>
          </a:xfrm>
          <a:prstGeom prst="rect">
            <a:avLst/>
          </a:prstGeom>
        </p:spPr>
        <p:txBody>
          <a:bodyPr wrap="none">
            <a:spAutoFit/>
          </a:bodyPr>
          <a:lstStyle/>
          <a:p>
            <a:r>
              <a:rPr lang="en" altLang="zh-CN" dirty="0"/>
              <a:t>https://</a:t>
            </a:r>
            <a:r>
              <a:rPr lang="en" altLang="zh-CN" dirty="0" err="1"/>
              <a:t>journals.aps.org</a:t>
            </a:r>
            <a:r>
              <a:rPr lang="en" altLang="zh-CN" dirty="0"/>
              <a:t>/pre/abstract/10.1103/PhysRevE.106.034315</a:t>
            </a:r>
            <a:endParaRPr lang="zh-CN" altLang="en-US" dirty="0"/>
          </a:p>
        </p:txBody>
      </p:sp>
      <mc:AlternateContent xmlns:mc="http://schemas.openxmlformats.org/markup-compatibility/2006">
        <mc:Choice xmlns:a14="http://schemas.microsoft.com/office/drawing/2010/main" Requires="a14">
          <p:sp>
            <p:nvSpPr>
              <p:cNvPr id="2" name="文本框 1">
                <a:extLst>
                  <a:ext uri="{FF2B5EF4-FFF2-40B4-BE49-F238E27FC236}">
                    <a16:creationId xmlns:a16="http://schemas.microsoft.com/office/drawing/2014/main" id="{5012EA06-CE95-79AC-C55F-7F5956AC674A}"/>
                  </a:ext>
                </a:extLst>
              </p:cNvPr>
              <p:cNvSpPr txBox="1"/>
              <p:nvPr/>
            </p:nvSpPr>
            <p:spPr>
              <a:xfrm>
                <a:off x="635619" y="2121475"/>
                <a:ext cx="2487796" cy="97558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kumimoji="1" lang="en-US" altLang="zh-CN" sz="2400" i="1" smtClean="0">
                              <a:latin typeface="Cambria Math" panose="02040503050406030204" pitchFamily="18" charset="0"/>
                            </a:rPr>
                          </m:ctrlPr>
                        </m:dPr>
                        <m:e>
                          <m:m>
                            <m:mPr>
                              <m:mcs>
                                <m:mc>
                                  <m:mcPr>
                                    <m:count m:val="3"/>
                                    <m:mcJc m:val="center"/>
                                  </m:mcPr>
                                </m:mc>
                              </m:mcs>
                              <m:ctrlPr>
                                <a:rPr kumimoji="1" lang="en-US" altLang="zh-CN" sz="2400" i="1" smtClean="0">
                                  <a:latin typeface="Cambria Math" panose="02040503050406030204" pitchFamily="18" charset="0"/>
                                </a:rPr>
                              </m:ctrlPr>
                            </m:mPr>
                            <m:mr>
                              <m:e>
                                <m:sSub>
                                  <m:sSubPr>
                                    <m:ctrlPr>
                                      <a:rPr kumimoji="1" lang="en-US" altLang="zh-CN" sz="2400" i="1" smtClean="0">
                                        <a:latin typeface="Cambria Math" panose="02040503050406030204" pitchFamily="18" charset="0"/>
                                      </a:rPr>
                                    </m:ctrlPr>
                                  </m:sSubPr>
                                  <m:e>
                                    <m:r>
                                      <a:rPr kumimoji="1" lang="en-US" altLang="zh-CN" sz="2400" i="1" smtClean="0">
                                        <a:latin typeface="Cambria Math" panose="02040503050406030204" pitchFamily="18" charset="0"/>
                                        <a:ea typeface="Cambria Math" panose="02040503050406030204" pitchFamily="18" charset="0"/>
                                      </a:rPr>
                                      <m:t>𝛼</m:t>
                                    </m:r>
                                  </m:e>
                                  <m:sub>
                                    <m:r>
                                      <a:rPr kumimoji="1" lang="en-US" altLang="zh-CN" sz="2400" b="0" i="1" smtClean="0">
                                        <a:latin typeface="Cambria Math" panose="02040503050406030204" pitchFamily="18" charset="0"/>
                                      </a:rPr>
                                      <m:t>11</m:t>
                                    </m:r>
                                  </m:sub>
                                </m:sSub>
                              </m:e>
                              <m:e>
                                <m:r>
                                  <a:rPr kumimoji="1" lang="en-US" altLang="zh-CN" sz="2400" i="1" smtClean="0">
                                    <a:latin typeface="Cambria Math" panose="02040503050406030204" pitchFamily="18" charset="0"/>
                                    <a:ea typeface="Cambria Math" panose="02040503050406030204" pitchFamily="18" charset="0"/>
                                  </a:rPr>
                                  <m:t>⋯</m:t>
                                </m:r>
                              </m:e>
                              <m:e>
                                <m:sSub>
                                  <m:sSubPr>
                                    <m:ctrlPr>
                                      <a:rPr kumimoji="1" lang="en-US" altLang="zh-CN" sz="2400" i="1">
                                        <a:latin typeface="Cambria Math" panose="02040503050406030204" pitchFamily="18" charset="0"/>
                                      </a:rPr>
                                    </m:ctrlPr>
                                  </m:sSubPr>
                                  <m:e>
                                    <m:r>
                                      <a:rPr kumimoji="1" lang="en-US" altLang="zh-CN" sz="2400" i="1">
                                        <a:latin typeface="Cambria Math" panose="02040503050406030204" pitchFamily="18" charset="0"/>
                                        <a:ea typeface="Cambria Math" panose="02040503050406030204" pitchFamily="18" charset="0"/>
                                      </a:rPr>
                                      <m:t>𝛼</m:t>
                                    </m:r>
                                  </m:e>
                                  <m:sub>
                                    <m:r>
                                      <a:rPr kumimoji="1" lang="en-US" altLang="zh-CN" sz="2400" i="1">
                                        <a:latin typeface="Cambria Math" panose="02040503050406030204" pitchFamily="18" charset="0"/>
                                      </a:rPr>
                                      <m:t>1</m:t>
                                    </m:r>
                                    <m:r>
                                      <a:rPr kumimoji="1" lang="en-US" altLang="zh-CN" sz="2400" b="0" i="1" smtClean="0">
                                        <a:latin typeface="Cambria Math" panose="02040503050406030204" pitchFamily="18" charset="0"/>
                                      </a:rPr>
                                      <m:t>𝑁</m:t>
                                    </m:r>
                                  </m:sub>
                                </m:sSub>
                              </m:e>
                            </m:mr>
                            <m:mr>
                              <m:e>
                                <m:r>
                                  <a:rPr kumimoji="1" lang="en-US" altLang="zh-CN" sz="2400" i="1" smtClean="0">
                                    <a:latin typeface="Cambria Math" panose="02040503050406030204" pitchFamily="18" charset="0"/>
                                    <a:ea typeface="Cambria Math" panose="02040503050406030204" pitchFamily="18" charset="0"/>
                                  </a:rPr>
                                  <m:t>⋮</m:t>
                                </m:r>
                              </m:e>
                              <m:e>
                                <m:sSub>
                                  <m:sSubPr>
                                    <m:ctrlPr>
                                      <a:rPr kumimoji="1" lang="en-US" altLang="zh-CN" sz="2400" i="1">
                                        <a:latin typeface="Cambria Math" panose="02040503050406030204" pitchFamily="18" charset="0"/>
                                      </a:rPr>
                                    </m:ctrlPr>
                                  </m:sSubPr>
                                  <m:e>
                                    <m:r>
                                      <a:rPr kumimoji="1" lang="en-US" altLang="zh-CN" sz="2400" i="1">
                                        <a:latin typeface="Cambria Math" panose="02040503050406030204" pitchFamily="18" charset="0"/>
                                        <a:ea typeface="Cambria Math" panose="02040503050406030204" pitchFamily="18" charset="0"/>
                                      </a:rPr>
                                      <m:t>𝛼</m:t>
                                    </m:r>
                                  </m:e>
                                  <m:sub>
                                    <m:r>
                                      <a:rPr kumimoji="1" lang="en-US" altLang="zh-CN" sz="2400" b="0" i="1" smtClean="0">
                                        <a:latin typeface="Cambria Math" panose="02040503050406030204" pitchFamily="18" charset="0"/>
                                      </a:rPr>
                                      <m:t>𝑖𝑗</m:t>
                                    </m:r>
                                  </m:sub>
                                </m:sSub>
                              </m:e>
                              <m:e>
                                <m:r>
                                  <a:rPr kumimoji="1" lang="en-US" altLang="zh-CN" sz="2400" i="1" smtClean="0">
                                    <a:latin typeface="Cambria Math" panose="02040503050406030204" pitchFamily="18" charset="0"/>
                                    <a:ea typeface="Cambria Math" panose="02040503050406030204" pitchFamily="18" charset="0"/>
                                  </a:rPr>
                                  <m:t>⋮</m:t>
                                </m:r>
                              </m:e>
                            </m:mr>
                            <m:mr>
                              <m:e>
                                <m:sSub>
                                  <m:sSubPr>
                                    <m:ctrlPr>
                                      <a:rPr kumimoji="1" lang="en-US" altLang="zh-CN" sz="2400" i="1">
                                        <a:latin typeface="Cambria Math" panose="02040503050406030204" pitchFamily="18" charset="0"/>
                                      </a:rPr>
                                    </m:ctrlPr>
                                  </m:sSubPr>
                                  <m:e>
                                    <m:r>
                                      <a:rPr kumimoji="1" lang="en-US" altLang="zh-CN" sz="2400" i="1">
                                        <a:latin typeface="Cambria Math" panose="02040503050406030204" pitchFamily="18" charset="0"/>
                                        <a:ea typeface="Cambria Math" panose="02040503050406030204" pitchFamily="18" charset="0"/>
                                      </a:rPr>
                                      <m:t>𝛼</m:t>
                                    </m:r>
                                  </m:e>
                                  <m:sub>
                                    <m:r>
                                      <a:rPr kumimoji="1" lang="en-US" altLang="zh-CN" sz="2400" b="0" i="1" smtClean="0">
                                        <a:latin typeface="Cambria Math" panose="02040503050406030204" pitchFamily="18" charset="0"/>
                                        <a:ea typeface="Cambria Math" panose="02040503050406030204" pitchFamily="18" charset="0"/>
                                      </a:rPr>
                                      <m:t>𝑁</m:t>
                                    </m:r>
                                    <m:r>
                                      <a:rPr kumimoji="1" lang="en-US" altLang="zh-CN" sz="2400" i="1">
                                        <a:latin typeface="Cambria Math" panose="02040503050406030204" pitchFamily="18" charset="0"/>
                                      </a:rPr>
                                      <m:t>1</m:t>
                                    </m:r>
                                  </m:sub>
                                </m:sSub>
                              </m:e>
                              <m:e>
                                <m:r>
                                  <a:rPr kumimoji="1" lang="en-US" altLang="zh-CN" sz="2400" i="1">
                                    <a:latin typeface="Cambria Math" panose="02040503050406030204" pitchFamily="18" charset="0"/>
                                    <a:ea typeface="Cambria Math" panose="02040503050406030204" pitchFamily="18" charset="0"/>
                                  </a:rPr>
                                  <m:t>⋯</m:t>
                                </m:r>
                              </m:e>
                              <m:e>
                                <m:sSub>
                                  <m:sSubPr>
                                    <m:ctrlPr>
                                      <a:rPr kumimoji="1" lang="en-US" altLang="zh-CN" sz="2400" i="1">
                                        <a:latin typeface="Cambria Math" panose="02040503050406030204" pitchFamily="18" charset="0"/>
                                      </a:rPr>
                                    </m:ctrlPr>
                                  </m:sSubPr>
                                  <m:e>
                                    <m:r>
                                      <a:rPr kumimoji="1" lang="en-US" altLang="zh-CN" sz="2400" i="1">
                                        <a:latin typeface="Cambria Math" panose="02040503050406030204" pitchFamily="18" charset="0"/>
                                        <a:ea typeface="Cambria Math" panose="02040503050406030204" pitchFamily="18" charset="0"/>
                                      </a:rPr>
                                      <m:t>𝛼</m:t>
                                    </m:r>
                                  </m:e>
                                  <m:sub>
                                    <m:r>
                                      <a:rPr kumimoji="1" lang="en-US" altLang="zh-CN" sz="2400" b="0" i="1" smtClean="0">
                                        <a:latin typeface="Cambria Math" panose="02040503050406030204" pitchFamily="18" charset="0"/>
                                        <a:ea typeface="Cambria Math" panose="02040503050406030204" pitchFamily="18" charset="0"/>
                                      </a:rPr>
                                      <m:t>𝑁𝑁</m:t>
                                    </m:r>
                                  </m:sub>
                                </m:sSub>
                              </m:e>
                            </m:mr>
                          </m:m>
                        </m:e>
                      </m:d>
                    </m:oMath>
                  </m:oMathPara>
                </a14:m>
                <a:endParaRPr kumimoji="1" lang="zh-CN" altLang="en-US" sz="2400" dirty="0"/>
              </a:p>
            </p:txBody>
          </p:sp>
        </mc:Choice>
        <mc:Fallback>
          <p:sp>
            <p:nvSpPr>
              <p:cNvPr id="2" name="文本框 1">
                <a:extLst>
                  <a:ext uri="{FF2B5EF4-FFF2-40B4-BE49-F238E27FC236}">
                    <a16:creationId xmlns:a16="http://schemas.microsoft.com/office/drawing/2014/main" id="{5012EA06-CE95-79AC-C55F-7F5956AC674A}"/>
                  </a:ext>
                </a:extLst>
              </p:cNvPr>
              <p:cNvSpPr txBox="1">
                <a:spLocks noRot="1" noChangeAspect="1" noMove="1" noResize="1" noEditPoints="1" noAdjustHandles="1" noChangeArrowheads="1" noChangeShapeType="1" noTextEdit="1"/>
              </p:cNvSpPr>
              <p:nvPr/>
            </p:nvSpPr>
            <p:spPr>
              <a:xfrm>
                <a:off x="635619" y="2121475"/>
                <a:ext cx="2487796" cy="975588"/>
              </a:xfrm>
              <a:prstGeom prst="rect">
                <a:avLst/>
              </a:prstGeom>
              <a:blipFill>
                <a:blip r:embed="rId4"/>
                <a:stretch>
                  <a:fillRect b="-7792"/>
                </a:stretch>
              </a:blipFill>
            </p:spPr>
            <p:txBody>
              <a:bodyPr/>
              <a:lstStyle/>
              <a:p>
                <a:r>
                  <a:rPr lang="zh-CN" altLang="en-US">
                    <a:noFill/>
                  </a:rPr>
                  <a:t> </a:t>
                </a:r>
              </a:p>
            </p:txBody>
          </p:sp>
        </mc:Fallback>
      </mc:AlternateContent>
      <p:sp>
        <p:nvSpPr>
          <p:cNvPr id="4" name="右箭头 3">
            <a:extLst>
              <a:ext uri="{FF2B5EF4-FFF2-40B4-BE49-F238E27FC236}">
                <a16:creationId xmlns:a16="http://schemas.microsoft.com/office/drawing/2014/main" id="{7835C21C-8E48-3F04-A06A-8AD1C99A70BD}"/>
              </a:ext>
            </a:extLst>
          </p:cNvPr>
          <p:cNvSpPr/>
          <p:nvPr/>
        </p:nvSpPr>
        <p:spPr>
          <a:xfrm>
            <a:off x="3708958" y="2388833"/>
            <a:ext cx="399369" cy="44087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右箭头 8">
            <a:extLst>
              <a:ext uri="{FF2B5EF4-FFF2-40B4-BE49-F238E27FC236}">
                <a16:creationId xmlns:a16="http://schemas.microsoft.com/office/drawing/2014/main" id="{6D93565E-7954-811B-22BA-F74C281A6C85}"/>
              </a:ext>
            </a:extLst>
          </p:cNvPr>
          <p:cNvSpPr/>
          <p:nvPr/>
        </p:nvSpPr>
        <p:spPr>
          <a:xfrm rot="5400000">
            <a:off x="7762341" y="3358550"/>
            <a:ext cx="399369" cy="44087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mc:AlternateContent xmlns:mc="http://schemas.openxmlformats.org/markup-compatibility/2006">
        <mc:Choice xmlns:a14="http://schemas.microsoft.com/office/drawing/2010/main" Requires="a14">
          <p:sp>
            <p:nvSpPr>
              <p:cNvPr id="11" name="文本框 10">
                <a:extLst>
                  <a:ext uri="{FF2B5EF4-FFF2-40B4-BE49-F238E27FC236}">
                    <a16:creationId xmlns:a16="http://schemas.microsoft.com/office/drawing/2014/main" id="{D11B5061-4092-E4C1-6998-B5D4BF713A94}"/>
                  </a:ext>
                </a:extLst>
              </p:cNvPr>
              <p:cNvSpPr txBox="1"/>
              <p:nvPr/>
            </p:nvSpPr>
            <p:spPr>
              <a:xfrm>
                <a:off x="7067741" y="4002985"/>
                <a:ext cx="1788567" cy="102810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kumimoji="1" lang="en-US" altLang="zh-CN" sz="2400" i="1" smtClean="0">
                              <a:latin typeface="Cambria Math" panose="02040503050406030204" pitchFamily="18" charset="0"/>
                            </a:rPr>
                          </m:ctrlPr>
                        </m:dPr>
                        <m:e>
                          <m:m>
                            <m:mPr>
                              <m:mcs>
                                <m:mc>
                                  <m:mcPr>
                                    <m:count m:val="3"/>
                                    <m:mcJc m:val="center"/>
                                  </m:mcPr>
                                </m:mc>
                              </m:mcs>
                              <m:ctrlPr>
                                <a:rPr kumimoji="1" lang="en-US" altLang="zh-CN" sz="2400" i="1" smtClean="0">
                                  <a:latin typeface="Cambria Math" panose="02040503050406030204" pitchFamily="18" charset="0"/>
                                </a:rPr>
                              </m:ctrlPr>
                            </m:mPr>
                            <m:mr>
                              <m:e>
                                <m:r>
                                  <a:rPr kumimoji="1" lang="en-US" altLang="zh-CN" sz="2400" i="1" smtClean="0">
                                    <a:latin typeface="Cambria Math" panose="02040503050406030204" pitchFamily="18" charset="0"/>
                                  </a:rPr>
                                  <m:t>0</m:t>
                                </m:r>
                              </m:e>
                              <m:e>
                                <m:r>
                                  <a:rPr kumimoji="1" lang="en-US" altLang="zh-CN" sz="2400" i="1" smtClean="0">
                                    <a:latin typeface="Cambria Math" panose="02040503050406030204" pitchFamily="18" charset="0"/>
                                    <a:ea typeface="Cambria Math" panose="02040503050406030204" pitchFamily="18" charset="0"/>
                                  </a:rPr>
                                  <m:t>⋯</m:t>
                                </m:r>
                              </m:e>
                              <m:e>
                                <m:r>
                                  <a:rPr kumimoji="1" lang="en-US" altLang="zh-CN" sz="2400" i="1" smtClean="0">
                                    <a:latin typeface="Cambria Math" panose="02040503050406030204" pitchFamily="18" charset="0"/>
                                  </a:rPr>
                                  <m:t>1</m:t>
                                </m:r>
                              </m:e>
                            </m:mr>
                            <m:mr>
                              <m:e>
                                <m:r>
                                  <a:rPr kumimoji="1" lang="en-US" altLang="zh-CN" sz="2400" i="1" smtClean="0">
                                    <a:latin typeface="Cambria Math" panose="02040503050406030204" pitchFamily="18" charset="0"/>
                                    <a:ea typeface="Cambria Math" panose="02040503050406030204" pitchFamily="18" charset="0"/>
                                  </a:rPr>
                                  <m:t>⋮</m:t>
                                </m:r>
                              </m:e>
                              <m:e>
                                <m:sSub>
                                  <m:sSubPr>
                                    <m:ctrlPr>
                                      <a:rPr kumimoji="1" lang="en-US" altLang="zh-CN" sz="2400" i="1">
                                        <a:latin typeface="Cambria Math" panose="02040503050406030204" pitchFamily="18" charset="0"/>
                                      </a:rPr>
                                    </m:ctrlPr>
                                  </m:sSubPr>
                                  <m:e>
                                    <m:r>
                                      <a:rPr kumimoji="1" lang="en-US" altLang="zh-CN" sz="2400" b="0" i="1" smtClean="0">
                                        <a:latin typeface="Cambria Math" panose="02040503050406030204" pitchFamily="18" charset="0"/>
                                        <a:ea typeface="Cambria Math" panose="02040503050406030204" pitchFamily="18" charset="0"/>
                                      </a:rPr>
                                      <m:t>𝑎</m:t>
                                    </m:r>
                                  </m:e>
                                  <m:sub>
                                    <m:r>
                                      <a:rPr kumimoji="1" lang="en-US" altLang="zh-CN" sz="2400" i="1">
                                        <a:latin typeface="Cambria Math" panose="02040503050406030204" pitchFamily="18" charset="0"/>
                                      </a:rPr>
                                      <m:t>𝑖𝑗</m:t>
                                    </m:r>
                                  </m:sub>
                                </m:sSub>
                              </m:e>
                              <m:e>
                                <m:r>
                                  <a:rPr kumimoji="1" lang="en-US" altLang="zh-CN" sz="2400" i="1" smtClean="0">
                                    <a:latin typeface="Cambria Math" panose="02040503050406030204" pitchFamily="18" charset="0"/>
                                    <a:ea typeface="Cambria Math" panose="02040503050406030204" pitchFamily="18" charset="0"/>
                                  </a:rPr>
                                  <m:t>⋮</m:t>
                                </m:r>
                              </m:e>
                            </m:mr>
                            <m:mr>
                              <m:e>
                                <m:r>
                                  <a:rPr kumimoji="1" lang="en-US" altLang="zh-CN" sz="2400" i="1" smtClean="0">
                                    <a:latin typeface="Cambria Math" panose="02040503050406030204" pitchFamily="18" charset="0"/>
                                  </a:rPr>
                                  <m:t>0</m:t>
                                </m:r>
                              </m:e>
                              <m:e>
                                <m:r>
                                  <a:rPr kumimoji="1" lang="en-US" altLang="zh-CN" sz="2400" i="1">
                                    <a:latin typeface="Cambria Math" panose="02040503050406030204" pitchFamily="18" charset="0"/>
                                    <a:ea typeface="Cambria Math" panose="02040503050406030204" pitchFamily="18" charset="0"/>
                                  </a:rPr>
                                  <m:t>⋯</m:t>
                                </m:r>
                              </m:e>
                              <m:e>
                                <m:r>
                                  <a:rPr kumimoji="1" lang="en-US" altLang="zh-CN" sz="2400" i="1" smtClean="0">
                                    <a:latin typeface="Cambria Math" panose="02040503050406030204" pitchFamily="18" charset="0"/>
                                  </a:rPr>
                                  <m:t>1</m:t>
                                </m:r>
                              </m:e>
                            </m:mr>
                          </m:m>
                        </m:e>
                      </m:d>
                    </m:oMath>
                  </m:oMathPara>
                </a14:m>
                <a:endParaRPr kumimoji="1" lang="zh-CN" altLang="en-US" sz="2400" dirty="0"/>
              </a:p>
            </p:txBody>
          </p:sp>
        </mc:Choice>
        <mc:Fallback>
          <p:sp>
            <p:nvSpPr>
              <p:cNvPr id="11" name="文本框 10">
                <a:extLst>
                  <a:ext uri="{FF2B5EF4-FFF2-40B4-BE49-F238E27FC236}">
                    <a16:creationId xmlns:a16="http://schemas.microsoft.com/office/drawing/2014/main" id="{D11B5061-4092-E4C1-6998-B5D4BF713A94}"/>
                  </a:ext>
                </a:extLst>
              </p:cNvPr>
              <p:cNvSpPr txBox="1">
                <a:spLocks noRot="1" noChangeAspect="1" noMove="1" noResize="1" noEditPoints="1" noAdjustHandles="1" noChangeArrowheads="1" noChangeShapeType="1" noTextEdit="1"/>
              </p:cNvSpPr>
              <p:nvPr/>
            </p:nvSpPr>
            <p:spPr>
              <a:xfrm>
                <a:off x="7067741" y="4002985"/>
                <a:ext cx="1788567" cy="1028102"/>
              </a:xfrm>
              <a:prstGeom prst="rect">
                <a:avLst/>
              </a:prstGeom>
              <a:blipFill>
                <a:blip r:embed="rId5"/>
                <a:stretch>
                  <a:fillRect t="-1235" b="-9877"/>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4" name="文本框 13">
                <a:extLst>
                  <a:ext uri="{FF2B5EF4-FFF2-40B4-BE49-F238E27FC236}">
                    <a16:creationId xmlns:a16="http://schemas.microsoft.com/office/drawing/2014/main" id="{0FD9BBCE-F67F-5B7C-4575-D59892D3360D}"/>
                  </a:ext>
                </a:extLst>
              </p:cNvPr>
              <p:cNvSpPr txBox="1"/>
              <p:nvPr/>
            </p:nvSpPr>
            <p:spPr>
              <a:xfrm>
                <a:off x="4738840" y="1929954"/>
                <a:ext cx="7153176" cy="14652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2400" i="1" smtClean="0">
                              <a:latin typeface="Cambria Math" panose="02040503050406030204" pitchFamily="18" charset="0"/>
                            </a:rPr>
                          </m:ctrlPr>
                        </m:sSubPr>
                        <m:e>
                          <m:d>
                            <m:dPr>
                              <m:ctrlPr>
                                <a:rPr kumimoji="1" lang="en-US" altLang="zh-CN" sz="2400" i="1">
                                  <a:latin typeface="Cambria Math" panose="02040503050406030204" pitchFamily="18" charset="0"/>
                                </a:rPr>
                              </m:ctrlPr>
                            </m:dPr>
                            <m:e>
                              <m:f>
                                <m:fPr>
                                  <m:ctrlPr>
                                    <a:rPr kumimoji="1" lang="en-US" altLang="zh-CN" sz="2400" i="1">
                                      <a:latin typeface="Cambria Math" panose="02040503050406030204" pitchFamily="18" charset="0"/>
                                      <a:ea typeface="Cambria Math" panose="02040503050406030204" pitchFamily="18" charset="0"/>
                                    </a:rPr>
                                  </m:ctrlPr>
                                </m:fPr>
                                <m:num>
                                  <m:r>
                                    <m:rPr>
                                      <m:sty m:val="p"/>
                                    </m:rPr>
                                    <a:rPr kumimoji="1" lang="en-US" altLang="zh-CN" sz="2400">
                                      <a:latin typeface="Cambria Math" panose="02040503050406030204" pitchFamily="18" charset="0"/>
                                      <a:ea typeface="Cambria Math" panose="02040503050406030204" pitchFamily="18" charset="0"/>
                                    </a:rPr>
                                    <m:t>exp</m:t>
                                  </m:r>
                                  <m:r>
                                    <a:rPr kumimoji="1" lang="en-US" altLang="zh-CN" sz="2400" i="1">
                                      <a:latin typeface="Cambria Math" panose="02040503050406030204" pitchFamily="18" charset="0"/>
                                      <a:ea typeface="Cambria Math" panose="02040503050406030204" pitchFamily="18" charset="0"/>
                                    </a:rPr>
                                    <m:t>⁡(</m:t>
                                  </m:r>
                                  <m:f>
                                    <m:fPr>
                                      <m:ctrlPr>
                                        <a:rPr kumimoji="1" lang="en-US" altLang="zh-CN" sz="2400" i="1">
                                          <a:latin typeface="Cambria Math" panose="02040503050406030204" pitchFamily="18" charset="0"/>
                                          <a:ea typeface="Cambria Math" panose="02040503050406030204" pitchFamily="18" charset="0"/>
                                        </a:rPr>
                                      </m:ctrlPr>
                                    </m:fPr>
                                    <m:num>
                                      <m:func>
                                        <m:funcPr>
                                          <m:ctrlPr>
                                            <a:rPr kumimoji="1" lang="en-US" altLang="zh-CN" sz="2400" i="1">
                                              <a:latin typeface="Cambria Math" panose="02040503050406030204" pitchFamily="18" charset="0"/>
                                              <a:ea typeface="Cambria Math" panose="02040503050406030204" pitchFamily="18" charset="0"/>
                                            </a:rPr>
                                          </m:ctrlPr>
                                        </m:funcPr>
                                        <m:fName>
                                          <m:r>
                                            <m:rPr>
                                              <m:sty m:val="p"/>
                                            </m:rPr>
                                            <a:rPr kumimoji="1" lang="en-US" altLang="zh-CN" sz="2400">
                                              <a:latin typeface="Cambria Math" panose="02040503050406030204" pitchFamily="18" charset="0"/>
                                              <a:ea typeface="Cambria Math" panose="02040503050406030204" pitchFamily="18" charset="0"/>
                                            </a:rPr>
                                            <m:t>log</m:t>
                                          </m:r>
                                        </m:fName>
                                        <m:e>
                                          <m:sSup>
                                            <m:sSupPr>
                                              <m:ctrlPr>
                                                <a:rPr kumimoji="1" lang="en-US" altLang="zh-CN" sz="2400" i="1">
                                                  <a:latin typeface="Cambria Math" panose="02040503050406030204" pitchFamily="18" charset="0"/>
                                                  <a:ea typeface="Cambria Math" panose="02040503050406030204" pitchFamily="18" charset="0"/>
                                                </a:rPr>
                                              </m:ctrlPr>
                                            </m:sSupPr>
                                            <m:e>
                                              <m:r>
                                                <a:rPr kumimoji="1" lang="en-US" altLang="zh-CN" sz="2400" i="1">
                                                  <a:latin typeface="Cambria Math" panose="02040503050406030204" pitchFamily="18" charset="0"/>
                                                  <a:ea typeface="Cambria Math" panose="02040503050406030204" pitchFamily="18" charset="0"/>
                                                </a:rPr>
                                                <m:t>𝛼</m:t>
                                              </m:r>
                                              <m:r>
                                                <a:rPr kumimoji="1" lang="en-US" altLang="zh-CN" sz="2400" i="1" baseline="-25000">
                                                  <a:latin typeface="Cambria Math" panose="02040503050406030204" pitchFamily="18" charset="0"/>
                                                  <a:ea typeface="Cambria Math" panose="02040503050406030204" pitchFamily="18" charset="0"/>
                                                </a:rPr>
                                                <m:t>𝑖𝑗</m:t>
                                              </m:r>
                                            </m:e>
                                            <m:sup/>
                                          </m:sSup>
                                        </m:e>
                                      </m:func>
                                      <m:r>
                                        <a:rPr kumimoji="1" lang="en-US" altLang="zh-CN" sz="2400" i="1">
                                          <a:latin typeface="Cambria Math" panose="02040503050406030204" pitchFamily="18" charset="0"/>
                                          <a:ea typeface="Cambria Math" panose="02040503050406030204" pitchFamily="18" charset="0"/>
                                        </a:rPr>
                                        <m:t>+</m:t>
                                      </m:r>
                                      <m:sSub>
                                        <m:sSubPr>
                                          <m:ctrlPr>
                                            <a:rPr kumimoji="1" lang="en-US" altLang="zh-CN" sz="2400" i="1">
                                              <a:latin typeface="Cambria Math" panose="02040503050406030204" pitchFamily="18" charset="0"/>
                                              <a:ea typeface="Cambria Math" panose="02040503050406030204" pitchFamily="18" charset="0"/>
                                            </a:rPr>
                                          </m:ctrlPr>
                                        </m:sSubPr>
                                        <m:e>
                                          <m:r>
                                            <a:rPr kumimoji="1" lang="en-US" altLang="zh-CN" sz="2400" i="1">
                                              <a:latin typeface="Cambria Math" panose="02040503050406030204" pitchFamily="18" charset="0"/>
                                              <a:ea typeface="Cambria Math" panose="02040503050406030204" pitchFamily="18" charset="0"/>
                                            </a:rPr>
                                            <m:t>𝑔</m:t>
                                          </m:r>
                                        </m:e>
                                        <m:sub>
                                          <m:r>
                                            <a:rPr kumimoji="1" lang="en-US" altLang="zh-CN" sz="2400" i="1">
                                              <a:latin typeface="Cambria Math" panose="02040503050406030204" pitchFamily="18" charset="0"/>
                                              <a:ea typeface="Cambria Math" panose="02040503050406030204" pitchFamily="18" charset="0"/>
                                            </a:rPr>
                                            <m:t>𝑖𝑗</m:t>
                                          </m:r>
                                        </m:sub>
                                      </m:sSub>
                                    </m:num>
                                    <m:den>
                                      <m:r>
                                        <a:rPr kumimoji="1" lang="en-US" altLang="zh-CN" sz="2400" i="1">
                                          <a:latin typeface="Cambria Math" panose="02040503050406030204" pitchFamily="18" charset="0"/>
                                          <a:ea typeface="Cambria Math" panose="02040503050406030204" pitchFamily="18" charset="0"/>
                                        </a:rPr>
                                        <m:t>𝜏</m:t>
                                      </m:r>
                                    </m:den>
                                  </m:f>
                                  <m:r>
                                    <a:rPr kumimoji="1" lang="en-US" altLang="zh-CN" sz="2400" i="1">
                                      <a:latin typeface="Cambria Math" panose="02040503050406030204" pitchFamily="18" charset="0"/>
                                      <a:ea typeface="Cambria Math" panose="02040503050406030204" pitchFamily="18" charset="0"/>
                                    </a:rPr>
                                    <m:t>)</m:t>
                                  </m:r>
                                </m:num>
                                <m:den>
                                  <m:func>
                                    <m:funcPr>
                                      <m:ctrlPr>
                                        <a:rPr kumimoji="1" lang="en-US" altLang="zh-CN" sz="2400" i="1">
                                          <a:latin typeface="Cambria Math" panose="02040503050406030204" pitchFamily="18" charset="0"/>
                                          <a:ea typeface="Cambria Math" panose="02040503050406030204" pitchFamily="18" charset="0"/>
                                        </a:rPr>
                                      </m:ctrlPr>
                                    </m:funcPr>
                                    <m:fName>
                                      <m:r>
                                        <m:rPr>
                                          <m:sty m:val="p"/>
                                        </m:rPr>
                                        <a:rPr kumimoji="1" lang="en-US" altLang="zh-CN" sz="2400">
                                          <a:latin typeface="Cambria Math" panose="02040503050406030204" pitchFamily="18" charset="0"/>
                                          <a:ea typeface="Cambria Math" panose="02040503050406030204" pitchFamily="18" charset="0"/>
                                        </a:rPr>
                                        <m:t>exp</m:t>
                                      </m:r>
                                    </m:fName>
                                    <m:e>
                                      <m:d>
                                        <m:dPr>
                                          <m:ctrlPr>
                                            <a:rPr kumimoji="1" lang="en-US" altLang="zh-CN" sz="2400" i="1">
                                              <a:latin typeface="Cambria Math" panose="02040503050406030204" pitchFamily="18" charset="0"/>
                                              <a:ea typeface="Cambria Math" panose="02040503050406030204" pitchFamily="18" charset="0"/>
                                            </a:rPr>
                                          </m:ctrlPr>
                                        </m:dPr>
                                        <m:e>
                                          <m:f>
                                            <m:fPr>
                                              <m:ctrlPr>
                                                <a:rPr kumimoji="1" lang="en-US" altLang="zh-CN" sz="2400" i="1">
                                                  <a:latin typeface="Cambria Math" panose="02040503050406030204" pitchFamily="18" charset="0"/>
                                                  <a:ea typeface="Cambria Math" panose="02040503050406030204" pitchFamily="18" charset="0"/>
                                                </a:rPr>
                                              </m:ctrlPr>
                                            </m:fPr>
                                            <m:num>
                                              <m:func>
                                                <m:funcPr>
                                                  <m:ctrlPr>
                                                    <a:rPr kumimoji="1" lang="en-US" altLang="zh-CN" sz="2400" i="1">
                                                      <a:latin typeface="Cambria Math" panose="02040503050406030204" pitchFamily="18" charset="0"/>
                                                      <a:ea typeface="Cambria Math" panose="02040503050406030204" pitchFamily="18" charset="0"/>
                                                    </a:rPr>
                                                  </m:ctrlPr>
                                                </m:funcPr>
                                                <m:fName>
                                                  <m:r>
                                                    <m:rPr>
                                                      <m:sty m:val="p"/>
                                                    </m:rPr>
                                                    <a:rPr kumimoji="1" lang="en-US" altLang="zh-CN" sz="2400">
                                                      <a:latin typeface="Cambria Math" panose="02040503050406030204" pitchFamily="18" charset="0"/>
                                                      <a:ea typeface="Cambria Math" panose="02040503050406030204" pitchFamily="18" charset="0"/>
                                                    </a:rPr>
                                                    <m:t>log</m:t>
                                                  </m:r>
                                                </m:fName>
                                                <m:e>
                                                  <m:sSup>
                                                    <m:sSupPr>
                                                      <m:ctrlPr>
                                                        <a:rPr kumimoji="1" lang="en-US" altLang="zh-CN" sz="2400" i="1">
                                                          <a:latin typeface="Cambria Math" panose="02040503050406030204" pitchFamily="18" charset="0"/>
                                                          <a:ea typeface="Cambria Math" panose="02040503050406030204" pitchFamily="18" charset="0"/>
                                                        </a:rPr>
                                                      </m:ctrlPr>
                                                    </m:sSupPr>
                                                    <m:e>
                                                      <m:r>
                                                        <a:rPr kumimoji="1" lang="en-US" altLang="zh-CN" sz="2400" i="1">
                                                          <a:latin typeface="Cambria Math" panose="02040503050406030204" pitchFamily="18" charset="0"/>
                                                          <a:ea typeface="Cambria Math" panose="02040503050406030204" pitchFamily="18" charset="0"/>
                                                        </a:rPr>
                                                        <m:t>𝛼</m:t>
                                                      </m:r>
                                                      <m:r>
                                                        <a:rPr kumimoji="1" lang="en-US" altLang="zh-CN" sz="2400" i="1" baseline="-25000">
                                                          <a:latin typeface="Cambria Math" panose="02040503050406030204" pitchFamily="18" charset="0"/>
                                                          <a:ea typeface="Cambria Math" panose="02040503050406030204" pitchFamily="18" charset="0"/>
                                                        </a:rPr>
                                                        <m:t>𝑖𝑗</m:t>
                                                      </m:r>
                                                    </m:e>
                                                    <m:sup/>
                                                  </m:sSup>
                                                </m:e>
                                              </m:func>
                                              <m:r>
                                                <a:rPr kumimoji="1" lang="en-US" altLang="zh-CN" sz="2400" i="1">
                                                  <a:latin typeface="Cambria Math" panose="02040503050406030204" pitchFamily="18" charset="0"/>
                                                  <a:ea typeface="Cambria Math" panose="02040503050406030204" pitchFamily="18" charset="0"/>
                                                </a:rPr>
                                                <m:t>+</m:t>
                                              </m:r>
                                              <m:sSub>
                                                <m:sSubPr>
                                                  <m:ctrlPr>
                                                    <a:rPr kumimoji="1" lang="en-US" altLang="zh-CN" sz="2400" i="1">
                                                      <a:latin typeface="Cambria Math" panose="02040503050406030204" pitchFamily="18" charset="0"/>
                                                      <a:ea typeface="Cambria Math" panose="02040503050406030204" pitchFamily="18" charset="0"/>
                                                    </a:rPr>
                                                  </m:ctrlPr>
                                                </m:sSubPr>
                                                <m:e>
                                                  <m:r>
                                                    <a:rPr kumimoji="1" lang="en-US" altLang="zh-CN" sz="2400" i="1">
                                                      <a:latin typeface="Cambria Math" panose="02040503050406030204" pitchFamily="18" charset="0"/>
                                                      <a:ea typeface="Cambria Math" panose="02040503050406030204" pitchFamily="18" charset="0"/>
                                                    </a:rPr>
                                                    <m:t>𝑔</m:t>
                                                  </m:r>
                                                </m:e>
                                                <m:sub>
                                                  <m:r>
                                                    <a:rPr kumimoji="1" lang="en-US" altLang="zh-CN" sz="2400" i="1">
                                                      <a:latin typeface="Cambria Math" panose="02040503050406030204" pitchFamily="18" charset="0"/>
                                                      <a:ea typeface="Cambria Math" panose="02040503050406030204" pitchFamily="18" charset="0"/>
                                                    </a:rPr>
                                                    <m:t>𝑖𝑗</m:t>
                                                  </m:r>
                                                </m:sub>
                                              </m:sSub>
                                            </m:num>
                                            <m:den>
                                              <m:r>
                                                <a:rPr kumimoji="1" lang="en-US" altLang="zh-CN" sz="2400" i="1">
                                                  <a:latin typeface="Cambria Math" panose="02040503050406030204" pitchFamily="18" charset="0"/>
                                                  <a:ea typeface="Cambria Math" panose="02040503050406030204" pitchFamily="18" charset="0"/>
                                                </a:rPr>
                                                <m:t>𝜏</m:t>
                                              </m:r>
                                            </m:den>
                                          </m:f>
                                        </m:e>
                                      </m:d>
                                    </m:e>
                                  </m:func>
                                  <m:r>
                                    <a:rPr kumimoji="1" lang="en-US" altLang="zh-CN" sz="2400" i="1">
                                      <a:latin typeface="Cambria Math" panose="02040503050406030204" pitchFamily="18" charset="0"/>
                                      <a:ea typeface="Cambria Math" panose="02040503050406030204" pitchFamily="18" charset="0"/>
                                    </a:rPr>
                                    <m:t>+</m:t>
                                  </m:r>
                                  <m:r>
                                    <m:rPr>
                                      <m:sty m:val="p"/>
                                    </m:rPr>
                                    <a:rPr kumimoji="1" lang="en-US" altLang="zh-CN" sz="2400">
                                      <a:latin typeface="Cambria Math" panose="02040503050406030204" pitchFamily="18" charset="0"/>
                                      <a:ea typeface="Cambria Math" panose="02040503050406030204" pitchFamily="18" charset="0"/>
                                    </a:rPr>
                                    <m:t>exp</m:t>
                                  </m:r>
                                  <m:r>
                                    <a:rPr kumimoji="1" lang="en-US" altLang="zh-CN" sz="2400" i="1">
                                      <a:latin typeface="Cambria Math" panose="02040503050406030204" pitchFamily="18" charset="0"/>
                                      <a:ea typeface="Cambria Math" panose="02040503050406030204" pitchFamily="18" charset="0"/>
                                    </a:rPr>
                                    <m:t>⁡</m:t>
                                  </m:r>
                                  <m:d>
                                    <m:dPr>
                                      <m:ctrlPr>
                                        <a:rPr kumimoji="1" lang="en-US" altLang="zh-CN" sz="2400" i="1" smtClean="0">
                                          <a:latin typeface="Cambria Math" panose="02040503050406030204" pitchFamily="18" charset="0"/>
                                          <a:ea typeface="Cambria Math" panose="02040503050406030204" pitchFamily="18" charset="0"/>
                                        </a:rPr>
                                      </m:ctrlPr>
                                    </m:dPr>
                                    <m:e>
                                      <m:f>
                                        <m:fPr>
                                          <m:ctrlPr>
                                            <a:rPr kumimoji="1" lang="en-US" altLang="zh-CN" sz="2400" i="1">
                                              <a:latin typeface="Cambria Math" panose="02040503050406030204" pitchFamily="18" charset="0"/>
                                              <a:ea typeface="Cambria Math" panose="02040503050406030204" pitchFamily="18" charset="0"/>
                                            </a:rPr>
                                          </m:ctrlPr>
                                        </m:fPr>
                                        <m:num>
                                          <m:func>
                                            <m:funcPr>
                                              <m:ctrlPr>
                                                <a:rPr kumimoji="1" lang="en-US" altLang="zh-CN" sz="2400" i="1">
                                                  <a:latin typeface="Cambria Math" panose="02040503050406030204" pitchFamily="18" charset="0"/>
                                                  <a:ea typeface="Cambria Math" panose="02040503050406030204" pitchFamily="18" charset="0"/>
                                                </a:rPr>
                                              </m:ctrlPr>
                                            </m:funcPr>
                                            <m:fName>
                                              <m:r>
                                                <m:rPr>
                                                  <m:sty m:val="p"/>
                                                </m:rPr>
                                                <a:rPr kumimoji="1" lang="en-US" altLang="zh-CN" sz="2400">
                                                  <a:latin typeface="Cambria Math" panose="02040503050406030204" pitchFamily="18" charset="0"/>
                                                  <a:ea typeface="Cambria Math" panose="02040503050406030204" pitchFamily="18" charset="0"/>
                                                </a:rPr>
                                                <m:t>log</m:t>
                                              </m:r>
                                              <m:r>
                                                <a:rPr kumimoji="1" lang="en-US" altLang="zh-CN" sz="2400" i="1">
                                                  <a:latin typeface="Cambria Math" panose="02040503050406030204" pitchFamily="18" charset="0"/>
                                                  <a:ea typeface="Cambria Math" panose="02040503050406030204" pitchFamily="18" charset="0"/>
                                                </a:rPr>
                                                <m:t>(1−</m:t>
                                              </m:r>
                                            </m:fName>
                                            <m:e>
                                              <m:sSup>
                                                <m:sSupPr>
                                                  <m:ctrlPr>
                                                    <a:rPr kumimoji="1" lang="en-US" altLang="zh-CN" sz="2400" i="1">
                                                      <a:latin typeface="Cambria Math" panose="02040503050406030204" pitchFamily="18" charset="0"/>
                                                      <a:ea typeface="Cambria Math" panose="02040503050406030204" pitchFamily="18" charset="0"/>
                                                    </a:rPr>
                                                  </m:ctrlPr>
                                                </m:sSupPr>
                                                <m:e>
                                                  <m:r>
                                                    <a:rPr kumimoji="1" lang="en-US" altLang="zh-CN" sz="2400" i="1">
                                                      <a:latin typeface="Cambria Math" panose="02040503050406030204" pitchFamily="18" charset="0"/>
                                                      <a:ea typeface="Cambria Math" panose="02040503050406030204" pitchFamily="18" charset="0"/>
                                                    </a:rPr>
                                                    <m:t>𝛼</m:t>
                                                  </m:r>
                                                  <m:r>
                                                    <a:rPr kumimoji="1" lang="en-US" altLang="zh-CN" sz="2400" i="1" baseline="-25000">
                                                      <a:latin typeface="Cambria Math" panose="02040503050406030204" pitchFamily="18" charset="0"/>
                                                      <a:ea typeface="Cambria Math" panose="02040503050406030204" pitchFamily="18" charset="0"/>
                                                    </a:rPr>
                                                    <m:t>𝑖𝑗</m:t>
                                                  </m:r>
                                                </m:e>
                                                <m:sup/>
                                              </m:sSup>
                                            </m:e>
                                          </m:func>
                                          <m:r>
                                            <a:rPr kumimoji="1" lang="en-US" altLang="zh-CN" sz="2400" i="1">
                                              <a:latin typeface="Cambria Math" panose="02040503050406030204" pitchFamily="18" charset="0"/>
                                              <a:ea typeface="Cambria Math" panose="02040503050406030204" pitchFamily="18" charset="0"/>
                                            </a:rPr>
                                            <m:t>)+</m:t>
                                          </m:r>
                                          <m:sSub>
                                            <m:sSubPr>
                                              <m:ctrlPr>
                                                <a:rPr kumimoji="1" lang="en-US" altLang="zh-CN" sz="2400" i="1">
                                                  <a:latin typeface="Cambria Math" panose="02040503050406030204" pitchFamily="18" charset="0"/>
                                                  <a:ea typeface="Cambria Math" panose="02040503050406030204" pitchFamily="18" charset="0"/>
                                                </a:rPr>
                                              </m:ctrlPr>
                                            </m:sSubPr>
                                            <m:e>
                                              <m:r>
                                                <a:rPr kumimoji="1" lang="en-US" altLang="zh-CN" sz="2400" i="1">
                                                  <a:latin typeface="Cambria Math" panose="02040503050406030204" pitchFamily="18" charset="0"/>
                                                  <a:ea typeface="Cambria Math" panose="02040503050406030204" pitchFamily="18" charset="0"/>
                                                </a:rPr>
                                                <m:t>𝑔</m:t>
                                              </m:r>
                                            </m:e>
                                            <m:sub>
                                              <m:r>
                                                <a:rPr kumimoji="1" lang="en-US" altLang="zh-CN" sz="2400" i="1">
                                                  <a:latin typeface="Cambria Math" panose="02040503050406030204" pitchFamily="18" charset="0"/>
                                                  <a:ea typeface="Cambria Math" panose="02040503050406030204" pitchFamily="18" charset="0"/>
                                                </a:rPr>
                                                <m:t>𝑖𝑗</m:t>
                                              </m:r>
                                            </m:sub>
                                          </m:sSub>
                                        </m:num>
                                        <m:den>
                                          <m:r>
                                            <a:rPr kumimoji="1" lang="en-US" altLang="zh-CN" sz="2400" i="1">
                                              <a:latin typeface="Cambria Math" panose="02040503050406030204" pitchFamily="18" charset="0"/>
                                              <a:ea typeface="Cambria Math" panose="02040503050406030204" pitchFamily="18" charset="0"/>
                                            </a:rPr>
                                            <m:t>𝜏</m:t>
                                          </m:r>
                                        </m:den>
                                      </m:f>
                                    </m:e>
                                  </m:d>
                                </m:den>
                              </m:f>
                            </m:e>
                          </m:d>
                        </m:e>
                        <m:sub>
                          <m:r>
                            <a:rPr kumimoji="1" lang="en-US" altLang="zh-CN" sz="2400" b="0" i="1" smtClean="0">
                              <a:latin typeface="Cambria Math" panose="02040503050406030204" pitchFamily="18" charset="0"/>
                            </a:rPr>
                            <m:t>𝑁</m:t>
                          </m:r>
                          <m:r>
                            <a:rPr kumimoji="1" lang="en-US" altLang="zh-CN" sz="2400" b="0" i="1" smtClean="0">
                              <a:latin typeface="Cambria Math" panose="02040503050406030204" pitchFamily="18" charset="0"/>
                              <a:ea typeface="Cambria Math" panose="02040503050406030204" pitchFamily="18" charset="0"/>
                            </a:rPr>
                            <m:t>×</m:t>
                          </m:r>
                          <m:r>
                            <a:rPr kumimoji="1" lang="en-US" altLang="zh-CN" sz="2400" b="0" i="1" smtClean="0">
                              <a:latin typeface="Cambria Math" panose="02040503050406030204" pitchFamily="18" charset="0"/>
                              <a:ea typeface="Cambria Math" panose="02040503050406030204" pitchFamily="18" charset="0"/>
                            </a:rPr>
                            <m:t>𝑁</m:t>
                          </m:r>
                        </m:sub>
                      </m:sSub>
                    </m:oMath>
                  </m:oMathPara>
                </a14:m>
                <a:endParaRPr kumimoji="1" lang="zh-CN" altLang="en-US" sz="2400" dirty="0"/>
              </a:p>
            </p:txBody>
          </p:sp>
        </mc:Choice>
        <mc:Fallback>
          <p:sp>
            <p:nvSpPr>
              <p:cNvPr id="14" name="文本框 13">
                <a:extLst>
                  <a:ext uri="{FF2B5EF4-FFF2-40B4-BE49-F238E27FC236}">
                    <a16:creationId xmlns:a16="http://schemas.microsoft.com/office/drawing/2014/main" id="{0FD9BBCE-F67F-5B7C-4575-D59892D3360D}"/>
                  </a:ext>
                </a:extLst>
              </p:cNvPr>
              <p:cNvSpPr txBox="1">
                <a:spLocks noRot="1" noChangeAspect="1" noMove="1" noResize="1" noEditPoints="1" noAdjustHandles="1" noChangeArrowheads="1" noChangeShapeType="1" noTextEdit="1"/>
              </p:cNvSpPr>
              <p:nvPr/>
            </p:nvSpPr>
            <p:spPr>
              <a:xfrm>
                <a:off x="4738840" y="1929954"/>
                <a:ext cx="7153176" cy="1465209"/>
              </a:xfrm>
              <a:prstGeom prst="rect">
                <a:avLst/>
              </a:prstGeom>
              <a:blipFill>
                <a:blip r:embed="rId6"/>
                <a:stretch>
                  <a:fillRect t="-862" b="-344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65952007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1" y="436469"/>
            <a:ext cx="8310361"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Results</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Centrality</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7" name="图片 66">
            <a:extLst>
              <a:ext uri="{FF2B5EF4-FFF2-40B4-BE49-F238E27FC236}">
                <a16:creationId xmlns:a16="http://schemas.microsoft.com/office/drawing/2014/main" id="{BF69EAE7-F8D7-BDBE-F8BA-D082DB6FC37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17047" y="5878242"/>
            <a:ext cx="1716371" cy="1189728"/>
          </a:xfrm>
          <a:prstGeom prst="rect">
            <a:avLst/>
          </a:prstGeom>
        </p:spPr>
      </p:pic>
      <p:sp>
        <p:nvSpPr>
          <p:cNvPr id="9" name="矩形 8">
            <a:extLst>
              <a:ext uri="{FF2B5EF4-FFF2-40B4-BE49-F238E27FC236}">
                <a16:creationId xmlns:a16="http://schemas.microsoft.com/office/drawing/2014/main" id="{DDD83BDB-4F1F-77B2-1CF0-0F82F7327A72}"/>
              </a:ext>
            </a:extLst>
          </p:cNvPr>
          <p:cNvSpPr/>
          <p:nvPr/>
        </p:nvSpPr>
        <p:spPr>
          <a:xfrm>
            <a:off x="525003" y="6308238"/>
            <a:ext cx="8504935" cy="276999"/>
          </a:xfrm>
          <a:prstGeom prst="rect">
            <a:avLst/>
          </a:prstGeom>
        </p:spPr>
        <p:txBody>
          <a:bodyPr wrap="square">
            <a:spAutoFit/>
          </a:bodyPr>
          <a:lstStyle/>
          <a:p>
            <a:r>
              <a:rPr lang="en" altLang="zh-CN" sz="1200" dirty="0">
                <a:latin typeface="Source Sans Pro" panose="020B0503030403020204" pitchFamily="34" charset="0"/>
              </a:rPr>
              <a:t>Gu, W., Gao, F., Lou, X. et al. Discovering latent node Information by graph attention network. Scientific Reports 11, 6967 (2021).</a:t>
            </a:r>
            <a:endParaRPr lang="zh-CN" altLang="en-US" sz="1200" dirty="0"/>
          </a:p>
        </p:txBody>
      </p:sp>
      <p:pic>
        <p:nvPicPr>
          <p:cNvPr id="3" name="图片 2">
            <a:extLst>
              <a:ext uri="{FF2B5EF4-FFF2-40B4-BE49-F238E27FC236}">
                <a16:creationId xmlns:a16="http://schemas.microsoft.com/office/drawing/2014/main" id="{E12B3BAA-E02E-E608-396C-BAF8A2D074F2}"/>
              </a:ext>
            </a:extLst>
          </p:cNvPr>
          <p:cNvPicPr>
            <a:picLocks noChangeAspect="1"/>
          </p:cNvPicPr>
          <p:nvPr/>
        </p:nvPicPr>
        <p:blipFill>
          <a:blip r:embed="rId4"/>
          <a:stretch>
            <a:fillRect/>
          </a:stretch>
        </p:blipFill>
        <p:spPr>
          <a:xfrm>
            <a:off x="91365" y="19475"/>
            <a:ext cx="12100635" cy="6819049"/>
          </a:xfrm>
          <a:prstGeom prst="rect">
            <a:avLst/>
          </a:prstGeom>
        </p:spPr>
      </p:pic>
    </p:spTree>
    <p:extLst>
      <p:ext uri="{BB962C8B-B14F-4D97-AF65-F5344CB8AC3E}">
        <p14:creationId xmlns:p14="http://schemas.microsoft.com/office/powerpoint/2010/main" val="369268134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1" y="436469"/>
            <a:ext cx="10750148" cy="584775"/>
          </a:xfrm>
          <a:prstGeom prst="rect">
            <a:avLst/>
          </a:prstGeom>
          <a:noFill/>
        </p:spPr>
        <p:txBody>
          <a:bodyPr wrap="square" rtlCol="0">
            <a:spAutoFit/>
          </a:bodyPr>
          <a:lstStyle/>
          <a:p>
            <a:r>
              <a:rPr lang="en-US" altLang="zh-CN" sz="3200" dirty="0">
                <a:solidFill>
                  <a:srgbClr val="C00000"/>
                </a:solidFill>
                <a:latin typeface="微软雅黑" panose="020B0503020204020204" pitchFamily="34" charset="-122"/>
                <a:ea typeface="微软雅黑" panose="020B0503020204020204" pitchFamily="34" charset="-122"/>
              </a:rPr>
              <a:t>ARNI(Algorithm for Revealing Network Interactions )</a:t>
            </a:r>
            <a:endParaRPr lang="zh-CN" altLang="en-US" sz="32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6" name="直接箭头连接符 9">
            <a:extLst>
              <a:ext uri="{FF2B5EF4-FFF2-40B4-BE49-F238E27FC236}">
                <a16:creationId xmlns:a16="http://schemas.microsoft.com/office/drawing/2014/main" id="{BE6C72BB-7D2B-BD9A-70D2-B244A87BC451}"/>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pic>
        <p:nvPicPr>
          <p:cNvPr id="67" name="图片 66">
            <a:extLst>
              <a:ext uri="{FF2B5EF4-FFF2-40B4-BE49-F238E27FC236}">
                <a16:creationId xmlns:a16="http://schemas.microsoft.com/office/drawing/2014/main" id="{BF69EAE7-F8D7-BDBE-F8BA-D082DB6FC37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17047" y="5878242"/>
            <a:ext cx="1716371" cy="1189728"/>
          </a:xfrm>
          <a:prstGeom prst="rect">
            <a:avLst/>
          </a:prstGeom>
        </p:spPr>
      </p:pic>
      <p:pic>
        <p:nvPicPr>
          <p:cNvPr id="2" name="图片 1">
            <a:extLst>
              <a:ext uri="{FF2B5EF4-FFF2-40B4-BE49-F238E27FC236}">
                <a16:creationId xmlns:a16="http://schemas.microsoft.com/office/drawing/2014/main" id="{82711CC6-EAF3-5871-597B-FD27FDF15FCE}"/>
              </a:ext>
            </a:extLst>
          </p:cNvPr>
          <p:cNvPicPr>
            <a:picLocks noChangeAspect="1"/>
          </p:cNvPicPr>
          <p:nvPr/>
        </p:nvPicPr>
        <p:blipFill>
          <a:blip r:embed="rId4"/>
          <a:stretch>
            <a:fillRect/>
          </a:stretch>
        </p:blipFill>
        <p:spPr>
          <a:xfrm>
            <a:off x="5046624" y="1107043"/>
            <a:ext cx="6630772" cy="2290146"/>
          </a:xfrm>
          <a:prstGeom prst="rect">
            <a:avLst/>
          </a:prstGeom>
        </p:spPr>
      </p:pic>
      <p:pic>
        <p:nvPicPr>
          <p:cNvPr id="3" name="图片 2">
            <a:extLst>
              <a:ext uri="{FF2B5EF4-FFF2-40B4-BE49-F238E27FC236}">
                <a16:creationId xmlns:a16="http://schemas.microsoft.com/office/drawing/2014/main" id="{93F8B44E-672F-F709-41DD-ED0A08E1C653}"/>
              </a:ext>
            </a:extLst>
          </p:cNvPr>
          <p:cNvPicPr>
            <a:picLocks noChangeAspect="1"/>
          </p:cNvPicPr>
          <p:nvPr/>
        </p:nvPicPr>
        <p:blipFill>
          <a:blip r:embed="rId5"/>
          <a:stretch>
            <a:fillRect/>
          </a:stretch>
        </p:blipFill>
        <p:spPr>
          <a:xfrm>
            <a:off x="635619" y="1629924"/>
            <a:ext cx="4470400" cy="3949700"/>
          </a:xfrm>
          <a:prstGeom prst="rect">
            <a:avLst/>
          </a:prstGeom>
        </p:spPr>
      </p:pic>
      <p:pic>
        <p:nvPicPr>
          <p:cNvPr id="4" name="图片 3">
            <a:extLst>
              <a:ext uri="{FF2B5EF4-FFF2-40B4-BE49-F238E27FC236}">
                <a16:creationId xmlns:a16="http://schemas.microsoft.com/office/drawing/2014/main" id="{066BEF6E-8E9B-4D8D-5D55-C987BA977D2C}"/>
              </a:ext>
            </a:extLst>
          </p:cNvPr>
          <p:cNvPicPr>
            <a:picLocks noChangeAspect="1"/>
          </p:cNvPicPr>
          <p:nvPr/>
        </p:nvPicPr>
        <p:blipFill>
          <a:blip r:embed="rId6"/>
          <a:stretch>
            <a:fillRect/>
          </a:stretch>
        </p:blipFill>
        <p:spPr>
          <a:xfrm>
            <a:off x="4356106" y="3588096"/>
            <a:ext cx="3699466" cy="2290146"/>
          </a:xfrm>
          <a:prstGeom prst="rect">
            <a:avLst/>
          </a:prstGeom>
        </p:spPr>
      </p:pic>
      <p:pic>
        <p:nvPicPr>
          <p:cNvPr id="5" name="图片 4">
            <a:extLst>
              <a:ext uri="{FF2B5EF4-FFF2-40B4-BE49-F238E27FC236}">
                <a16:creationId xmlns:a16="http://schemas.microsoft.com/office/drawing/2014/main" id="{83FA4DDD-814E-F3F9-7F20-A8AB550009A0}"/>
              </a:ext>
            </a:extLst>
          </p:cNvPr>
          <p:cNvPicPr>
            <a:picLocks noChangeAspect="1"/>
          </p:cNvPicPr>
          <p:nvPr/>
        </p:nvPicPr>
        <p:blipFill>
          <a:blip r:embed="rId7"/>
          <a:stretch>
            <a:fillRect/>
          </a:stretch>
        </p:blipFill>
        <p:spPr>
          <a:xfrm>
            <a:off x="8239386" y="3886714"/>
            <a:ext cx="3536673" cy="1692910"/>
          </a:xfrm>
          <a:prstGeom prst="rect">
            <a:avLst/>
          </a:prstGeom>
        </p:spPr>
      </p:pic>
      <p:sp>
        <p:nvSpPr>
          <p:cNvPr id="6" name="文本框 5">
            <a:extLst>
              <a:ext uri="{FF2B5EF4-FFF2-40B4-BE49-F238E27FC236}">
                <a16:creationId xmlns:a16="http://schemas.microsoft.com/office/drawing/2014/main" id="{AF44D0EC-85BF-59A9-1E1A-9742132FEEE9}"/>
              </a:ext>
            </a:extLst>
          </p:cNvPr>
          <p:cNvSpPr txBox="1"/>
          <p:nvPr/>
        </p:nvSpPr>
        <p:spPr>
          <a:xfrm>
            <a:off x="635619" y="6236865"/>
            <a:ext cx="6096000" cy="369332"/>
          </a:xfrm>
          <a:prstGeom prst="rect">
            <a:avLst/>
          </a:prstGeom>
          <a:noFill/>
        </p:spPr>
        <p:txBody>
          <a:bodyPr wrap="square">
            <a:spAutoFit/>
          </a:bodyPr>
          <a:lstStyle/>
          <a:p>
            <a:r>
              <a:rPr lang="zh-CN" altLang="en-US" dirty="0"/>
              <a:t>https://www.nature.com/articles/s41467-017-02288-4</a:t>
            </a:r>
          </a:p>
        </p:txBody>
      </p:sp>
    </p:spTree>
    <p:extLst>
      <p:ext uri="{BB962C8B-B14F-4D97-AF65-F5344CB8AC3E}">
        <p14:creationId xmlns:p14="http://schemas.microsoft.com/office/powerpoint/2010/main" val="42211067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1" y="436469"/>
            <a:ext cx="8310361"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NRI(Neural Relational Inference)</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6" name="直接箭头连接符 9">
            <a:extLst>
              <a:ext uri="{FF2B5EF4-FFF2-40B4-BE49-F238E27FC236}">
                <a16:creationId xmlns:a16="http://schemas.microsoft.com/office/drawing/2014/main" id="{BE6C72BB-7D2B-BD9A-70D2-B244A87BC451}"/>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pic>
        <p:nvPicPr>
          <p:cNvPr id="67" name="图片 66">
            <a:extLst>
              <a:ext uri="{FF2B5EF4-FFF2-40B4-BE49-F238E27FC236}">
                <a16:creationId xmlns:a16="http://schemas.microsoft.com/office/drawing/2014/main" id="{BF69EAE7-F8D7-BDBE-F8BA-D082DB6FC37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17047" y="5878242"/>
            <a:ext cx="1716371" cy="1189728"/>
          </a:xfrm>
          <a:prstGeom prst="rect">
            <a:avLst/>
          </a:prstGeom>
        </p:spPr>
      </p:pic>
      <p:pic>
        <p:nvPicPr>
          <p:cNvPr id="3" name="图片 2">
            <a:extLst>
              <a:ext uri="{FF2B5EF4-FFF2-40B4-BE49-F238E27FC236}">
                <a16:creationId xmlns:a16="http://schemas.microsoft.com/office/drawing/2014/main" id="{BB1D2DE9-C5D2-7D5D-7667-00C6926B9278}"/>
              </a:ext>
            </a:extLst>
          </p:cNvPr>
          <p:cNvPicPr>
            <a:picLocks noChangeAspect="1"/>
          </p:cNvPicPr>
          <p:nvPr/>
        </p:nvPicPr>
        <p:blipFill>
          <a:blip r:embed="rId4"/>
          <a:stretch>
            <a:fillRect/>
          </a:stretch>
        </p:blipFill>
        <p:spPr>
          <a:xfrm>
            <a:off x="188259" y="1430319"/>
            <a:ext cx="5410200" cy="4051300"/>
          </a:xfrm>
          <a:prstGeom prst="rect">
            <a:avLst/>
          </a:prstGeom>
        </p:spPr>
      </p:pic>
      <p:pic>
        <p:nvPicPr>
          <p:cNvPr id="6" name="图片 5">
            <a:extLst>
              <a:ext uri="{FF2B5EF4-FFF2-40B4-BE49-F238E27FC236}">
                <a16:creationId xmlns:a16="http://schemas.microsoft.com/office/drawing/2014/main" id="{5E37988B-24D5-420E-1039-38325E009CB6}"/>
              </a:ext>
            </a:extLst>
          </p:cNvPr>
          <p:cNvPicPr>
            <a:picLocks noChangeAspect="1"/>
          </p:cNvPicPr>
          <p:nvPr/>
        </p:nvPicPr>
        <p:blipFill>
          <a:blip r:embed="rId5"/>
          <a:stretch>
            <a:fillRect/>
          </a:stretch>
        </p:blipFill>
        <p:spPr>
          <a:xfrm>
            <a:off x="5823217" y="1430319"/>
            <a:ext cx="6092159" cy="1687289"/>
          </a:xfrm>
          <a:prstGeom prst="rect">
            <a:avLst/>
          </a:prstGeom>
        </p:spPr>
      </p:pic>
      <p:pic>
        <p:nvPicPr>
          <p:cNvPr id="10" name="图片 9">
            <a:extLst>
              <a:ext uri="{FF2B5EF4-FFF2-40B4-BE49-F238E27FC236}">
                <a16:creationId xmlns:a16="http://schemas.microsoft.com/office/drawing/2014/main" id="{B64B3F69-3839-A9B5-DF1F-539FFB07BEA2}"/>
              </a:ext>
            </a:extLst>
          </p:cNvPr>
          <p:cNvPicPr>
            <a:picLocks noChangeAspect="1"/>
          </p:cNvPicPr>
          <p:nvPr/>
        </p:nvPicPr>
        <p:blipFill>
          <a:blip r:embed="rId6"/>
          <a:stretch>
            <a:fillRect/>
          </a:stretch>
        </p:blipFill>
        <p:spPr>
          <a:xfrm>
            <a:off x="5823217" y="3455969"/>
            <a:ext cx="5642642" cy="2112516"/>
          </a:xfrm>
          <a:prstGeom prst="rect">
            <a:avLst/>
          </a:prstGeom>
        </p:spPr>
      </p:pic>
      <p:sp>
        <p:nvSpPr>
          <p:cNvPr id="14" name="文本框 13">
            <a:extLst>
              <a:ext uri="{FF2B5EF4-FFF2-40B4-BE49-F238E27FC236}">
                <a16:creationId xmlns:a16="http://schemas.microsoft.com/office/drawing/2014/main" id="{6BCDFFA3-40F9-0154-33DB-6DC67ECEC443}"/>
              </a:ext>
            </a:extLst>
          </p:cNvPr>
          <p:cNvSpPr txBox="1"/>
          <p:nvPr/>
        </p:nvSpPr>
        <p:spPr>
          <a:xfrm>
            <a:off x="374917" y="6215906"/>
            <a:ext cx="4038600" cy="369332"/>
          </a:xfrm>
          <a:prstGeom prst="rect">
            <a:avLst/>
          </a:prstGeom>
          <a:noFill/>
        </p:spPr>
        <p:txBody>
          <a:bodyPr wrap="square">
            <a:spAutoFit/>
          </a:bodyPr>
          <a:lstStyle/>
          <a:p>
            <a:r>
              <a:rPr lang="en" altLang="zh-CN" dirty="0"/>
              <a:t>https://</a:t>
            </a:r>
            <a:r>
              <a:rPr lang="en" altLang="zh-CN" dirty="0" err="1"/>
              <a:t>arxiv.org</a:t>
            </a:r>
            <a:r>
              <a:rPr lang="en" altLang="zh-CN" dirty="0"/>
              <a:t>/abs/1802.04687</a:t>
            </a:r>
            <a:endParaRPr lang="zh-CN" altLang="en-US" dirty="0"/>
          </a:p>
        </p:txBody>
      </p:sp>
    </p:spTree>
    <p:extLst>
      <p:ext uri="{BB962C8B-B14F-4D97-AF65-F5344CB8AC3E}">
        <p14:creationId xmlns:p14="http://schemas.microsoft.com/office/powerpoint/2010/main" val="260611131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1" y="436469"/>
            <a:ext cx="8310361"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Comparisons</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6" name="直接箭头连接符 9">
            <a:extLst>
              <a:ext uri="{FF2B5EF4-FFF2-40B4-BE49-F238E27FC236}">
                <a16:creationId xmlns:a16="http://schemas.microsoft.com/office/drawing/2014/main" id="{BE6C72BB-7D2B-BD9A-70D2-B244A87BC451}"/>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pic>
        <p:nvPicPr>
          <p:cNvPr id="67" name="图片 66">
            <a:extLst>
              <a:ext uri="{FF2B5EF4-FFF2-40B4-BE49-F238E27FC236}">
                <a16:creationId xmlns:a16="http://schemas.microsoft.com/office/drawing/2014/main" id="{BF69EAE7-F8D7-BDBE-F8BA-D082DB6FC37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17047" y="5878242"/>
            <a:ext cx="1716371" cy="1189728"/>
          </a:xfrm>
          <a:prstGeom prst="rect">
            <a:avLst/>
          </a:prstGeom>
        </p:spPr>
      </p:pic>
      <p:pic>
        <p:nvPicPr>
          <p:cNvPr id="2" name="图片 1">
            <a:extLst>
              <a:ext uri="{FF2B5EF4-FFF2-40B4-BE49-F238E27FC236}">
                <a16:creationId xmlns:a16="http://schemas.microsoft.com/office/drawing/2014/main" id="{BB517798-B8D9-AEFB-A2A7-45758A920087}"/>
              </a:ext>
            </a:extLst>
          </p:cNvPr>
          <p:cNvPicPr>
            <a:picLocks noChangeAspect="1"/>
          </p:cNvPicPr>
          <p:nvPr/>
        </p:nvPicPr>
        <p:blipFill>
          <a:blip r:embed="rId4"/>
          <a:stretch>
            <a:fillRect/>
          </a:stretch>
        </p:blipFill>
        <p:spPr>
          <a:xfrm>
            <a:off x="1025911" y="1308127"/>
            <a:ext cx="10271418" cy="4652610"/>
          </a:xfrm>
          <a:prstGeom prst="rect">
            <a:avLst/>
          </a:prstGeom>
        </p:spPr>
      </p:pic>
      <p:sp>
        <p:nvSpPr>
          <p:cNvPr id="11" name="矩形 10">
            <a:extLst>
              <a:ext uri="{FF2B5EF4-FFF2-40B4-BE49-F238E27FC236}">
                <a16:creationId xmlns:a16="http://schemas.microsoft.com/office/drawing/2014/main" id="{83262628-3A47-547B-80A4-CB0772898A90}"/>
              </a:ext>
            </a:extLst>
          </p:cNvPr>
          <p:cNvSpPr/>
          <p:nvPr/>
        </p:nvSpPr>
        <p:spPr>
          <a:xfrm>
            <a:off x="724829" y="6288440"/>
            <a:ext cx="6639959" cy="369332"/>
          </a:xfrm>
          <a:prstGeom prst="rect">
            <a:avLst/>
          </a:prstGeom>
        </p:spPr>
        <p:txBody>
          <a:bodyPr wrap="none">
            <a:spAutoFit/>
          </a:bodyPr>
          <a:lstStyle/>
          <a:p>
            <a:r>
              <a:rPr lang="en" altLang="zh-CN" dirty="0"/>
              <a:t>https://</a:t>
            </a:r>
            <a:r>
              <a:rPr lang="en" altLang="zh-CN" dirty="0" err="1"/>
              <a:t>journals.aps.org</a:t>
            </a:r>
            <a:r>
              <a:rPr lang="en" altLang="zh-CN" dirty="0"/>
              <a:t>/pre/abstract/10.1103/PhysRevE.106.034315</a:t>
            </a:r>
            <a:endParaRPr lang="zh-CN" altLang="en-US" dirty="0"/>
          </a:p>
        </p:txBody>
      </p:sp>
    </p:spTree>
    <p:extLst>
      <p:ext uri="{BB962C8B-B14F-4D97-AF65-F5344CB8AC3E}">
        <p14:creationId xmlns:p14="http://schemas.microsoft.com/office/powerpoint/2010/main" val="1958784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1" y="436469"/>
            <a:ext cx="8310361"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Missing</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Nodes</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6" name="直接箭头连接符 9">
            <a:extLst>
              <a:ext uri="{FF2B5EF4-FFF2-40B4-BE49-F238E27FC236}">
                <a16:creationId xmlns:a16="http://schemas.microsoft.com/office/drawing/2014/main" id="{BE6C72BB-7D2B-BD9A-70D2-B244A87BC451}"/>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pic>
        <p:nvPicPr>
          <p:cNvPr id="67" name="图片 66">
            <a:extLst>
              <a:ext uri="{FF2B5EF4-FFF2-40B4-BE49-F238E27FC236}">
                <a16:creationId xmlns:a16="http://schemas.microsoft.com/office/drawing/2014/main" id="{BF69EAE7-F8D7-BDBE-F8BA-D082DB6FC37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17047" y="5878242"/>
            <a:ext cx="1716371" cy="1189728"/>
          </a:xfrm>
          <a:prstGeom prst="rect">
            <a:avLst/>
          </a:prstGeom>
        </p:spPr>
      </p:pic>
      <p:sp>
        <p:nvSpPr>
          <p:cNvPr id="11" name="矩形 10">
            <a:extLst>
              <a:ext uri="{FF2B5EF4-FFF2-40B4-BE49-F238E27FC236}">
                <a16:creationId xmlns:a16="http://schemas.microsoft.com/office/drawing/2014/main" id="{83262628-3A47-547B-80A4-CB0772898A90}"/>
              </a:ext>
            </a:extLst>
          </p:cNvPr>
          <p:cNvSpPr/>
          <p:nvPr/>
        </p:nvSpPr>
        <p:spPr>
          <a:xfrm>
            <a:off x="724829" y="6288440"/>
            <a:ext cx="6639959" cy="369332"/>
          </a:xfrm>
          <a:prstGeom prst="rect">
            <a:avLst/>
          </a:prstGeom>
        </p:spPr>
        <p:txBody>
          <a:bodyPr wrap="none">
            <a:spAutoFit/>
          </a:bodyPr>
          <a:lstStyle/>
          <a:p>
            <a:r>
              <a:rPr lang="en" altLang="zh-CN" dirty="0"/>
              <a:t>https://</a:t>
            </a:r>
            <a:r>
              <a:rPr lang="en" altLang="zh-CN" dirty="0" err="1"/>
              <a:t>journals.aps.org</a:t>
            </a:r>
            <a:r>
              <a:rPr lang="en" altLang="zh-CN" dirty="0"/>
              <a:t>/pre/abstract/10.1103/PhysRevE.106.034315</a:t>
            </a:r>
            <a:endParaRPr lang="zh-CN" altLang="en-US" dirty="0"/>
          </a:p>
        </p:txBody>
      </p:sp>
      <p:pic>
        <p:nvPicPr>
          <p:cNvPr id="3" name="图片 2">
            <a:extLst>
              <a:ext uri="{FF2B5EF4-FFF2-40B4-BE49-F238E27FC236}">
                <a16:creationId xmlns:a16="http://schemas.microsoft.com/office/drawing/2014/main" id="{5A4E418E-C43B-9DD6-2FE9-1BC5B2C5F3B6}"/>
              </a:ext>
            </a:extLst>
          </p:cNvPr>
          <p:cNvPicPr>
            <a:picLocks noChangeAspect="1"/>
          </p:cNvPicPr>
          <p:nvPr/>
        </p:nvPicPr>
        <p:blipFill>
          <a:blip r:embed="rId4"/>
          <a:stretch>
            <a:fillRect/>
          </a:stretch>
        </p:blipFill>
        <p:spPr>
          <a:xfrm>
            <a:off x="-40117" y="1937969"/>
            <a:ext cx="8244522" cy="2982061"/>
          </a:xfrm>
          <a:prstGeom prst="rect">
            <a:avLst/>
          </a:prstGeom>
        </p:spPr>
      </p:pic>
      <p:pic>
        <p:nvPicPr>
          <p:cNvPr id="4" name="图片 3">
            <a:extLst>
              <a:ext uri="{FF2B5EF4-FFF2-40B4-BE49-F238E27FC236}">
                <a16:creationId xmlns:a16="http://schemas.microsoft.com/office/drawing/2014/main" id="{89B716B4-CF55-2D8C-1C30-EE1EB4A00B63}"/>
              </a:ext>
            </a:extLst>
          </p:cNvPr>
          <p:cNvPicPr>
            <a:picLocks noChangeAspect="1"/>
          </p:cNvPicPr>
          <p:nvPr/>
        </p:nvPicPr>
        <p:blipFill>
          <a:blip r:embed="rId5"/>
          <a:stretch>
            <a:fillRect/>
          </a:stretch>
        </p:blipFill>
        <p:spPr>
          <a:xfrm>
            <a:off x="8509342" y="2030081"/>
            <a:ext cx="3544355" cy="2468863"/>
          </a:xfrm>
          <a:prstGeom prst="rect">
            <a:avLst/>
          </a:prstGeom>
        </p:spPr>
      </p:pic>
    </p:spTree>
    <p:extLst>
      <p:ext uri="{BB962C8B-B14F-4D97-AF65-F5344CB8AC3E}">
        <p14:creationId xmlns:p14="http://schemas.microsoft.com/office/powerpoint/2010/main" val="88578812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1" y="436469"/>
            <a:ext cx="8310361"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Gene</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Network</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Reconstruction</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6" name="直接箭头连接符 9">
            <a:extLst>
              <a:ext uri="{FF2B5EF4-FFF2-40B4-BE49-F238E27FC236}">
                <a16:creationId xmlns:a16="http://schemas.microsoft.com/office/drawing/2014/main" id="{BE6C72BB-7D2B-BD9A-70D2-B244A87BC451}"/>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pic>
        <p:nvPicPr>
          <p:cNvPr id="67" name="图片 66">
            <a:extLst>
              <a:ext uri="{FF2B5EF4-FFF2-40B4-BE49-F238E27FC236}">
                <a16:creationId xmlns:a16="http://schemas.microsoft.com/office/drawing/2014/main" id="{BF69EAE7-F8D7-BDBE-F8BA-D082DB6FC37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17047" y="5878242"/>
            <a:ext cx="1716371" cy="1189728"/>
          </a:xfrm>
          <a:prstGeom prst="rect">
            <a:avLst/>
          </a:prstGeom>
        </p:spPr>
      </p:pic>
      <p:sp>
        <p:nvSpPr>
          <p:cNvPr id="11" name="矩形 10">
            <a:extLst>
              <a:ext uri="{FF2B5EF4-FFF2-40B4-BE49-F238E27FC236}">
                <a16:creationId xmlns:a16="http://schemas.microsoft.com/office/drawing/2014/main" id="{83262628-3A47-547B-80A4-CB0772898A90}"/>
              </a:ext>
            </a:extLst>
          </p:cNvPr>
          <p:cNvSpPr/>
          <p:nvPr/>
        </p:nvSpPr>
        <p:spPr>
          <a:xfrm>
            <a:off x="724829" y="6288440"/>
            <a:ext cx="6639959" cy="369332"/>
          </a:xfrm>
          <a:prstGeom prst="rect">
            <a:avLst/>
          </a:prstGeom>
        </p:spPr>
        <p:txBody>
          <a:bodyPr wrap="none">
            <a:spAutoFit/>
          </a:bodyPr>
          <a:lstStyle/>
          <a:p>
            <a:r>
              <a:rPr lang="en" altLang="zh-CN" dirty="0"/>
              <a:t>https://</a:t>
            </a:r>
            <a:r>
              <a:rPr lang="en" altLang="zh-CN" dirty="0" err="1"/>
              <a:t>journals.aps.org</a:t>
            </a:r>
            <a:r>
              <a:rPr lang="en" altLang="zh-CN" dirty="0"/>
              <a:t>/pre/abstract/10.1103/PhysRevE.106.034315</a:t>
            </a:r>
            <a:endParaRPr lang="zh-CN" altLang="en-US" dirty="0"/>
          </a:p>
        </p:txBody>
      </p:sp>
      <p:pic>
        <p:nvPicPr>
          <p:cNvPr id="5" name="图片 4">
            <a:extLst>
              <a:ext uri="{FF2B5EF4-FFF2-40B4-BE49-F238E27FC236}">
                <a16:creationId xmlns:a16="http://schemas.microsoft.com/office/drawing/2014/main" id="{01BDC667-C1F3-6FDA-A31B-410E67FE6867}"/>
              </a:ext>
            </a:extLst>
          </p:cNvPr>
          <p:cNvPicPr>
            <a:picLocks noChangeAspect="1"/>
          </p:cNvPicPr>
          <p:nvPr/>
        </p:nvPicPr>
        <p:blipFill>
          <a:blip r:embed="rId4"/>
          <a:stretch>
            <a:fillRect/>
          </a:stretch>
        </p:blipFill>
        <p:spPr>
          <a:xfrm>
            <a:off x="569837" y="1579913"/>
            <a:ext cx="11026306" cy="4097118"/>
          </a:xfrm>
          <a:prstGeom prst="rect">
            <a:avLst/>
          </a:prstGeom>
        </p:spPr>
      </p:pic>
    </p:spTree>
    <p:extLst>
      <p:ext uri="{BB962C8B-B14F-4D97-AF65-F5344CB8AC3E}">
        <p14:creationId xmlns:p14="http://schemas.microsoft.com/office/powerpoint/2010/main" val="42091632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2" y="436469"/>
            <a:ext cx="11166088"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SIR on Network</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F64D8834-E2BC-449B-AE26-02CE308A4E59}"/>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grpSp>
        <p:nvGrpSpPr>
          <p:cNvPr id="3" name="组合 2">
            <a:extLst>
              <a:ext uri="{FF2B5EF4-FFF2-40B4-BE49-F238E27FC236}">
                <a16:creationId xmlns:a16="http://schemas.microsoft.com/office/drawing/2014/main" id="{4AA09299-D034-B77B-50DB-3FB624D51B20}"/>
              </a:ext>
            </a:extLst>
          </p:cNvPr>
          <p:cNvGrpSpPr/>
          <p:nvPr/>
        </p:nvGrpSpPr>
        <p:grpSpPr>
          <a:xfrm>
            <a:off x="9887620" y="6272698"/>
            <a:ext cx="1730076" cy="504431"/>
            <a:chOff x="9887620" y="6272698"/>
            <a:chExt cx="1730076" cy="504431"/>
          </a:xfrm>
        </p:grpSpPr>
        <p:pic>
          <p:nvPicPr>
            <p:cNvPr id="5" name="pattern_logo1.png" descr="pattern_logo1.png">
              <a:extLst>
                <a:ext uri="{FF2B5EF4-FFF2-40B4-BE49-F238E27FC236}">
                  <a16:creationId xmlns:a16="http://schemas.microsoft.com/office/drawing/2014/main" id="{5D498764-8A69-7D1F-2186-54D9E16CE4EB}"/>
                </a:ext>
              </a:extLst>
            </p:cNvPr>
            <p:cNvPicPr>
              <a:picLocks noChangeAspect="1"/>
            </p:cNvPicPr>
            <p:nvPr/>
          </p:nvPicPr>
          <p:blipFill>
            <a:blip r:embed="rId3"/>
            <a:stretch>
              <a:fillRect/>
            </a:stretch>
          </p:blipFill>
          <p:spPr>
            <a:xfrm>
              <a:off x="9887620" y="6272698"/>
              <a:ext cx="523538" cy="504431"/>
            </a:xfrm>
            <a:prstGeom prst="rect">
              <a:avLst/>
            </a:prstGeom>
            <a:ln w="12700">
              <a:miter lim="400000"/>
            </a:ln>
          </p:spPr>
        </p:pic>
        <p:pic>
          <p:nvPicPr>
            <p:cNvPr id="6" name="text.png" descr="text.png">
              <a:extLst>
                <a:ext uri="{FF2B5EF4-FFF2-40B4-BE49-F238E27FC236}">
                  <a16:creationId xmlns:a16="http://schemas.microsoft.com/office/drawing/2014/main" id="{9804D176-958F-94C9-CA76-6B0091760A06}"/>
                </a:ext>
              </a:extLst>
            </p:cNvPr>
            <p:cNvPicPr>
              <a:picLocks noChangeAspect="1"/>
            </p:cNvPicPr>
            <p:nvPr/>
          </p:nvPicPr>
          <p:blipFill>
            <a:blip r:embed="rId4"/>
            <a:stretch>
              <a:fillRect/>
            </a:stretch>
          </p:blipFill>
          <p:spPr>
            <a:xfrm>
              <a:off x="10422843" y="6272698"/>
              <a:ext cx="1194853" cy="504431"/>
            </a:xfrm>
            <a:prstGeom prst="rect">
              <a:avLst/>
            </a:prstGeom>
            <a:ln w="12700">
              <a:miter lim="400000"/>
            </a:ln>
          </p:spPr>
        </p:pic>
      </p:grpSp>
      <p:sp>
        <p:nvSpPr>
          <p:cNvPr id="4" name="文本框 3">
            <a:extLst>
              <a:ext uri="{FF2B5EF4-FFF2-40B4-BE49-F238E27FC236}">
                <a16:creationId xmlns:a16="http://schemas.microsoft.com/office/drawing/2014/main" id="{A775D885-E4B6-3B7F-CC94-95DEA4AA1B68}"/>
              </a:ext>
            </a:extLst>
          </p:cNvPr>
          <p:cNvSpPr txBox="1"/>
          <p:nvPr/>
        </p:nvSpPr>
        <p:spPr>
          <a:xfrm>
            <a:off x="574304" y="6328260"/>
            <a:ext cx="7180875" cy="307777"/>
          </a:xfrm>
          <a:prstGeom prst="rect">
            <a:avLst/>
          </a:prstGeom>
          <a:noFill/>
        </p:spPr>
        <p:txBody>
          <a:bodyPr wrap="square" rtlCol="0">
            <a:spAutoFit/>
          </a:bodyPr>
          <a:lstStyle/>
          <a:p>
            <a:r>
              <a:rPr lang="zh-CN" altLang="en-US" sz="1400" dirty="0">
                <a:latin typeface="微软雅黑" panose="020B0503020204020204" pitchFamily="34" charset="-122"/>
                <a:ea typeface="微软雅黑" panose="020B0503020204020204" pitchFamily="34" charset="-122"/>
              </a:rPr>
              <a:t>更多“</a:t>
            </a:r>
            <a:r>
              <a:rPr lang="zh-CN" altLang="en-US" sz="1400" dirty="0">
                <a:solidFill>
                  <a:srgbClr val="EC8922"/>
                </a:solidFill>
                <a:latin typeface="微软雅黑" panose="020B0503020204020204" pitchFamily="34" charset="-122"/>
                <a:ea typeface="微软雅黑" panose="020B0503020204020204" pitchFamily="34" charset="-122"/>
              </a:rPr>
              <a:t>人工智能 </a:t>
            </a:r>
            <a:r>
              <a:rPr lang="en-US" altLang="zh-CN" sz="1400" dirty="0">
                <a:solidFill>
                  <a:srgbClr val="EC8922"/>
                </a:solidFill>
                <a:latin typeface="微软雅黑" panose="020B0503020204020204" pitchFamily="34" charset="-122"/>
                <a:ea typeface="微软雅黑" panose="020B0503020204020204" pitchFamily="34" charset="-122"/>
              </a:rPr>
              <a:t>&amp; </a:t>
            </a:r>
            <a:r>
              <a:rPr lang="zh-CN" altLang="en-US" sz="1400" dirty="0">
                <a:solidFill>
                  <a:srgbClr val="EC8922"/>
                </a:solidFill>
                <a:latin typeface="微软雅黑" panose="020B0503020204020204" pitchFamily="34" charset="-122"/>
                <a:ea typeface="微软雅黑" panose="020B0503020204020204" pitchFamily="34" charset="-122"/>
              </a:rPr>
              <a:t>复杂系统</a:t>
            </a:r>
            <a:r>
              <a:rPr lang="zh-CN" altLang="en-US" sz="1400" dirty="0">
                <a:latin typeface="微软雅黑" panose="020B0503020204020204" pitchFamily="34" charset="-122"/>
                <a:ea typeface="微软雅黑" panose="020B0503020204020204" pitchFamily="34" charset="-122"/>
              </a:rPr>
              <a:t>”的知识，请关注官网：</a:t>
            </a:r>
            <a:r>
              <a:rPr lang="en-US" altLang="zh-CN" sz="1400" dirty="0">
                <a:latin typeface="微软雅黑" panose="020B0503020204020204" pitchFamily="34" charset="-122"/>
                <a:ea typeface="微软雅黑" panose="020B0503020204020204" pitchFamily="34" charset="-122"/>
              </a:rPr>
              <a:t>campus.swarma.org</a:t>
            </a:r>
            <a:endParaRPr lang="zh-CN" altLang="en-US" sz="1400" dirty="0">
              <a:latin typeface="微软雅黑" panose="020B0503020204020204" pitchFamily="34" charset="-122"/>
              <a:ea typeface="微软雅黑" panose="020B0503020204020204" pitchFamily="34" charset="-122"/>
            </a:endParaRPr>
          </a:p>
        </p:txBody>
      </p:sp>
      <p:pic>
        <p:nvPicPr>
          <p:cNvPr id="13" name="图片 12">
            <a:extLst>
              <a:ext uri="{FF2B5EF4-FFF2-40B4-BE49-F238E27FC236}">
                <a16:creationId xmlns:a16="http://schemas.microsoft.com/office/drawing/2014/main" id="{0190D1B1-E7B0-DD81-EE33-BCA073CDDD98}"/>
              </a:ext>
            </a:extLst>
          </p:cNvPr>
          <p:cNvPicPr>
            <a:picLocks noChangeAspect="1"/>
          </p:cNvPicPr>
          <p:nvPr/>
        </p:nvPicPr>
        <p:blipFill>
          <a:blip r:embed="rId5"/>
          <a:stretch>
            <a:fillRect/>
          </a:stretch>
        </p:blipFill>
        <p:spPr>
          <a:xfrm>
            <a:off x="4630017" y="436469"/>
            <a:ext cx="7445376" cy="5584032"/>
          </a:xfrm>
          <a:prstGeom prst="rect">
            <a:avLst/>
          </a:prstGeom>
        </p:spPr>
      </p:pic>
      <p:sp>
        <p:nvSpPr>
          <p:cNvPr id="14" name="内容占位符 2">
            <a:extLst>
              <a:ext uri="{FF2B5EF4-FFF2-40B4-BE49-F238E27FC236}">
                <a16:creationId xmlns:a16="http://schemas.microsoft.com/office/drawing/2014/main" id="{A21953F0-4386-D295-A7EA-6D4F08A14EF5}"/>
              </a:ext>
            </a:extLst>
          </p:cNvPr>
          <p:cNvSpPr>
            <a:spLocks noGrp="1"/>
          </p:cNvSpPr>
          <p:nvPr>
            <p:ph idx="1"/>
          </p:nvPr>
        </p:nvSpPr>
        <p:spPr>
          <a:xfrm>
            <a:off x="635619" y="2028256"/>
            <a:ext cx="5017036" cy="3461658"/>
          </a:xfrm>
        </p:spPr>
        <p:txBody>
          <a:bodyPr>
            <a:normAutofit/>
          </a:bodyPr>
          <a:lstStyle/>
          <a:p>
            <a:pPr>
              <a:buFont typeface="Wingdings" pitchFamily="2" charset="2"/>
              <a:buChar char="l"/>
            </a:pPr>
            <a:r>
              <a:rPr kumimoji="1" lang="en-US" altLang="zh-CN" dirty="0"/>
              <a:t>SIR model</a:t>
            </a:r>
          </a:p>
          <a:p>
            <a:pPr>
              <a:buFont typeface="Wingdings" pitchFamily="2" charset="2"/>
              <a:buChar char="l"/>
            </a:pPr>
            <a:r>
              <a:rPr kumimoji="1" lang="en-US" altLang="zh-CN" dirty="0"/>
              <a:t>S node (white) can be infected by the infectious node (red)</a:t>
            </a:r>
          </a:p>
          <a:p>
            <a:pPr>
              <a:buFont typeface="Wingdings" pitchFamily="2" charset="2"/>
              <a:buChar char="l"/>
            </a:pPr>
            <a:r>
              <a:rPr kumimoji="1" lang="en-US" altLang="zh-CN" dirty="0"/>
              <a:t>Infectious node can turn to recovered (grey)</a:t>
            </a:r>
          </a:p>
          <a:p>
            <a:pPr marL="0" indent="0">
              <a:buNone/>
            </a:pPr>
            <a:endParaRPr kumimoji="1" lang="zh-CN" altLang="en-US" dirty="0"/>
          </a:p>
        </p:txBody>
      </p:sp>
    </p:spTree>
    <p:extLst>
      <p:ext uri="{BB962C8B-B14F-4D97-AF65-F5344CB8AC3E}">
        <p14:creationId xmlns:p14="http://schemas.microsoft.com/office/powerpoint/2010/main" val="46896094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2" y="436469"/>
            <a:ext cx="11166088"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Learning hidden interactions</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F64D8834-E2BC-449B-AE26-02CE308A4E59}"/>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grpSp>
        <p:nvGrpSpPr>
          <p:cNvPr id="3" name="组合 2">
            <a:extLst>
              <a:ext uri="{FF2B5EF4-FFF2-40B4-BE49-F238E27FC236}">
                <a16:creationId xmlns:a16="http://schemas.microsoft.com/office/drawing/2014/main" id="{4AA09299-D034-B77B-50DB-3FB624D51B20}"/>
              </a:ext>
            </a:extLst>
          </p:cNvPr>
          <p:cNvGrpSpPr/>
          <p:nvPr/>
        </p:nvGrpSpPr>
        <p:grpSpPr>
          <a:xfrm>
            <a:off x="9887620" y="6272698"/>
            <a:ext cx="1730076" cy="504431"/>
            <a:chOff x="9887620" y="6272698"/>
            <a:chExt cx="1730076" cy="504431"/>
          </a:xfrm>
        </p:grpSpPr>
        <p:pic>
          <p:nvPicPr>
            <p:cNvPr id="5" name="pattern_logo1.png" descr="pattern_logo1.png">
              <a:extLst>
                <a:ext uri="{FF2B5EF4-FFF2-40B4-BE49-F238E27FC236}">
                  <a16:creationId xmlns:a16="http://schemas.microsoft.com/office/drawing/2014/main" id="{5D498764-8A69-7D1F-2186-54D9E16CE4EB}"/>
                </a:ext>
              </a:extLst>
            </p:cNvPr>
            <p:cNvPicPr>
              <a:picLocks noChangeAspect="1"/>
            </p:cNvPicPr>
            <p:nvPr/>
          </p:nvPicPr>
          <p:blipFill>
            <a:blip r:embed="rId3"/>
            <a:stretch>
              <a:fillRect/>
            </a:stretch>
          </p:blipFill>
          <p:spPr>
            <a:xfrm>
              <a:off x="9887620" y="6272698"/>
              <a:ext cx="523538" cy="504431"/>
            </a:xfrm>
            <a:prstGeom prst="rect">
              <a:avLst/>
            </a:prstGeom>
            <a:ln w="12700">
              <a:miter lim="400000"/>
            </a:ln>
          </p:spPr>
        </p:pic>
        <p:pic>
          <p:nvPicPr>
            <p:cNvPr id="6" name="text.png" descr="text.png">
              <a:extLst>
                <a:ext uri="{FF2B5EF4-FFF2-40B4-BE49-F238E27FC236}">
                  <a16:creationId xmlns:a16="http://schemas.microsoft.com/office/drawing/2014/main" id="{9804D176-958F-94C9-CA76-6B0091760A06}"/>
                </a:ext>
              </a:extLst>
            </p:cNvPr>
            <p:cNvPicPr>
              <a:picLocks noChangeAspect="1"/>
            </p:cNvPicPr>
            <p:nvPr/>
          </p:nvPicPr>
          <p:blipFill>
            <a:blip r:embed="rId4"/>
            <a:stretch>
              <a:fillRect/>
            </a:stretch>
          </p:blipFill>
          <p:spPr>
            <a:xfrm>
              <a:off x="10422843" y="6272698"/>
              <a:ext cx="1194853" cy="504431"/>
            </a:xfrm>
            <a:prstGeom prst="rect">
              <a:avLst/>
            </a:prstGeom>
            <a:ln w="12700">
              <a:miter lim="400000"/>
            </a:ln>
          </p:spPr>
        </p:pic>
      </p:grpSp>
      <p:sp>
        <p:nvSpPr>
          <p:cNvPr id="4" name="文本框 3">
            <a:extLst>
              <a:ext uri="{FF2B5EF4-FFF2-40B4-BE49-F238E27FC236}">
                <a16:creationId xmlns:a16="http://schemas.microsoft.com/office/drawing/2014/main" id="{A775D885-E4B6-3B7F-CC94-95DEA4AA1B68}"/>
              </a:ext>
            </a:extLst>
          </p:cNvPr>
          <p:cNvSpPr txBox="1"/>
          <p:nvPr/>
        </p:nvSpPr>
        <p:spPr>
          <a:xfrm>
            <a:off x="574304" y="6328260"/>
            <a:ext cx="7180875" cy="307777"/>
          </a:xfrm>
          <a:prstGeom prst="rect">
            <a:avLst/>
          </a:prstGeom>
          <a:noFill/>
        </p:spPr>
        <p:txBody>
          <a:bodyPr wrap="square" rtlCol="0">
            <a:spAutoFit/>
          </a:bodyPr>
          <a:lstStyle/>
          <a:p>
            <a:r>
              <a:rPr lang="zh-CN" altLang="en-US" sz="1400" dirty="0">
                <a:latin typeface="微软雅黑" panose="020B0503020204020204" pitchFamily="34" charset="-122"/>
                <a:ea typeface="微软雅黑" panose="020B0503020204020204" pitchFamily="34" charset="-122"/>
              </a:rPr>
              <a:t>更多“</a:t>
            </a:r>
            <a:r>
              <a:rPr lang="zh-CN" altLang="en-US" sz="1400" dirty="0">
                <a:solidFill>
                  <a:srgbClr val="EC8922"/>
                </a:solidFill>
                <a:latin typeface="微软雅黑" panose="020B0503020204020204" pitchFamily="34" charset="-122"/>
                <a:ea typeface="微软雅黑" panose="020B0503020204020204" pitchFamily="34" charset="-122"/>
              </a:rPr>
              <a:t>人工智能 </a:t>
            </a:r>
            <a:r>
              <a:rPr lang="en-US" altLang="zh-CN" sz="1400" dirty="0">
                <a:solidFill>
                  <a:srgbClr val="EC8922"/>
                </a:solidFill>
                <a:latin typeface="微软雅黑" panose="020B0503020204020204" pitchFamily="34" charset="-122"/>
                <a:ea typeface="微软雅黑" panose="020B0503020204020204" pitchFamily="34" charset="-122"/>
              </a:rPr>
              <a:t>&amp; </a:t>
            </a:r>
            <a:r>
              <a:rPr lang="zh-CN" altLang="en-US" sz="1400" dirty="0">
                <a:solidFill>
                  <a:srgbClr val="EC8922"/>
                </a:solidFill>
                <a:latin typeface="微软雅黑" panose="020B0503020204020204" pitchFamily="34" charset="-122"/>
                <a:ea typeface="微软雅黑" panose="020B0503020204020204" pitchFamily="34" charset="-122"/>
              </a:rPr>
              <a:t>复杂系统</a:t>
            </a:r>
            <a:r>
              <a:rPr lang="zh-CN" altLang="en-US" sz="1400" dirty="0">
                <a:latin typeface="微软雅黑" panose="020B0503020204020204" pitchFamily="34" charset="-122"/>
                <a:ea typeface="微软雅黑" panose="020B0503020204020204" pitchFamily="34" charset="-122"/>
              </a:rPr>
              <a:t>”的知识，请关注官网：</a:t>
            </a:r>
            <a:r>
              <a:rPr lang="en-US" altLang="zh-CN" sz="1400" dirty="0">
                <a:latin typeface="微软雅黑" panose="020B0503020204020204" pitchFamily="34" charset="-122"/>
                <a:ea typeface="微软雅黑" panose="020B0503020204020204" pitchFamily="34" charset="-122"/>
              </a:rPr>
              <a:t>campus.swarma.org</a:t>
            </a:r>
            <a:endParaRPr lang="zh-CN" altLang="en-US" sz="1400" dirty="0">
              <a:latin typeface="微软雅黑" panose="020B0503020204020204" pitchFamily="34" charset="-122"/>
              <a:ea typeface="微软雅黑" panose="020B0503020204020204" pitchFamily="34" charset="-122"/>
            </a:endParaRPr>
          </a:p>
        </p:txBody>
      </p:sp>
      <p:sp>
        <p:nvSpPr>
          <p:cNvPr id="14" name="内容占位符 13">
            <a:extLst>
              <a:ext uri="{FF2B5EF4-FFF2-40B4-BE49-F238E27FC236}">
                <a16:creationId xmlns:a16="http://schemas.microsoft.com/office/drawing/2014/main" id="{78A08637-7D8B-CB1F-6AEC-C4484FDE2489}"/>
              </a:ext>
            </a:extLst>
          </p:cNvPr>
          <p:cNvSpPr>
            <a:spLocks noGrp="1"/>
          </p:cNvSpPr>
          <p:nvPr>
            <p:ph idx="1"/>
          </p:nvPr>
        </p:nvSpPr>
        <p:spPr/>
        <p:txBody>
          <a:bodyPr/>
          <a:lstStyle/>
          <a:p>
            <a:endParaRPr lang="zh-CN" altLang="en-US"/>
          </a:p>
        </p:txBody>
      </p:sp>
      <p:pic>
        <p:nvPicPr>
          <p:cNvPr id="15" name="图片 14">
            <a:extLst>
              <a:ext uri="{FF2B5EF4-FFF2-40B4-BE49-F238E27FC236}">
                <a16:creationId xmlns:a16="http://schemas.microsoft.com/office/drawing/2014/main" id="{C75ED9BE-5815-F557-B055-F7B86069E979}"/>
              </a:ext>
            </a:extLst>
          </p:cNvPr>
          <p:cNvPicPr>
            <a:picLocks noChangeAspect="1"/>
          </p:cNvPicPr>
          <p:nvPr/>
        </p:nvPicPr>
        <p:blipFill>
          <a:blip r:embed="rId5"/>
          <a:stretch>
            <a:fillRect/>
          </a:stretch>
        </p:blipFill>
        <p:spPr>
          <a:xfrm>
            <a:off x="1860176" y="1308554"/>
            <a:ext cx="8127208" cy="4366105"/>
          </a:xfrm>
          <a:prstGeom prst="rect">
            <a:avLst/>
          </a:prstGeom>
        </p:spPr>
      </p:pic>
    </p:spTree>
    <p:extLst>
      <p:ext uri="{BB962C8B-B14F-4D97-AF65-F5344CB8AC3E}">
        <p14:creationId xmlns:p14="http://schemas.microsoft.com/office/powerpoint/2010/main" val="303538219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2" y="436469"/>
            <a:ext cx="11166088" cy="646331"/>
          </a:xfrm>
          <a:prstGeom prst="rect">
            <a:avLst/>
          </a:prstGeom>
          <a:noFill/>
        </p:spPr>
        <p:txBody>
          <a:bodyPr wrap="square" rtlCol="0">
            <a:spAutoFit/>
          </a:bodyPr>
          <a:lstStyle/>
          <a:p>
            <a:r>
              <a:rPr lang="en-US" altLang="zh-CN" sz="3600" dirty="0" err="1">
                <a:solidFill>
                  <a:srgbClr val="C00000"/>
                </a:solidFill>
                <a:latin typeface="微软雅黑" panose="020B0503020204020204" pitchFamily="34" charset="-122"/>
                <a:ea typeface="微软雅黑" panose="020B0503020204020204" pitchFamily="34" charset="-122"/>
              </a:rPr>
              <a:t>Boid</a:t>
            </a:r>
            <a:r>
              <a:rPr lang="en-US" altLang="zh-CN" sz="3600" dirty="0">
                <a:solidFill>
                  <a:srgbClr val="C00000"/>
                </a:solidFill>
                <a:latin typeface="微软雅黑" panose="020B0503020204020204" pitchFamily="34" charset="-122"/>
                <a:ea typeface="微软雅黑" panose="020B0503020204020204" pitchFamily="34" charset="-122"/>
              </a:rPr>
              <a:t> Model</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F64D8834-E2BC-449B-AE26-02CE308A4E59}"/>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grpSp>
        <p:nvGrpSpPr>
          <p:cNvPr id="3" name="组合 2">
            <a:extLst>
              <a:ext uri="{FF2B5EF4-FFF2-40B4-BE49-F238E27FC236}">
                <a16:creationId xmlns:a16="http://schemas.microsoft.com/office/drawing/2014/main" id="{4AA09299-D034-B77B-50DB-3FB624D51B20}"/>
              </a:ext>
            </a:extLst>
          </p:cNvPr>
          <p:cNvGrpSpPr/>
          <p:nvPr/>
        </p:nvGrpSpPr>
        <p:grpSpPr>
          <a:xfrm>
            <a:off x="9887620" y="6272698"/>
            <a:ext cx="1730076" cy="504431"/>
            <a:chOff x="9887620" y="6272698"/>
            <a:chExt cx="1730076" cy="504431"/>
          </a:xfrm>
        </p:grpSpPr>
        <p:pic>
          <p:nvPicPr>
            <p:cNvPr id="5" name="pattern_logo1.png" descr="pattern_logo1.png">
              <a:extLst>
                <a:ext uri="{FF2B5EF4-FFF2-40B4-BE49-F238E27FC236}">
                  <a16:creationId xmlns:a16="http://schemas.microsoft.com/office/drawing/2014/main" id="{5D498764-8A69-7D1F-2186-54D9E16CE4EB}"/>
                </a:ext>
              </a:extLst>
            </p:cNvPr>
            <p:cNvPicPr>
              <a:picLocks noChangeAspect="1"/>
            </p:cNvPicPr>
            <p:nvPr/>
          </p:nvPicPr>
          <p:blipFill>
            <a:blip r:embed="rId3"/>
            <a:stretch>
              <a:fillRect/>
            </a:stretch>
          </p:blipFill>
          <p:spPr>
            <a:xfrm>
              <a:off x="9887620" y="6272698"/>
              <a:ext cx="523538" cy="504431"/>
            </a:xfrm>
            <a:prstGeom prst="rect">
              <a:avLst/>
            </a:prstGeom>
            <a:ln w="12700">
              <a:miter lim="400000"/>
            </a:ln>
          </p:spPr>
        </p:pic>
        <p:pic>
          <p:nvPicPr>
            <p:cNvPr id="6" name="text.png" descr="text.png">
              <a:extLst>
                <a:ext uri="{FF2B5EF4-FFF2-40B4-BE49-F238E27FC236}">
                  <a16:creationId xmlns:a16="http://schemas.microsoft.com/office/drawing/2014/main" id="{9804D176-958F-94C9-CA76-6B0091760A06}"/>
                </a:ext>
              </a:extLst>
            </p:cNvPr>
            <p:cNvPicPr>
              <a:picLocks noChangeAspect="1"/>
            </p:cNvPicPr>
            <p:nvPr/>
          </p:nvPicPr>
          <p:blipFill>
            <a:blip r:embed="rId4"/>
            <a:stretch>
              <a:fillRect/>
            </a:stretch>
          </p:blipFill>
          <p:spPr>
            <a:xfrm>
              <a:off x="10422843" y="6272698"/>
              <a:ext cx="1194853" cy="504431"/>
            </a:xfrm>
            <a:prstGeom prst="rect">
              <a:avLst/>
            </a:prstGeom>
            <a:ln w="12700">
              <a:miter lim="400000"/>
            </a:ln>
          </p:spPr>
        </p:pic>
      </p:grpSp>
      <p:sp>
        <p:nvSpPr>
          <p:cNvPr id="4" name="文本框 3">
            <a:extLst>
              <a:ext uri="{FF2B5EF4-FFF2-40B4-BE49-F238E27FC236}">
                <a16:creationId xmlns:a16="http://schemas.microsoft.com/office/drawing/2014/main" id="{A775D885-E4B6-3B7F-CC94-95DEA4AA1B68}"/>
              </a:ext>
            </a:extLst>
          </p:cNvPr>
          <p:cNvSpPr txBox="1"/>
          <p:nvPr/>
        </p:nvSpPr>
        <p:spPr>
          <a:xfrm>
            <a:off x="574304" y="6328260"/>
            <a:ext cx="7180875" cy="307777"/>
          </a:xfrm>
          <a:prstGeom prst="rect">
            <a:avLst/>
          </a:prstGeom>
          <a:noFill/>
        </p:spPr>
        <p:txBody>
          <a:bodyPr wrap="square" rtlCol="0">
            <a:spAutoFit/>
          </a:bodyPr>
          <a:lstStyle/>
          <a:p>
            <a:r>
              <a:rPr lang="zh-CN" altLang="en-US" sz="1400" dirty="0">
                <a:latin typeface="微软雅黑" panose="020B0503020204020204" pitchFamily="34" charset="-122"/>
                <a:ea typeface="微软雅黑" panose="020B0503020204020204" pitchFamily="34" charset="-122"/>
              </a:rPr>
              <a:t>更多“</a:t>
            </a:r>
            <a:r>
              <a:rPr lang="zh-CN" altLang="en-US" sz="1400" dirty="0">
                <a:solidFill>
                  <a:srgbClr val="EC8922"/>
                </a:solidFill>
                <a:latin typeface="微软雅黑" panose="020B0503020204020204" pitchFamily="34" charset="-122"/>
                <a:ea typeface="微软雅黑" panose="020B0503020204020204" pitchFamily="34" charset="-122"/>
              </a:rPr>
              <a:t>人工智能 </a:t>
            </a:r>
            <a:r>
              <a:rPr lang="en-US" altLang="zh-CN" sz="1400" dirty="0">
                <a:solidFill>
                  <a:srgbClr val="EC8922"/>
                </a:solidFill>
                <a:latin typeface="微软雅黑" panose="020B0503020204020204" pitchFamily="34" charset="-122"/>
                <a:ea typeface="微软雅黑" panose="020B0503020204020204" pitchFamily="34" charset="-122"/>
              </a:rPr>
              <a:t>&amp; </a:t>
            </a:r>
            <a:r>
              <a:rPr lang="zh-CN" altLang="en-US" sz="1400" dirty="0">
                <a:solidFill>
                  <a:srgbClr val="EC8922"/>
                </a:solidFill>
                <a:latin typeface="微软雅黑" panose="020B0503020204020204" pitchFamily="34" charset="-122"/>
                <a:ea typeface="微软雅黑" panose="020B0503020204020204" pitchFamily="34" charset="-122"/>
              </a:rPr>
              <a:t>复杂系统</a:t>
            </a:r>
            <a:r>
              <a:rPr lang="zh-CN" altLang="en-US" sz="1400" dirty="0">
                <a:latin typeface="微软雅黑" panose="020B0503020204020204" pitchFamily="34" charset="-122"/>
                <a:ea typeface="微软雅黑" panose="020B0503020204020204" pitchFamily="34" charset="-122"/>
              </a:rPr>
              <a:t>”的知识，请关注官网：</a:t>
            </a:r>
            <a:r>
              <a:rPr lang="en-US" altLang="zh-CN" sz="1400" dirty="0">
                <a:latin typeface="微软雅黑" panose="020B0503020204020204" pitchFamily="34" charset="-122"/>
                <a:ea typeface="微软雅黑" panose="020B0503020204020204" pitchFamily="34" charset="-122"/>
              </a:rPr>
              <a:t>campus.swarma.org</a:t>
            </a:r>
            <a:endParaRPr lang="zh-CN" altLang="en-US" sz="1400" dirty="0">
              <a:latin typeface="微软雅黑" panose="020B0503020204020204" pitchFamily="34" charset="-122"/>
              <a:ea typeface="微软雅黑" panose="020B0503020204020204" pitchFamily="34" charset="-122"/>
            </a:endParaRPr>
          </a:p>
        </p:txBody>
      </p:sp>
      <p:sp>
        <p:nvSpPr>
          <p:cNvPr id="1041" name="内容占位符 2">
            <a:extLst>
              <a:ext uri="{FF2B5EF4-FFF2-40B4-BE49-F238E27FC236}">
                <a16:creationId xmlns:a16="http://schemas.microsoft.com/office/drawing/2014/main" id="{9A129F65-F455-B926-A56B-70003D816C18}"/>
              </a:ext>
            </a:extLst>
          </p:cNvPr>
          <p:cNvSpPr>
            <a:spLocks noGrp="1"/>
          </p:cNvSpPr>
          <p:nvPr>
            <p:ph idx="1"/>
          </p:nvPr>
        </p:nvSpPr>
        <p:spPr>
          <a:xfrm>
            <a:off x="635619" y="2325625"/>
            <a:ext cx="5015247" cy="3461658"/>
          </a:xfrm>
        </p:spPr>
        <p:txBody>
          <a:bodyPr>
            <a:normAutofit/>
          </a:bodyPr>
          <a:lstStyle/>
          <a:p>
            <a:pPr>
              <a:buFont typeface="Wingdings" pitchFamily="2" charset="2"/>
              <a:buChar char="l"/>
            </a:pPr>
            <a:r>
              <a:rPr kumimoji="1" lang="en-US" altLang="zh-CN" dirty="0" err="1"/>
              <a:t>Boid</a:t>
            </a:r>
            <a:r>
              <a:rPr kumimoji="1" lang="en-US" altLang="zh-CN" dirty="0"/>
              <a:t> model</a:t>
            </a:r>
          </a:p>
          <a:p>
            <a:pPr>
              <a:buFont typeface="Wingdings" pitchFamily="2" charset="2"/>
              <a:buChar char="l"/>
            </a:pPr>
            <a:r>
              <a:rPr kumimoji="1" lang="en-US" altLang="zh-CN" dirty="0"/>
              <a:t>Each </a:t>
            </a:r>
            <a:r>
              <a:rPr kumimoji="1" lang="en-US" altLang="zh-CN" dirty="0" err="1"/>
              <a:t>boid</a:t>
            </a:r>
            <a:r>
              <a:rPr kumimoji="1" lang="en-US" altLang="zh-CN" dirty="0"/>
              <a:t> follows 3 rules</a:t>
            </a:r>
          </a:p>
          <a:p>
            <a:pPr lvl="1">
              <a:buFont typeface="Wingdings" pitchFamily="2" charset="2"/>
              <a:buChar char="l"/>
            </a:pPr>
            <a:r>
              <a:rPr kumimoji="1" lang="en-US" altLang="zh-CN" dirty="0"/>
              <a:t>Cohesion</a:t>
            </a:r>
          </a:p>
          <a:p>
            <a:pPr lvl="1">
              <a:buFont typeface="Wingdings" pitchFamily="2" charset="2"/>
              <a:buChar char="l"/>
            </a:pPr>
            <a:r>
              <a:rPr kumimoji="1" lang="en-US" altLang="zh-CN" dirty="0"/>
              <a:t>Alignment</a:t>
            </a:r>
          </a:p>
          <a:p>
            <a:pPr lvl="1">
              <a:buFont typeface="Wingdings" pitchFamily="2" charset="2"/>
              <a:buChar char="l"/>
            </a:pPr>
            <a:r>
              <a:rPr kumimoji="1" lang="en-US" altLang="zh-CN" dirty="0"/>
              <a:t>Separation</a:t>
            </a:r>
          </a:p>
          <a:p>
            <a:pPr>
              <a:buFont typeface="Wingdings" pitchFamily="2" charset="2"/>
              <a:buChar char="l"/>
            </a:pPr>
            <a:endParaRPr kumimoji="1" lang="zh-CN" altLang="en-US" dirty="0"/>
          </a:p>
        </p:txBody>
      </p:sp>
      <p:pic>
        <p:nvPicPr>
          <p:cNvPr id="1042" name="图片 1041">
            <a:extLst>
              <a:ext uri="{FF2B5EF4-FFF2-40B4-BE49-F238E27FC236}">
                <a16:creationId xmlns:a16="http://schemas.microsoft.com/office/drawing/2014/main" id="{02F44EC1-69D9-8AD4-943E-60FF126CAE0B}"/>
              </a:ext>
            </a:extLst>
          </p:cNvPr>
          <p:cNvPicPr>
            <a:picLocks noChangeAspect="1"/>
          </p:cNvPicPr>
          <p:nvPr/>
        </p:nvPicPr>
        <p:blipFill>
          <a:blip r:embed="rId5"/>
          <a:stretch>
            <a:fillRect/>
          </a:stretch>
        </p:blipFill>
        <p:spPr>
          <a:xfrm>
            <a:off x="6096000" y="182677"/>
            <a:ext cx="5749636" cy="5749636"/>
          </a:xfrm>
          <a:prstGeom prst="rect">
            <a:avLst/>
          </a:prstGeom>
          <a:ln>
            <a:solidFill>
              <a:schemeClr val="tx1"/>
            </a:solidFill>
          </a:ln>
        </p:spPr>
      </p:pic>
    </p:spTree>
    <p:extLst>
      <p:ext uri="{BB962C8B-B14F-4D97-AF65-F5344CB8AC3E}">
        <p14:creationId xmlns:p14="http://schemas.microsoft.com/office/powerpoint/2010/main" val="247841766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2" y="436469"/>
            <a:ext cx="11166088"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Self-attention</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F64D8834-E2BC-449B-AE26-02CE308A4E59}"/>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grpSp>
        <p:nvGrpSpPr>
          <p:cNvPr id="3" name="组合 2">
            <a:extLst>
              <a:ext uri="{FF2B5EF4-FFF2-40B4-BE49-F238E27FC236}">
                <a16:creationId xmlns:a16="http://schemas.microsoft.com/office/drawing/2014/main" id="{4AA09299-D034-B77B-50DB-3FB624D51B20}"/>
              </a:ext>
            </a:extLst>
          </p:cNvPr>
          <p:cNvGrpSpPr/>
          <p:nvPr/>
        </p:nvGrpSpPr>
        <p:grpSpPr>
          <a:xfrm>
            <a:off x="9887620" y="6272698"/>
            <a:ext cx="1730076" cy="504431"/>
            <a:chOff x="9887620" y="6272698"/>
            <a:chExt cx="1730076" cy="504431"/>
          </a:xfrm>
        </p:grpSpPr>
        <p:pic>
          <p:nvPicPr>
            <p:cNvPr id="5" name="pattern_logo1.png" descr="pattern_logo1.png">
              <a:extLst>
                <a:ext uri="{FF2B5EF4-FFF2-40B4-BE49-F238E27FC236}">
                  <a16:creationId xmlns:a16="http://schemas.microsoft.com/office/drawing/2014/main" id="{5D498764-8A69-7D1F-2186-54D9E16CE4EB}"/>
                </a:ext>
              </a:extLst>
            </p:cNvPr>
            <p:cNvPicPr>
              <a:picLocks noChangeAspect="1"/>
            </p:cNvPicPr>
            <p:nvPr/>
          </p:nvPicPr>
          <p:blipFill>
            <a:blip r:embed="rId3"/>
            <a:stretch>
              <a:fillRect/>
            </a:stretch>
          </p:blipFill>
          <p:spPr>
            <a:xfrm>
              <a:off x="9887620" y="6272698"/>
              <a:ext cx="523538" cy="504431"/>
            </a:xfrm>
            <a:prstGeom prst="rect">
              <a:avLst/>
            </a:prstGeom>
            <a:ln w="12700">
              <a:miter lim="400000"/>
            </a:ln>
          </p:spPr>
        </p:pic>
        <p:pic>
          <p:nvPicPr>
            <p:cNvPr id="6" name="text.png" descr="text.png">
              <a:extLst>
                <a:ext uri="{FF2B5EF4-FFF2-40B4-BE49-F238E27FC236}">
                  <a16:creationId xmlns:a16="http://schemas.microsoft.com/office/drawing/2014/main" id="{9804D176-958F-94C9-CA76-6B0091760A06}"/>
                </a:ext>
              </a:extLst>
            </p:cNvPr>
            <p:cNvPicPr>
              <a:picLocks noChangeAspect="1"/>
            </p:cNvPicPr>
            <p:nvPr/>
          </p:nvPicPr>
          <p:blipFill>
            <a:blip r:embed="rId4"/>
            <a:stretch>
              <a:fillRect/>
            </a:stretch>
          </p:blipFill>
          <p:spPr>
            <a:xfrm>
              <a:off x="10422843" y="6272698"/>
              <a:ext cx="1194853" cy="504431"/>
            </a:xfrm>
            <a:prstGeom prst="rect">
              <a:avLst/>
            </a:prstGeom>
            <a:ln w="12700">
              <a:miter lim="400000"/>
            </a:ln>
          </p:spPr>
        </p:pic>
      </p:grpSp>
      <p:sp>
        <p:nvSpPr>
          <p:cNvPr id="4" name="文本框 3">
            <a:extLst>
              <a:ext uri="{FF2B5EF4-FFF2-40B4-BE49-F238E27FC236}">
                <a16:creationId xmlns:a16="http://schemas.microsoft.com/office/drawing/2014/main" id="{A775D885-E4B6-3B7F-CC94-95DEA4AA1B68}"/>
              </a:ext>
            </a:extLst>
          </p:cNvPr>
          <p:cNvSpPr txBox="1"/>
          <p:nvPr/>
        </p:nvSpPr>
        <p:spPr>
          <a:xfrm>
            <a:off x="574304" y="6328260"/>
            <a:ext cx="7180875" cy="307777"/>
          </a:xfrm>
          <a:prstGeom prst="rect">
            <a:avLst/>
          </a:prstGeom>
          <a:noFill/>
        </p:spPr>
        <p:txBody>
          <a:bodyPr wrap="square" rtlCol="0">
            <a:spAutoFit/>
          </a:bodyPr>
          <a:lstStyle/>
          <a:p>
            <a:r>
              <a:rPr lang="en" altLang="zh-CN" sz="1400" dirty="0">
                <a:latin typeface="微软雅黑" panose="020B0503020204020204" pitchFamily="34" charset="-122"/>
                <a:ea typeface="微软雅黑" panose="020B0503020204020204" pitchFamily="34" charset="-122"/>
              </a:rPr>
              <a:t>https://</a:t>
            </a:r>
            <a:r>
              <a:rPr lang="en" altLang="zh-CN" sz="1400" dirty="0" err="1">
                <a:latin typeface="微软雅黑" panose="020B0503020204020204" pitchFamily="34" charset="-122"/>
                <a:ea typeface="微软雅黑" panose="020B0503020204020204" pitchFamily="34" charset="-122"/>
              </a:rPr>
              <a:t>www.nature.com</a:t>
            </a:r>
            <a:r>
              <a:rPr lang="en" altLang="zh-CN" sz="1400" dirty="0">
                <a:latin typeface="微软雅黑" panose="020B0503020204020204" pitchFamily="34" charset="-122"/>
                <a:ea typeface="微软雅黑" panose="020B0503020204020204" pitchFamily="34" charset="-122"/>
              </a:rPr>
              <a:t>/articles/s41598-021-91878-w</a:t>
            </a:r>
            <a:endParaRPr lang="zh-CN" altLang="en-US" sz="1400" dirty="0">
              <a:latin typeface="微软雅黑" panose="020B0503020204020204" pitchFamily="34" charset="-122"/>
              <a:ea typeface="微软雅黑" panose="020B0503020204020204" pitchFamily="34" charset="-122"/>
            </a:endParaRPr>
          </a:p>
        </p:txBody>
      </p:sp>
      <p:pic>
        <p:nvPicPr>
          <p:cNvPr id="5122" name="Picture 2" descr="Figure 1">
            <a:extLst>
              <a:ext uri="{FF2B5EF4-FFF2-40B4-BE49-F238E27FC236}">
                <a16:creationId xmlns:a16="http://schemas.microsoft.com/office/drawing/2014/main" id="{4D5E29BB-BE9F-01A2-AAC2-1DB3D8AA1BDA}"/>
              </a:ext>
            </a:extLst>
          </p:cNvPr>
          <p:cNvPicPr>
            <a:picLocks noGrp="1" noChangeAspect="1" noChangeArrowheads="1"/>
          </p:cNvPicPr>
          <p:nvPr>
            <p:ph idx="1"/>
          </p:nvPr>
        </p:nvPicPr>
        <p:blipFill>
          <a:blip r:embed="rId5">
            <a:extLst>
              <a:ext uri="{28A0092B-C50C-407E-A947-70E740481C1C}">
                <a14:useLocalDpi xmlns:a14="http://schemas.microsoft.com/office/drawing/2010/main" val="0"/>
              </a:ext>
            </a:extLst>
          </a:blip>
          <a:srcRect/>
          <a:stretch>
            <a:fillRect/>
          </a:stretch>
        </p:blipFill>
        <p:spPr bwMode="auto">
          <a:xfrm>
            <a:off x="1136753" y="1417637"/>
            <a:ext cx="9736837" cy="42704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019274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2" y="436469"/>
            <a:ext cx="11166088"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Self-attention visualization</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F64D8834-E2BC-449B-AE26-02CE308A4E59}"/>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grpSp>
        <p:nvGrpSpPr>
          <p:cNvPr id="3" name="组合 2">
            <a:extLst>
              <a:ext uri="{FF2B5EF4-FFF2-40B4-BE49-F238E27FC236}">
                <a16:creationId xmlns:a16="http://schemas.microsoft.com/office/drawing/2014/main" id="{4AA09299-D034-B77B-50DB-3FB624D51B20}"/>
              </a:ext>
            </a:extLst>
          </p:cNvPr>
          <p:cNvGrpSpPr/>
          <p:nvPr/>
        </p:nvGrpSpPr>
        <p:grpSpPr>
          <a:xfrm>
            <a:off x="9887620" y="6272698"/>
            <a:ext cx="1730076" cy="504431"/>
            <a:chOff x="9887620" y="6272698"/>
            <a:chExt cx="1730076" cy="504431"/>
          </a:xfrm>
        </p:grpSpPr>
        <p:pic>
          <p:nvPicPr>
            <p:cNvPr id="5" name="pattern_logo1.png" descr="pattern_logo1.png">
              <a:extLst>
                <a:ext uri="{FF2B5EF4-FFF2-40B4-BE49-F238E27FC236}">
                  <a16:creationId xmlns:a16="http://schemas.microsoft.com/office/drawing/2014/main" id="{5D498764-8A69-7D1F-2186-54D9E16CE4EB}"/>
                </a:ext>
              </a:extLst>
            </p:cNvPr>
            <p:cNvPicPr>
              <a:picLocks noChangeAspect="1"/>
            </p:cNvPicPr>
            <p:nvPr/>
          </p:nvPicPr>
          <p:blipFill>
            <a:blip r:embed="rId3"/>
            <a:stretch>
              <a:fillRect/>
            </a:stretch>
          </p:blipFill>
          <p:spPr>
            <a:xfrm>
              <a:off x="9887620" y="6272698"/>
              <a:ext cx="523538" cy="504431"/>
            </a:xfrm>
            <a:prstGeom prst="rect">
              <a:avLst/>
            </a:prstGeom>
            <a:ln w="12700">
              <a:miter lim="400000"/>
            </a:ln>
          </p:spPr>
        </p:pic>
        <p:pic>
          <p:nvPicPr>
            <p:cNvPr id="6" name="text.png" descr="text.png">
              <a:extLst>
                <a:ext uri="{FF2B5EF4-FFF2-40B4-BE49-F238E27FC236}">
                  <a16:creationId xmlns:a16="http://schemas.microsoft.com/office/drawing/2014/main" id="{9804D176-958F-94C9-CA76-6B0091760A06}"/>
                </a:ext>
              </a:extLst>
            </p:cNvPr>
            <p:cNvPicPr>
              <a:picLocks noChangeAspect="1"/>
            </p:cNvPicPr>
            <p:nvPr/>
          </p:nvPicPr>
          <p:blipFill>
            <a:blip r:embed="rId4"/>
            <a:stretch>
              <a:fillRect/>
            </a:stretch>
          </p:blipFill>
          <p:spPr>
            <a:xfrm>
              <a:off x="10422843" y="6272698"/>
              <a:ext cx="1194853" cy="504431"/>
            </a:xfrm>
            <a:prstGeom prst="rect">
              <a:avLst/>
            </a:prstGeom>
            <a:ln w="12700">
              <a:miter lim="400000"/>
            </a:ln>
          </p:spPr>
        </p:pic>
      </p:grpSp>
      <p:sp>
        <p:nvSpPr>
          <p:cNvPr id="4" name="文本框 3">
            <a:extLst>
              <a:ext uri="{FF2B5EF4-FFF2-40B4-BE49-F238E27FC236}">
                <a16:creationId xmlns:a16="http://schemas.microsoft.com/office/drawing/2014/main" id="{A775D885-E4B6-3B7F-CC94-95DEA4AA1B68}"/>
              </a:ext>
            </a:extLst>
          </p:cNvPr>
          <p:cNvSpPr txBox="1"/>
          <p:nvPr/>
        </p:nvSpPr>
        <p:spPr>
          <a:xfrm>
            <a:off x="574304" y="6328260"/>
            <a:ext cx="7180875" cy="307777"/>
          </a:xfrm>
          <a:prstGeom prst="rect">
            <a:avLst/>
          </a:prstGeom>
          <a:noFill/>
        </p:spPr>
        <p:txBody>
          <a:bodyPr wrap="square" rtlCol="0">
            <a:spAutoFit/>
          </a:bodyPr>
          <a:lstStyle/>
          <a:p>
            <a:r>
              <a:rPr lang="zh-CN" altLang="en-US" sz="1400" dirty="0">
                <a:latin typeface="微软雅黑" panose="020B0503020204020204" pitchFamily="34" charset="-122"/>
                <a:ea typeface="微软雅黑" panose="020B0503020204020204" pitchFamily="34" charset="-122"/>
              </a:rPr>
              <a:t>更多“</a:t>
            </a:r>
            <a:r>
              <a:rPr lang="zh-CN" altLang="en-US" sz="1400" dirty="0">
                <a:solidFill>
                  <a:srgbClr val="EC8922"/>
                </a:solidFill>
                <a:latin typeface="微软雅黑" panose="020B0503020204020204" pitchFamily="34" charset="-122"/>
                <a:ea typeface="微软雅黑" panose="020B0503020204020204" pitchFamily="34" charset="-122"/>
              </a:rPr>
              <a:t>人工智能 </a:t>
            </a:r>
            <a:r>
              <a:rPr lang="en-US" altLang="zh-CN" sz="1400" dirty="0">
                <a:solidFill>
                  <a:srgbClr val="EC8922"/>
                </a:solidFill>
                <a:latin typeface="微软雅黑" panose="020B0503020204020204" pitchFamily="34" charset="-122"/>
                <a:ea typeface="微软雅黑" panose="020B0503020204020204" pitchFamily="34" charset="-122"/>
              </a:rPr>
              <a:t>&amp; </a:t>
            </a:r>
            <a:r>
              <a:rPr lang="zh-CN" altLang="en-US" sz="1400" dirty="0">
                <a:solidFill>
                  <a:srgbClr val="EC8922"/>
                </a:solidFill>
                <a:latin typeface="微软雅黑" panose="020B0503020204020204" pitchFamily="34" charset="-122"/>
                <a:ea typeface="微软雅黑" panose="020B0503020204020204" pitchFamily="34" charset="-122"/>
              </a:rPr>
              <a:t>复杂系统</a:t>
            </a:r>
            <a:r>
              <a:rPr lang="zh-CN" altLang="en-US" sz="1400" dirty="0">
                <a:latin typeface="微软雅黑" panose="020B0503020204020204" pitchFamily="34" charset="-122"/>
                <a:ea typeface="微软雅黑" panose="020B0503020204020204" pitchFamily="34" charset="-122"/>
              </a:rPr>
              <a:t>”的知识，请关注官网：</a:t>
            </a:r>
            <a:r>
              <a:rPr lang="en-US" altLang="zh-CN" sz="1400" dirty="0">
                <a:latin typeface="微软雅黑" panose="020B0503020204020204" pitchFamily="34" charset="-122"/>
                <a:ea typeface="微软雅黑" panose="020B0503020204020204" pitchFamily="34" charset="-122"/>
              </a:rPr>
              <a:t>campus.swarma.org</a:t>
            </a:r>
            <a:endParaRPr lang="zh-CN" altLang="en-US" sz="1400" dirty="0">
              <a:latin typeface="微软雅黑" panose="020B0503020204020204" pitchFamily="34" charset="-122"/>
              <a:ea typeface="微软雅黑" panose="020B0503020204020204" pitchFamily="34" charset="-122"/>
            </a:endParaRPr>
          </a:p>
        </p:txBody>
      </p:sp>
      <p:pic>
        <p:nvPicPr>
          <p:cNvPr id="6146" name="Picture 2" descr="Figure 2">
            <a:extLst>
              <a:ext uri="{FF2B5EF4-FFF2-40B4-BE49-F238E27FC236}">
                <a16:creationId xmlns:a16="http://schemas.microsoft.com/office/drawing/2014/main" id="{DED879E0-3A26-D2C6-F342-04B3CEF878C2}"/>
              </a:ext>
            </a:extLst>
          </p:cNvPr>
          <p:cNvPicPr>
            <a:picLocks noGrp="1" noChangeAspect="1" noChangeArrowheads="1"/>
          </p:cNvPicPr>
          <p:nvPr>
            <p:ph idx="1"/>
          </p:nvPr>
        </p:nvPicPr>
        <p:blipFill>
          <a:blip r:embed="rId5">
            <a:extLst>
              <a:ext uri="{28A0092B-C50C-407E-A947-70E740481C1C}">
                <a14:useLocalDpi xmlns:a14="http://schemas.microsoft.com/office/drawing/2010/main" val="0"/>
              </a:ext>
            </a:extLst>
          </a:blip>
          <a:srcRect/>
          <a:stretch>
            <a:fillRect/>
          </a:stretch>
        </p:blipFill>
        <p:spPr bwMode="auto">
          <a:xfrm>
            <a:off x="724829" y="1308554"/>
            <a:ext cx="5136036" cy="2770285"/>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Figure 3">
            <a:extLst>
              <a:ext uri="{FF2B5EF4-FFF2-40B4-BE49-F238E27FC236}">
                <a16:creationId xmlns:a16="http://schemas.microsoft.com/office/drawing/2014/main" id="{D39B04B2-7A5C-999B-B053-3009D4BC578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86414" y="3518940"/>
            <a:ext cx="7195029" cy="22381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198327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2" y="436469"/>
            <a:ext cx="6567080"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Outline</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F64D8834-E2BC-449B-AE26-02CE308A4E59}"/>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grpSp>
        <p:nvGrpSpPr>
          <p:cNvPr id="18" name="组合 17">
            <a:extLst>
              <a:ext uri="{FF2B5EF4-FFF2-40B4-BE49-F238E27FC236}">
                <a16:creationId xmlns:a16="http://schemas.microsoft.com/office/drawing/2014/main" id="{F6949C8F-48D6-530D-7C80-F3347645D2DE}"/>
              </a:ext>
            </a:extLst>
          </p:cNvPr>
          <p:cNvGrpSpPr/>
          <p:nvPr/>
        </p:nvGrpSpPr>
        <p:grpSpPr>
          <a:xfrm>
            <a:off x="9887620" y="6272698"/>
            <a:ext cx="1730076" cy="504431"/>
            <a:chOff x="9887620" y="6272698"/>
            <a:chExt cx="1730076" cy="504431"/>
          </a:xfrm>
        </p:grpSpPr>
        <p:pic>
          <p:nvPicPr>
            <p:cNvPr id="19" name="pattern_logo1.png" descr="pattern_logo1.png">
              <a:extLst>
                <a:ext uri="{FF2B5EF4-FFF2-40B4-BE49-F238E27FC236}">
                  <a16:creationId xmlns:a16="http://schemas.microsoft.com/office/drawing/2014/main" id="{8DD01C58-5923-3D25-CB80-1A03894A505B}"/>
                </a:ext>
              </a:extLst>
            </p:cNvPr>
            <p:cNvPicPr>
              <a:picLocks noChangeAspect="1"/>
            </p:cNvPicPr>
            <p:nvPr/>
          </p:nvPicPr>
          <p:blipFill>
            <a:blip r:embed="rId3"/>
            <a:stretch>
              <a:fillRect/>
            </a:stretch>
          </p:blipFill>
          <p:spPr>
            <a:xfrm>
              <a:off x="9887620" y="6272698"/>
              <a:ext cx="523538" cy="504431"/>
            </a:xfrm>
            <a:prstGeom prst="rect">
              <a:avLst/>
            </a:prstGeom>
            <a:ln w="12700">
              <a:miter lim="400000"/>
            </a:ln>
          </p:spPr>
        </p:pic>
        <p:pic>
          <p:nvPicPr>
            <p:cNvPr id="20" name="text.png" descr="text.png">
              <a:extLst>
                <a:ext uri="{FF2B5EF4-FFF2-40B4-BE49-F238E27FC236}">
                  <a16:creationId xmlns:a16="http://schemas.microsoft.com/office/drawing/2014/main" id="{C87CD482-3460-E119-C3A7-98B86841A61D}"/>
                </a:ext>
              </a:extLst>
            </p:cNvPr>
            <p:cNvPicPr>
              <a:picLocks noChangeAspect="1"/>
            </p:cNvPicPr>
            <p:nvPr/>
          </p:nvPicPr>
          <p:blipFill>
            <a:blip r:embed="rId4"/>
            <a:stretch>
              <a:fillRect/>
            </a:stretch>
          </p:blipFill>
          <p:spPr>
            <a:xfrm>
              <a:off x="10422843" y="6272698"/>
              <a:ext cx="1194853" cy="504431"/>
            </a:xfrm>
            <a:prstGeom prst="rect">
              <a:avLst/>
            </a:prstGeom>
            <a:ln w="12700">
              <a:miter lim="400000"/>
            </a:ln>
          </p:spPr>
        </p:pic>
      </p:grpSp>
      <p:sp>
        <p:nvSpPr>
          <p:cNvPr id="2" name="内容占位符 2">
            <a:extLst>
              <a:ext uri="{FF2B5EF4-FFF2-40B4-BE49-F238E27FC236}">
                <a16:creationId xmlns:a16="http://schemas.microsoft.com/office/drawing/2014/main" id="{DCACDF7B-134E-25AB-056A-18C1B2353D3E}"/>
              </a:ext>
            </a:extLst>
          </p:cNvPr>
          <p:cNvSpPr txBox="1">
            <a:spLocks/>
          </p:cNvSpPr>
          <p:nvPr/>
        </p:nvSpPr>
        <p:spPr>
          <a:xfrm>
            <a:off x="814039" y="1493270"/>
            <a:ext cx="10823970" cy="387145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CN" sz="2000" dirty="0">
                <a:latin typeface="Arial" panose="020B0604020202020204" pitchFamily="34" charset="0"/>
                <a:ea typeface="FangSong" panose="02010609060101010101" pitchFamily="49" charset="-122"/>
                <a:cs typeface="Arial" panose="020B0604020202020204" pitchFamily="34" charset="0"/>
              </a:rPr>
              <a:t>Complex Systems and Modelling Methods</a:t>
            </a:r>
          </a:p>
          <a:p>
            <a:r>
              <a:rPr kumimoji="1" lang="en-US" altLang="zh-CN" sz="2000" dirty="0">
                <a:latin typeface="Arial" panose="020B0604020202020204" pitchFamily="34" charset="0"/>
                <a:ea typeface="FangSong" panose="02010609060101010101" pitchFamily="49" charset="-122"/>
                <a:cs typeface="Arial" panose="020B0604020202020204" pitchFamily="34" charset="0"/>
              </a:rPr>
              <a:t>Dynamics Learning</a:t>
            </a:r>
            <a:endParaRPr kumimoji="1" lang="en-US" altLang="zh-CN" sz="1600" dirty="0">
              <a:latin typeface="Arial" panose="020B0604020202020204" pitchFamily="34" charset="0"/>
              <a:ea typeface="FangSong" panose="02010609060101010101" pitchFamily="49" charset="-122"/>
              <a:cs typeface="Arial" panose="020B0604020202020204" pitchFamily="34" charset="0"/>
            </a:endParaRPr>
          </a:p>
          <a:p>
            <a:r>
              <a:rPr kumimoji="1" lang="en-US" altLang="zh-CN" sz="2000" dirty="0">
                <a:latin typeface="Arial" panose="020B0604020202020204" pitchFamily="34" charset="0"/>
                <a:ea typeface="FangSong" panose="02010609060101010101" pitchFamily="49" charset="-122"/>
                <a:cs typeface="Arial" panose="020B0604020202020204" pitchFamily="34" charset="0"/>
              </a:rPr>
              <a:t>Network Reconstruction</a:t>
            </a:r>
          </a:p>
          <a:p>
            <a:r>
              <a:rPr kumimoji="1" lang="en-US" altLang="zh-CN" sz="2000" dirty="0">
                <a:solidFill>
                  <a:srgbClr val="FF0000"/>
                </a:solidFill>
                <a:latin typeface="Arial" panose="020B0604020202020204" pitchFamily="34" charset="0"/>
                <a:ea typeface="FangSong" panose="02010609060101010101" pitchFamily="49" charset="-122"/>
                <a:cs typeface="Arial" panose="020B0604020202020204" pitchFamily="34" charset="0"/>
              </a:rPr>
              <a:t>Multi-scale</a:t>
            </a:r>
            <a:r>
              <a:rPr kumimoji="1" lang="zh-CN" altLang="en-US" sz="2000" dirty="0">
                <a:solidFill>
                  <a:srgbClr val="FF0000"/>
                </a:solidFill>
                <a:latin typeface="Arial" panose="020B0604020202020204" pitchFamily="34" charset="0"/>
                <a:ea typeface="FangSong" panose="02010609060101010101" pitchFamily="49" charset="-122"/>
                <a:cs typeface="Arial" panose="020B0604020202020204" pitchFamily="34" charset="0"/>
              </a:rPr>
              <a:t> </a:t>
            </a:r>
            <a:r>
              <a:rPr kumimoji="1" lang="en-US" altLang="zh-CN" sz="2000" dirty="0">
                <a:solidFill>
                  <a:srgbClr val="FF0000"/>
                </a:solidFill>
                <a:latin typeface="Arial" panose="020B0604020202020204" pitchFamily="34" charset="0"/>
                <a:ea typeface="FangSong" panose="02010609060101010101" pitchFamily="49" charset="-122"/>
                <a:cs typeface="Arial" panose="020B0604020202020204" pitchFamily="34" charset="0"/>
              </a:rPr>
              <a:t>Modelling</a:t>
            </a:r>
          </a:p>
          <a:p>
            <a:r>
              <a:rPr kumimoji="1" lang="en-US" altLang="zh-CN" sz="2000" dirty="0">
                <a:latin typeface="Arial" panose="020B0604020202020204" pitchFamily="34" charset="0"/>
                <a:ea typeface="FangSong" panose="02010609060101010101" pitchFamily="49" charset="-122"/>
                <a:cs typeface="Arial" panose="020B0604020202020204" pitchFamily="34" charset="0"/>
              </a:rPr>
              <a:t>Simulation,</a:t>
            </a:r>
            <a:r>
              <a:rPr kumimoji="1" lang="zh-CN" altLang="en-US" sz="2000" dirty="0">
                <a:latin typeface="Arial" panose="020B0604020202020204" pitchFamily="34" charset="0"/>
                <a:ea typeface="FangSong" panose="02010609060101010101" pitchFamily="49" charset="-122"/>
                <a:cs typeface="Arial" panose="020B0604020202020204" pitchFamily="34" charset="0"/>
              </a:rPr>
              <a:t> </a:t>
            </a:r>
            <a:r>
              <a:rPr kumimoji="1" lang="en-US" altLang="zh-CN" sz="2000" dirty="0">
                <a:latin typeface="Arial" panose="020B0604020202020204" pitchFamily="34" charset="0"/>
                <a:ea typeface="FangSong" panose="02010609060101010101" pitchFamily="49" charset="-122"/>
                <a:cs typeface="Arial" panose="020B0604020202020204" pitchFamily="34" charset="0"/>
              </a:rPr>
              <a:t>optimization,</a:t>
            </a:r>
            <a:r>
              <a:rPr kumimoji="1" lang="zh-CN" altLang="en-US" sz="2000" dirty="0">
                <a:latin typeface="Arial" panose="020B0604020202020204" pitchFamily="34" charset="0"/>
                <a:ea typeface="FangSong" panose="02010609060101010101" pitchFamily="49" charset="-122"/>
                <a:cs typeface="Arial" panose="020B0604020202020204" pitchFamily="34" charset="0"/>
              </a:rPr>
              <a:t> </a:t>
            </a:r>
            <a:r>
              <a:rPr kumimoji="1" lang="en-US" altLang="zh-CN" sz="2000" dirty="0">
                <a:latin typeface="Arial" panose="020B0604020202020204" pitchFamily="34" charset="0"/>
                <a:ea typeface="FangSong" panose="02010609060101010101" pitchFamily="49" charset="-122"/>
                <a:cs typeface="Arial" panose="020B0604020202020204" pitchFamily="34" charset="0"/>
              </a:rPr>
              <a:t>and</a:t>
            </a:r>
            <a:r>
              <a:rPr kumimoji="1" lang="zh-CN" altLang="en-US" sz="2000" dirty="0">
                <a:latin typeface="Arial" panose="020B0604020202020204" pitchFamily="34" charset="0"/>
                <a:ea typeface="FangSong" panose="02010609060101010101" pitchFamily="49" charset="-122"/>
                <a:cs typeface="Arial" panose="020B0604020202020204" pitchFamily="34" charset="0"/>
              </a:rPr>
              <a:t> </a:t>
            </a:r>
            <a:r>
              <a:rPr kumimoji="1" lang="en-US" altLang="zh-CN" sz="2000" dirty="0">
                <a:latin typeface="Arial" panose="020B0604020202020204" pitchFamily="34" charset="0"/>
                <a:ea typeface="FangSong" panose="02010609060101010101" pitchFamily="49" charset="-122"/>
                <a:cs typeface="Arial" panose="020B0604020202020204" pitchFamily="34" charset="0"/>
              </a:rPr>
              <a:t>control</a:t>
            </a:r>
            <a:endParaRPr kumimoji="1" lang="zh-CN" altLang="en-US" sz="1600" dirty="0">
              <a:latin typeface="Arial" panose="020B0604020202020204" pitchFamily="34" charset="0"/>
              <a:ea typeface="FangSong" panose="02010609060101010101" pitchFamily="49" charset="-122"/>
              <a:cs typeface="Arial" panose="020B0604020202020204" pitchFamily="34" charset="0"/>
            </a:endParaRPr>
          </a:p>
        </p:txBody>
      </p:sp>
      <p:sp>
        <p:nvSpPr>
          <p:cNvPr id="3" name="文本框 2">
            <a:extLst>
              <a:ext uri="{FF2B5EF4-FFF2-40B4-BE49-F238E27FC236}">
                <a16:creationId xmlns:a16="http://schemas.microsoft.com/office/drawing/2014/main" id="{C3CDE3C3-A45C-E902-9E5A-5ACD5EC77770}"/>
              </a:ext>
            </a:extLst>
          </p:cNvPr>
          <p:cNvSpPr txBox="1"/>
          <p:nvPr/>
        </p:nvSpPr>
        <p:spPr>
          <a:xfrm>
            <a:off x="574304" y="6328260"/>
            <a:ext cx="7180875" cy="307777"/>
          </a:xfrm>
          <a:prstGeom prst="rect">
            <a:avLst/>
          </a:prstGeom>
          <a:noFill/>
        </p:spPr>
        <p:txBody>
          <a:bodyPr wrap="square" rtlCol="0">
            <a:spAutoFit/>
          </a:bodyPr>
          <a:lstStyle/>
          <a:p>
            <a:r>
              <a:rPr lang="zh-CN" altLang="en-US" sz="1400" dirty="0">
                <a:latin typeface="微软雅黑" panose="020B0503020204020204" pitchFamily="34" charset="-122"/>
                <a:ea typeface="微软雅黑" panose="020B0503020204020204" pitchFamily="34" charset="-122"/>
              </a:rPr>
              <a:t>更多“</a:t>
            </a:r>
            <a:r>
              <a:rPr lang="zh-CN" altLang="en-US" sz="1400" dirty="0">
                <a:solidFill>
                  <a:srgbClr val="EC8922"/>
                </a:solidFill>
                <a:latin typeface="微软雅黑" panose="020B0503020204020204" pitchFamily="34" charset="-122"/>
                <a:ea typeface="微软雅黑" panose="020B0503020204020204" pitchFamily="34" charset="-122"/>
              </a:rPr>
              <a:t>人工智能 </a:t>
            </a:r>
            <a:r>
              <a:rPr lang="en-US" altLang="zh-CN" sz="1400" dirty="0">
                <a:solidFill>
                  <a:srgbClr val="EC8922"/>
                </a:solidFill>
                <a:latin typeface="微软雅黑" panose="020B0503020204020204" pitchFamily="34" charset="-122"/>
                <a:ea typeface="微软雅黑" panose="020B0503020204020204" pitchFamily="34" charset="-122"/>
              </a:rPr>
              <a:t>&amp; </a:t>
            </a:r>
            <a:r>
              <a:rPr lang="zh-CN" altLang="en-US" sz="1400" dirty="0">
                <a:solidFill>
                  <a:srgbClr val="EC8922"/>
                </a:solidFill>
                <a:latin typeface="微软雅黑" panose="020B0503020204020204" pitchFamily="34" charset="-122"/>
                <a:ea typeface="微软雅黑" panose="020B0503020204020204" pitchFamily="34" charset="-122"/>
              </a:rPr>
              <a:t>复杂系统</a:t>
            </a:r>
            <a:r>
              <a:rPr lang="zh-CN" altLang="en-US" sz="1400" dirty="0">
                <a:latin typeface="微软雅黑" panose="020B0503020204020204" pitchFamily="34" charset="-122"/>
                <a:ea typeface="微软雅黑" panose="020B0503020204020204" pitchFamily="34" charset="-122"/>
              </a:rPr>
              <a:t>”的知识，请关注官网：</a:t>
            </a:r>
            <a:r>
              <a:rPr lang="en-US" altLang="zh-CN" sz="1400" dirty="0">
                <a:latin typeface="微软雅黑" panose="020B0503020204020204" pitchFamily="34" charset="-122"/>
                <a:ea typeface="微软雅黑" panose="020B0503020204020204" pitchFamily="34" charset="-122"/>
              </a:rPr>
              <a:t>campus.swarma.org</a:t>
            </a:r>
            <a:endParaRPr lang="zh-CN" altLang="en-US" sz="14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36944870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1" y="436469"/>
            <a:ext cx="8310361"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Multi-scale Modelling</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6" name="直接箭头连接符 9">
            <a:extLst>
              <a:ext uri="{FF2B5EF4-FFF2-40B4-BE49-F238E27FC236}">
                <a16:creationId xmlns:a16="http://schemas.microsoft.com/office/drawing/2014/main" id="{BE6C72BB-7D2B-BD9A-70D2-B244A87BC451}"/>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pic>
        <p:nvPicPr>
          <p:cNvPr id="67" name="图片 66">
            <a:extLst>
              <a:ext uri="{FF2B5EF4-FFF2-40B4-BE49-F238E27FC236}">
                <a16:creationId xmlns:a16="http://schemas.microsoft.com/office/drawing/2014/main" id="{BF69EAE7-F8D7-BDBE-F8BA-D082DB6FC37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17047" y="5878242"/>
            <a:ext cx="1716371" cy="1189728"/>
          </a:xfrm>
          <a:prstGeom prst="rect">
            <a:avLst/>
          </a:prstGeom>
        </p:spPr>
      </p:pic>
      <p:sp>
        <p:nvSpPr>
          <p:cNvPr id="9" name="矩形 8">
            <a:extLst>
              <a:ext uri="{FF2B5EF4-FFF2-40B4-BE49-F238E27FC236}">
                <a16:creationId xmlns:a16="http://schemas.microsoft.com/office/drawing/2014/main" id="{DDD83BDB-4F1F-77B2-1CF0-0F82F7327A72}"/>
              </a:ext>
            </a:extLst>
          </p:cNvPr>
          <p:cNvSpPr/>
          <p:nvPr/>
        </p:nvSpPr>
        <p:spPr>
          <a:xfrm>
            <a:off x="525003" y="6308238"/>
            <a:ext cx="8504935" cy="276999"/>
          </a:xfrm>
          <a:prstGeom prst="rect">
            <a:avLst/>
          </a:prstGeom>
        </p:spPr>
        <p:txBody>
          <a:bodyPr wrap="square">
            <a:spAutoFit/>
          </a:bodyPr>
          <a:lstStyle/>
          <a:p>
            <a:r>
              <a:rPr lang="en" altLang="zh-CN" sz="1200" dirty="0">
                <a:latin typeface="Source Sans Pro" panose="020B0503030403020204" pitchFamily="34" charset="0"/>
              </a:rPr>
              <a:t>Gu, W., Gao, F., Lou, X. et al. Discovering latent node Information by graph attention network. Scientific Reports 11, 6967 (2021).</a:t>
            </a:r>
            <a:endParaRPr lang="zh-CN" altLang="en-US" sz="1200" dirty="0"/>
          </a:p>
        </p:txBody>
      </p:sp>
      <p:grpSp>
        <p:nvGrpSpPr>
          <p:cNvPr id="69" name="组合 68">
            <a:extLst>
              <a:ext uri="{FF2B5EF4-FFF2-40B4-BE49-F238E27FC236}">
                <a16:creationId xmlns:a16="http://schemas.microsoft.com/office/drawing/2014/main" id="{A11E5387-FC3A-23C1-B5A6-6D0876530DAD}"/>
              </a:ext>
            </a:extLst>
          </p:cNvPr>
          <p:cNvGrpSpPr/>
          <p:nvPr/>
        </p:nvGrpSpPr>
        <p:grpSpPr>
          <a:xfrm>
            <a:off x="814039" y="1820462"/>
            <a:ext cx="9768796" cy="3718212"/>
            <a:chOff x="814039" y="1941487"/>
            <a:chExt cx="7702278" cy="2832848"/>
          </a:xfrm>
        </p:grpSpPr>
        <p:sp>
          <p:nvSpPr>
            <p:cNvPr id="3" name="椭圆 2">
              <a:extLst>
                <a:ext uri="{FF2B5EF4-FFF2-40B4-BE49-F238E27FC236}">
                  <a16:creationId xmlns:a16="http://schemas.microsoft.com/office/drawing/2014/main" id="{0C438915-44B0-5FD4-5B54-80258C352E27}"/>
                </a:ext>
              </a:extLst>
            </p:cNvPr>
            <p:cNvSpPr/>
            <p:nvPr/>
          </p:nvSpPr>
          <p:spPr>
            <a:xfrm>
              <a:off x="1691297" y="4050702"/>
              <a:ext cx="89523" cy="97743"/>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400"/>
            </a:p>
          </p:txBody>
        </p:sp>
        <p:sp>
          <p:nvSpPr>
            <p:cNvPr id="4" name="椭圆 3">
              <a:extLst>
                <a:ext uri="{FF2B5EF4-FFF2-40B4-BE49-F238E27FC236}">
                  <a16:creationId xmlns:a16="http://schemas.microsoft.com/office/drawing/2014/main" id="{E88E32C6-84CA-D88A-878C-674E1BD6EA40}"/>
                </a:ext>
              </a:extLst>
            </p:cNvPr>
            <p:cNvSpPr/>
            <p:nvPr/>
          </p:nvSpPr>
          <p:spPr>
            <a:xfrm>
              <a:off x="1479578" y="4133372"/>
              <a:ext cx="89523" cy="97743"/>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400"/>
            </a:p>
          </p:txBody>
        </p:sp>
        <p:sp>
          <p:nvSpPr>
            <p:cNvPr id="5" name="椭圆 4">
              <a:extLst>
                <a:ext uri="{FF2B5EF4-FFF2-40B4-BE49-F238E27FC236}">
                  <a16:creationId xmlns:a16="http://schemas.microsoft.com/office/drawing/2014/main" id="{A1EAE6DA-96F3-15FD-A530-F79D91E1A225}"/>
                </a:ext>
              </a:extLst>
            </p:cNvPr>
            <p:cNvSpPr/>
            <p:nvPr/>
          </p:nvSpPr>
          <p:spPr>
            <a:xfrm>
              <a:off x="1524339" y="3952959"/>
              <a:ext cx="89523" cy="97743"/>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400"/>
            </a:p>
          </p:txBody>
        </p:sp>
        <p:sp>
          <p:nvSpPr>
            <p:cNvPr id="6" name="椭圆 5">
              <a:extLst>
                <a:ext uri="{FF2B5EF4-FFF2-40B4-BE49-F238E27FC236}">
                  <a16:creationId xmlns:a16="http://schemas.microsoft.com/office/drawing/2014/main" id="{FCAC889C-94A1-6BB6-1065-C69C9B9E8AE2}"/>
                </a:ext>
              </a:extLst>
            </p:cNvPr>
            <p:cNvSpPr/>
            <p:nvPr/>
          </p:nvSpPr>
          <p:spPr>
            <a:xfrm>
              <a:off x="1982241" y="4035629"/>
              <a:ext cx="89523" cy="97743"/>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400"/>
            </a:p>
          </p:txBody>
        </p:sp>
        <p:sp>
          <p:nvSpPr>
            <p:cNvPr id="10" name="椭圆 9">
              <a:extLst>
                <a:ext uri="{FF2B5EF4-FFF2-40B4-BE49-F238E27FC236}">
                  <a16:creationId xmlns:a16="http://schemas.microsoft.com/office/drawing/2014/main" id="{C28B2552-186B-6181-8B0B-21CC6E12EC21}"/>
                </a:ext>
              </a:extLst>
            </p:cNvPr>
            <p:cNvSpPr/>
            <p:nvPr/>
          </p:nvSpPr>
          <p:spPr>
            <a:xfrm>
              <a:off x="2149198" y="4133371"/>
              <a:ext cx="89523" cy="97743"/>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400"/>
            </a:p>
          </p:txBody>
        </p:sp>
        <p:sp>
          <p:nvSpPr>
            <p:cNvPr id="11" name="椭圆 10">
              <a:extLst>
                <a:ext uri="{FF2B5EF4-FFF2-40B4-BE49-F238E27FC236}">
                  <a16:creationId xmlns:a16="http://schemas.microsoft.com/office/drawing/2014/main" id="{72E08713-AC95-C22B-D69A-AFF89C9DD9E3}"/>
                </a:ext>
              </a:extLst>
            </p:cNvPr>
            <p:cNvSpPr/>
            <p:nvPr/>
          </p:nvSpPr>
          <p:spPr>
            <a:xfrm>
              <a:off x="2149197" y="3893429"/>
              <a:ext cx="89523" cy="97743"/>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400"/>
            </a:p>
          </p:txBody>
        </p:sp>
        <p:sp>
          <p:nvSpPr>
            <p:cNvPr id="12" name="椭圆 11">
              <a:extLst>
                <a:ext uri="{FF2B5EF4-FFF2-40B4-BE49-F238E27FC236}">
                  <a16:creationId xmlns:a16="http://schemas.microsoft.com/office/drawing/2014/main" id="{7131D643-04C4-E572-3D23-0D8DEDC4A615}"/>
                </a:ext>
              </a:extLst>
            </p:cNvPr>
            <p:cNvSpPr/>
            <p:nvPr/>
          </p:nvSpPr>
          <p:spPr>
            <a:xfrm>
              <a:off x="2809954" y="4050702"/>
              <a:ext cx="89523" cy="97743"/>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400"/>
            </a:p>
          </p:txBody>
        </p:sp>
        <p:sp>
          <p:nvSpPr>
            <p:cNvPr id="13" name="椭圆 12">
              <a:extLst>
                <a:ext uri="{FF2B5EF4-FFF2-40B4-BE49-F238E27FC236}">
                  <a16:creationId xmlns:a16="http://schemas.microsoft.com/office/drawing/2014/main" id="{236B02B3-BE51-8471-EF4E-2BDF2ED08840}"/>
                </a:ext>
              </a:extLst>
            </p:cNvPr>
            <p:cNvSpPr/>
            <p:nvPr/>
          </p:nvSpPr>
          <p:spPr>
            <a:xfrm>
              <a:off x="2598235" y="4133372"/>
              <a:ext cx="89523" cy="97743"/>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400"/>
            </a:p>
          </p:txBody>
        </p:sp>
        <p:sp>
          <p:nvSpPr>
            <p:cNvPr id="14" name="椭圆 13">
              <a:extLst>
                <a:ext uri="{FF2B5EF4-FFF2-40B4-BE49-F238E27FC236}">
                  <a16:creationId xmlns:a16="http://schemas.microsoft.com/office/drawing/2014/main" id="{FC64FF86-94C3-2AC1-211E-1CD67235C748}"/>
                </a:ext>
              </a:extLst>
            </p:cNvPr>
            <p:cNvSpPr/>
            <p:nvPr/>
          </p:nvSpPr>
          <p:spPr>
            <a:xfrm>
              <a:off x="2642996" y="3952959"/>
              <a:ext cx="89523" cy="97743"/>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400"/>
            </a:p>
          </p:txBody>
        </p:sp>
        <p:sp>
          <p:nvSpPr>
            <p:cNvPr id="15" name="椭圆 14">
              <a:extLst>
                <a:ext uri="{FF2B5EF4-FFF2-40B4-BE49-F238E27FC236}">
                  <a16:creationId xmlns:a16="http://schemas.microsoft.com/office/drawing/2014/main" id="{0BAE0950-E6D1-036D-AC2E-9CA70E15D4C6}"/>
                </a:ext>
              </a:extLst>
            </p:cNvPr>
            <p:cNvSpPr/>
            <p:nvPr/>
          </p:nvSpPr>
          <p:spPr>
            <a:xfrm>
              <a:off x="2350620" y="4001830"/>
              <a:ext cx="89523" cy="97743"/>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400"/>
            </a:p>
          </p:txBody>
        </p:sp>
        <p:cxnSp>
          <p:nvCxnSpPr>
            <p:cNvPr id="16" name="直线连接符 15">
              <a:extLst>
                <a:ext uri="{FF2B5EF4-FFF2-40B4-BE49-F238E27FC236}">
                  <a16:creationId xmlns:a16="http://schemas.microsoft.com/office/drawing/2014/main" id="{1773C8E5-89B1-4FE3-B6A0-7F496530CFE5}"/>
                </a:ext>
              </a:extLst>
            </p:cNvPr>
            <p:cNvCxnSpPr>
              <a:stCxn id="5" idx="5"/>
              <a:endCxn id="3" idx="2"/>
            </p:cNvCxnSpPr>
            <p:nvPr/>
          </p:nvCxnSpPr>
          <p:spPr>
            <a:xfrm>
              <a:off x="1600752" y="4036388"/>
              <a:ext cx="90545" cy="63186"/>
            </a:xfrm>
            <a:prstGeom prst="line">
              <a:avLst/>
            </a:prstGeom>
          </p:spPr>
          <p:style>
            <a:lnRef idx="1">
              <a:schemeClr val="dk1"/>
            </a:lnRef>
            <a:fillRef idx="0">
              <a:schemeClr val="dk1"/>
            </a:fillRef>
            <a:effectRef idx="0">
              <a:schemeClr val="dk1"/>
            </a:effectRef>
            <a:fontRef idx="minor">
              <a:schemeClr val="tx1"/>
            </a:fontRef>
          </p:style>
        </p:cxnSp>
        <p:cxnSp>
          <p:nvCxnSpPr>
            <p:cNvPr id="17" name="直线连接符 16">
              <a:extLst>
                <a:ext uri="{FF2B5EF4-FFF2-40B4-BE49-F238E27FC236}">
                  <a16:creationId xmlns:a16="http://schemas.microsoft.com/office/drawing/2014/main" id="{FEC6FFC2-A56C-05C2-6233-05B96BBEE319}"/>
                </a:ext>
              </a:extLst>
            </p:cNvPr>
            <p:cNvCxnSpPr>
              <a:cxnSpLocks/>
              <a:endCxn id="6" idx="2"/>
            </p:cNvCxnSpPr>
            <p:nvPr/>
          </p:nvCxnSpPr>
          <p:spPr>
            <a:xfrm flipV="1">
              <a:off x="1767710" y="4084501"/>
              <a:ext cx="214531" cy="14006"/>
            </a:xfrm>
            <a:prstGeom prst="line">
              <a:avLst/>
            </a:prstGeom>
          </p:spPr>
          <p:style>
            <a:lnRef idx="1">
              <a:schemeClr val="dk1"/>
            </a:lnRef>
            <a:fillRef idx="0">
              <a:schemeClr val="dk1"/>
            </a:fillRef>
            <a:effectRef idx="0">
              <a:schemeClr val="dk1"/>
            </a:effectRef>
            <a:fontRef idx="minor">
              <a:schemeClr val="tx1"/>
            </a:fontRef>
          </p:style>
        </p:cxnSp>
        <p:cxnSp>
          <p:nvCxnSpPr>
            <p:cNvPr id="18" name="直线连接符 17">
              <a:extLst>
                <a:ext uri="{FF2B5EF4-FFF2-40B4-BE49-F238E27FC236}">
                  <a16:creationId xmlns:a16="http://schemas.microsoft.com/office/drawing/2014/main" id="{E28879DF-85EF-E192-79D6-C0456AC53015}"/>
                </a:ext>
              </a:extLst>
            </p:cNvPr>
            <p:cNvCxnSpPr>
              <a:cxnSpLocks/>
              <a:stCxn id="4" idx="6"/>
              <a:endCxn id="3" idx="3"/>
            </p:cNvCxnSpPr>
            <p:nvPr/>
          </p:nvCxnSpPr>
          <p:spPr>
            <a:xfrm flipV="1">
              <a:off x="1569101" y="4134131"/>
              <a:ext cx="135306" cy="48113"/>
            </a:xfrm>
            <a:prstGeom prst="line">
              <a:avLst/>
            </a:prstGeom>
          </p:spPr>
          <p:style>
            <a:lnRef idx="1">
              <a:schemeClr val="dk1"/>
            </a:lnRef>
            <a:fillRef idx="0">
              <a:schemeClr val="dk1"/>
            </a:fillRef>
            <a:effectRef idx="0">
              <a:schemeClr val="dk1"/>
            </a:effectRef>
            <a:fontRef idx="minor">
              <a:schemeClr val="tx1"/>
            </a:fontRef>
          </p:style>
        </p:cxnSp>
        <p:cxnSp>
          <p:nvCxnSpPr>
            <p:cNvPr id="19" name="直线连接符 18">
              <a:extLst>
                <a:ext uri="{FF2B5EF4-FFF2-40B4-BE49-F238E27FC236}">
                  <a16:creationId xmlns:a16="http://schemas.microsoft.com/office/drawing/2014/main" id="{1F888EC6-137A-0828-577B-63285D31BCCD}"/>
                </a:ext>
              </a:extLst>
            </p:cNvPr>
            <p:cNvCxnSpPr>
              <a:cxnSpLocks/>
              <a:stCxn id="6" idx="7"/>
              <a:endCxn id="11" idx="3"/>
            </p:cNvCxnSpPr>
            <p:nvPr/>
          </p:nvCxnSpPr>
          <p:spPr>
            <a:xfrm flipV="1">
              <a:off x="2058654" y="3976858"/>
              <a:ext cx="103653" cy="73085"/>
            </a:xfrm>
            <a:prstGeom prst="line">
              <a:avLst/>
            </a:prstGeom>
          </p:spPr>
          <p:style>
            <a:lnRef idx="1">
              <a:schemeClr val="dk1"/>
            </a:lnRef>
            <a:fillRef idx="0">
              <a:schemeClr val="dk1"/>
            </a:fillRef>
            <a:effectRef idx="0">
              <a:schemeClr val="dk1"/>
            </a:effectRef>
            <a:fontRef idx="minor">
              <a:schemeClr val="tx1"/>
            </a:fontRef>
          </p:style>
        </p:cxnSp>
        <p:cxnSp>
          <p:nvCxnSpPr>
            <p:cNvPr id="20" name="直线连接符 19">
              <a:extLst>
                <a:ext uri="{FF2B5EF4-FFF2-40B4-BE49-F238E27FC236}">
                  <a16:creationId xmlns:a16="http://schemas.microsoft.com/office/drawing/2014/main" id="{8EB29C01-4BEF-0EEF-22D6-0DFB3A76E533}"/>
                </a:ext>
              </a:extLst>
            </p:cNvPr>
            <p:cNvCxnSpPr>
              <a:cxnSpLocks/>
              <a:stCxn id="6" idx="5"/>
              <a:endCxn id="10" idx="2"/>
            </p:cNvCxnSpPr>
            <p:nvPr/>
          </p:nvCxnSpPr>
          <p:spPr>
            <a:xfrm>
              <a:off x="2058654" y="4119058"/>
              <a:ext cx="90544" cy="63185"/>
            </a:xfrm>
            <a:prstGeom prst="line">
              <a:avLst/>
            </a:prstGeom>
          </p:spPr>
          <p:style>
            <a:lnRef idx="1">
              <a:schemeClr val="dk1"/>
            </a:lnRef>
            <a:fillRef idx="0">
              <a:schemeClr val="dk1"/>
            </a:fillRef>
            <a:effectRef idx="0">
              <a:schemeClr val="dk1"/>
            </a:effectRef>
            <a:fontRef idx="minor">
              <a:schemeClr val="tx1"/>
            </a:fontRef>
          </p:style>
        </p:cxnSp>
        <p:cxnSp>
          <p:nvCxnSpPr>
            <p:cNvPr id="21" name="直线连接符 20">
              <a:extLst>
                <a:ext uri="{FF2B5EF4-FFF2-40B4-BE49-F238E27FC236}">
                  <a16:creationId xmlns:a16="http://schemas.microsoft.com/office/drawing/2014/main" id="{4FEF2C78-B58C-48C5-B0BF-D59D73A1F5A2}"/>
                </a:ext>
              </a:extLst>
            </p:cNvPr>
            <p:cNvCxnSpPr>
              <a:cxnSpLocks/>
              <a:stCxn id="10" idx="0"/>
              <a:endCxn id="11" idx="4"/>
            </p:cNvCxnSpPr>
            <p:nvPr/>
          </p:nvCxnSpPr>
          <p:spPr>
            <a:xfrm flipH="1" flipV="1">
              <a:off x="2193959" y="3991172"/>
              <a:ext cx="1" cy="142199"/>
            </a:xfrm>
            <a:prstGeom prst="line">
              <a:avLst/>
            </a:prstGeom>
          </p:spPr>
          <p:style>
            <a:lnRef idx="1">
              <a:schemeClr val="dk1"/>
            </a:lnRef>
            <a:fillRef idx="0">
              <a:schemeClr val="dk1"/>
            </a:fillRef>
            <a:effectRef idx="0">
              <a:schemeClr val="dk1"/>
            </a:effectRef>
            <a:fontRef idx="minor">
              <a:schemeClr val="tx1"/>
            </a:fontRef>
          </p:style>
        </p:cxnSp>
        <p:cxnSp>
          <p:nvCxnSpPr>
            <p:cNvPr id="22" name="直线连接符 21">
              <a:extLst>
                <a:ext uri="{FF2B5EF4-FFF2-40B4-BE49-F238E27FC236}">
                  <a16:creationId xmlns:a16="http://schemas.microsoft.com/office/drawing/2014/main" id="{C6BC6A82-1437-B093-4C07-1C4E4D6844E8}"/>
                </a:ext>
              </a:extLst>
            </p:cNvPr>
            <p:cNvCxnSpPr>
              <a:cxnSpLocks/>
              <a:stCxn id="11" idx="5"/>
              <a:endCxn id="15" idx="2"/>
            </p:cNvCxnSpPr>
            <p:nvPr/>
          </p:nvCxnSpPr>
          <p:spPr>
            <a:xfrm>
              <a:off x="2225610" y="3976858"/>
              <a:ext cx="125010" cy="73844"/>
            </a:xfrm>
            <a:prstGeom prst="line">
              <a:avLst/>
            </a:prstGeom>
          </p:spPr>
          <p:style>
            <a:lnRef idx="1">
              <a:schemeClr val="dk1"/>
            </a:lnRef>
            <a:fillRef idx="0">
              <a:schemeClr val="dk1"/>
            </a:fillRef>
            <a:effectRef idx="0">
              <a:schemeClr val="dk1"/>
            </a:effectRef>
            <a:fontRef idx="minor">
              <a:schemeClr val="tx1"/>
            </a:fontRef>
          </p:style>
        </p:cxnSp>
        <p:cxnSp>
          <p:nvCxnSpPr>
            <p:cNvPr id="23" name="直线连接符 22">
              <a:extLst>
                <a:ext uri="{FF2B5EF4-FFF2-40B4-BE49-F238E27FC236}">
                  <a16:creationId xmlns:a16="http://schemas.microsoft.com/office/drawing/2014/main" id="{7BEC5E8A-2C38-9109-FAE8-5F3E58C1D5A2}"/>
                </a:ext>
              </a:extLst>
            </p:cNvPr>
            <p:cNvCxnSpPr>
              <a:cxnSpLocks/>
              <a:stCxn id="15" idx="5"/>
              <a:endCxn id="13" idx="2"/>
            </p:cNvCxnSpPr>
            <p:nvPr/>
          </p:nvCxnSpPr>
          <p:spPr>
            <a:xfrm>
              <a:off x="2427033" y="4085259"/>
              <a:ext cx="171202" cy="96985"/>
            </a:xfrm>
            <a:prstGeom prst="line">
              <a:avLst/>
            </a:prstGeom>
          </p:spPr>
          <p:style>
            <a:lnRef idx="1">
              <a:schemeClr val="dk1"/>
            </a:lnRef>
            <a:fillRef idx="0">
              <a:schemeClr val="dk1"/>
            </a:fillRef>
            <a:effectRef idx="0">
              <a:schemeClr val="dk1"/>
            </a:effectRef>
            <a:fontRef idx="minor">
              <a:schemeClr val="tx1"/>
            </a:fontRef>
          </p:style>
        </p:cxnSp>
        <p:cxnSp>
          <p:nvCxnSpPr>
            <p:cNvPr id="24" name="直线连接符 23">
              <a:extLst>
                <a:ext uri="{FF2B5EF4-FFF2-40B4-BE49-F238E27FC236}">
                  <a16:creationId xmlns:a16="http://schemas.microsoft.com/office/drawing/2014/main" id="{B5A25560-7D3E-6833-2257-840B815B3AB9}"/>
                </a:ext>
              </a:extLst>
            </p:cNvPr>
            <p:cNvCxnSpPr>
              <a:cxnSpLocks/>
              <a:stCxn id="15" idx="6"/>
              <a:endCxn id="14" idx="3"/>
            </p:cNvCxnSpPr>
            <p:nvPr/>
          </p:nvCxnSpPr>
          <p:spPr>
            <a:xfrm flipV="1">
              <a:off x="2440143" y="4036388"/>
              <a:ext cx="215963" cy="14314"/>
            </a:xfrm>
            <a:prstGeom prst="line">
              <a:avLst/>
            </a:prstGeom>
          </p:spPr>
          <p:style>
            <a:lnRef idx="1">
              <a:schemeClr val="dk1"/>
            </a:lnRef>
            <a:fillRef idx="0">
              <a:schemeClr val="dk1"/>
            </a:fillRef>
            <a:effectRef idx="0">
              <a:schemeClr val="dk1"/>
            </a:effectRef>
            <a:fontRef idx="minor">
              <a:schemeClr val="tx1"/>
            </a:fontRef>
          </p:style>
        </p:cxnSp>
        <p:cxnSp>
          <p:nvCxnSpPr>
            <p:cNvPr id="25" name="直线连接符 24">
              <a:extLst>
                <a:ext uri="{FF2B5EF4-FFF2-40B4-BE49-F238E27FC236}">
                  <a16:creationId xmlns:a16="http://schemas.microsoft.com/office/drawing/2014/main" id="{00FCB3B1-F804-A995-67D4-A211B822B6A0}"/>
                </a:ext>
              </a:extLst>
            </p:cNvPr>
            <p:cNvCxnSpPr>
              <a:cxnSpLocks/>
              <a:stCxn id="14" idx="5"/>
              <a:endCxn id="12" idx="2"/>
            </p:cNvCxnSpPr>
            <p:nvPr/>
          </p:nvCxnSpPr>
          <p:spPr>
            <a:xfrm>
              <a:off x="2719409" y="4036388"/>
              <a:ext cx="90545" cy="63186"/>
            </a:xfrm>
            <a:prstGeom prst="line">
              <a:avLst/>
            </a:prstGeom>
          </p:spPr>
          <p:style>
            <a:lnRef idx="1">
              <a:schemeClr val="dk1"/>
            </a:lnRef>
            <a:fillRef idx="0">
              <a:schemeClr val="dk1"/>
            </a:fillRef>
            <a:effectRef idx="0">
              <a:schemeClr val="dk1"/>
            </a:effectRef>
            <a:fontRef idx="minor">
              <a:schemeClr val="tx1"/>
            </a:fontRef>
          </p:style>
        </p:cxnSp>
        <p:pic>
          <p:nvPicPr>
            <p:cNvPr id="26" name="Picture 2" descr="Creating neural time series models with Gluon Time Series | AWS ...">
              <a:extLst>
                <a:ext uri="{FF2B5EF4-FFF2-40B4-BE49-F238E27FC236}">
                  <a16:creationId xmlns:a16="http://schemas.microsoft.com/office/drawing/2014/main" id="{5B819BDC-9E16-A22A-EE9F-4DC2E6B4087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80230" y="1941487"/>
              <a:ext cx="1272068" cy="762323"/>
            </a:xfrm>
            <a:prstGeom prst="rect">
              <a:avLst/>
            </a:prstGeom>
            <a:noFill/>
            <a:extLst>
              <a:ext uri="{909E8E84-426E-40DD-AFC4-6F175D3DCCD1}">
                <a14:hiddenFill xmlns:a14="http://schemas.microsoft.com/office/drawing/2010/main">
                  <a:solidFill>
                    <a:srgbClr val="FFFFFF"/>
                  </a:solidFill>
                </a14:hiddenFill>
              </a:ext>
            </a:extLst>
          </p:spPr>
        </p:pic>
        <p:sp>
          <p:nvSpPr>
            <p:cNvPr id="27" name="椭圆 26">
              <a:extLst>
                <a:ext uri="{FF2B5EF4-FFF2-40B4-BE49-F238E27FC236}">
                  <a16:creationId xmlns:a16="http://schemas.microsoft.com/office/drawing/2014/main" id="{876A2956-4CDA-70BD-5298-55251B493F9A}"/>
                </a:ext>
              </a:extLst>
            </p:cNvPr>
            <p:cNvSpPr/>
            <p:nvPr/>
          </p:nvSpPr>
          <p:spPr>
            <a:xfrm>
              <a:off x="4231291" y="4093821"/>
              <a:ext cx="89523" cy="97743"/>
            </a:xfrm>
            <a:prstGeom prst="ellipse">
              <a:avLst/>
            </a:prstGeom>
            <a:solidFill>
              <a:srgbClr val="0070C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400"/>
            </a:p>
          </p:txBody>
        </p:sp>
        <p:sp>
          <p:nvSpPr>
            <p:cNvPr id="28" name="椭圆 27">
              <a:extLst>
                <a:ext uri="{FF2B5EF4-FFF2-40B4-BE49-F238E27FC236}">
                  <a16:creationId xmlns:a16="http://schemas.microsoft.com/office/drawing/2014/main" id="{53D720C9-59C9-2A41-049C-9474FFF0C37D}"/>
                </a:ext>
              </a:extLst>
            </p:cNvPr>
            <p:cNvSpPr/>
            <p:nvPr/>
          </p:nvSpPr>
          <p:spPr>
            <a:xfrm>
              <a:off x="4522235" y="4078748"/>
              <a:ext cx="89523" cy="97743"/>
            </a:xfrm>
            <a:prstGeom prst="ellipse">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400"/>
            </a:p>
          </p:txBody>
        </p:sp>
        <p:sp>
          <p:nvSpPr>
            <p:cNvPr id="29" name="椭圆 28">
              <a:extLst>
                <a:ext uri="{FF2B5EF4-FFF2-40B4-BE49-F238E27FC236}">
                  <a16:creationId xmlns:a16="http://schemas.microsoft.com/office/drawing/2014/main" id="{27DF56CC-20A7-329B-B846-2F1708C7345C}"/>
                </a:ext>
              </a:extLst>
            </p:cNvPr>
            <p:cNvSpPr/>
            <p:nvPr/>
          </p:nvSpPr>
          <p:spPr>
            <a:xfrm>
              <a:off x="5093467" y="4210454"/>
              <a:ext cx="89523" cy="97743"/>
            </a:xfrm>
            <a:prstGeom prst="ellipse">
              <a:avLst/>
            </a:prstGeom>
            <a:solidFill>
              <a:srgbClr val="7030A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400"/>
            </a:p>
          </p:txBody>
        </p:sp>
        <p:sp>
          <p:nvSpPr>
            <p:cNvPr id="30" name="椭圆 29">
              <a:extLst>
                <a:ext uri="{FF2B5EF4-FFF2-40B4-BE49-F238E27FC236}">
                  <a16:creationId xmlns:a16="http://schemas.microsoft.com/office/drawing/2014/main" id="{E553495A-9A7A-8795-E06B-F1BAA216E827}"/>
                </a:ext>
              </a:extLst>
            </p:cNvPr>
            <p:cNvSpPr/>
            <p:nvPr/>
          </p:nvSpPr>
          <p:spPr>
            <a:xfrm>
              <a:off x="5182990" y="3996078"/>
              <a:ext cx="89523" cy="97743"/>
            </a:xfrm>
            <a:prstGeom prst="ellipse">
              <a:avLst/>
            </a:prstGeom>
            <a:solidFill>
              <a:srgbClr val="00B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400"/>
            </a:p>
          </p:txBody>
        </p:sp>
        <p:sp>
          <p:nvSpPr>
            <p:cNvPr id="31" name="椭圆 30">
              <a:extLst>
                <a:ext uri="{FF2B5EF4-FFF2-40B4-BE49-F238E27FC236}">
                  <a16:creationId xmlns:a16="http://schemas.microsoft.com/office/drawing/2014/main" id="{A10132E2-1DF5-DEE7-3AD4-1B28F3E898E8}"/>
                </a:ext>
              </a:extLst>
            </p:cNvPr>
            <p:cNvSpPr/>
            <p:nvPr/>
          </p:nvSpPr>
          <p:spPr>
            <a:xfrm>
              <a:off x="4890819" y="4044949"/>
              <a:ext cx="89523" cy="97743"/>
            </a:xfrm>
            <a:prstGeom prst="ellipse">
              <a:avLst/>
            </a:prstGeom>
            <a:solidFill>
              <a:srgbClr val="FFFF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400"/>
            </a:p>
          </p:txBody>
        </p:sp>
        <p:cxnSp>
          <p:nvCxnSpPr>
            <p:cNvPr id="32" name="直线连接符 31">
              <a:extLst>
                <a:ext uri="{FF2B5EF4-FFF2-40B4-BE49-F238E27FC236}">
                  <a16:creationId xmlns:a16="http://schemas.microsoft.com/office/drawing/2014/main" id="{F2CDDF7A-277D-F136-0ED0-DD6CCE2A47ED}"/>
                </a:ext>
              </a:extLst>
            </p:cNvPr>
            <p:cNvCxnSpPr>
              <a:cxnSpLocks/>
              <a:endCxn id="28" idx="2"/>
            </p:cNvCxnSpPr>
            <p:nvPr/>
          </p:nvCxnSpPr>
          <p:spPr>
            <a:xfrm flipV="1">
              <a:off x="4307704" y="4127620"/>
              <a:ext cx="214531" cy="14006"/>
            </a:xfrm>
            <a:prstGeom prst="line">
              <a:avLst/>
            </a:prstGeom>
          </p:spPr>
          <p:style>
            <a:lnRef idx="1">
              <a:schemeClr val="dk1"/>
            </a:lnRef>
            <a:fillRef idx="0">
              <a:schemeClr val="dk1"/>
            </a:fillRef>
            <a:effectRef idx="0">
              <a:schemeClr val="dk1"/>
            </a:effectRef>
            <a:fontRef idx="minor">
              <a:schemeClr val="tx1"/>
            </a:fontRef>
          </p:style>
        </p:cxnSp>
        <p:cxnSp>
          <p:nvCxnSpPr>
            <p:cNvPr id="33" name="直线连接符 32">
              <a:extLst>
                <a:ext uri="{FF2B5EF4-FFF2-40B4-BE49-F238E27FC236}">
                  <a16:creationId xmlns:a16="http://schemas.microsoft.com/office/drawing/2014/main" id="{DA2E875C-B2B9-5C8B-049D-C5E8FFFC236B}"/>
                </a:ext>
              </a:extLst>
            </p:cNvPr>
            <p:cNvCxnSpPr>
              <a:cxnSpLocks/>
              <a:stCxn id="28" idx="6"/>
              <a:endCxn id="31" idx="2"/>
            </p:cNvCxnSpPr>
            <p:nvPr/>
          </p:nvCxnSpPr>
          <p:spPr>
            <a:xfrm flipV="1">
              <a:off x="4611758" y="4093821"/>
              <a:ext cx="279061" cy="33799"/>
            </a:xfrm>
            <a:prstGeom prst="line">
              <a:avLst/>
            </a:prstGeom>
          </p:spPr>
          <p:style>
            <a:lnRef idx="1">
              <a:schemeClr val="dk1"/>
            </a:lnRef>
            <a:fillRef idx="0">
              <a:schemeClr val="dk1"/>
            </a:fillRef>
            <a:effectRef idx="0">
              <a:schemeClr val="dk1"/>
            </a:effectRef>
            <a:fontRef idx="minor">
              <a:schemeClr val="tx1"/>
            </a:fontRef>
          </p:style>
        </p:cxnSp>
        <p:cxnSp>
          <p:nvCxnSpPr>
            <p:cNvPr id="34" name="直线连接符 33">
              <a:extLst>
                <a:ext uri="{FF2B5EF4-FFF2-40B4-BE49-F238E27FC236}">
                  <a16:creationId xmlns:a16="http://schemas.microsoft.com/office/drawing/2014/main" id="{06AF1FD7-54C9-CF24-FA3D-C8CADB6EC0C9}"/>
                </a:ext>
              </a:extLst>
            </p:cNvPr>
            <p:cNvCxnSpPr>
              <a:cxnSpLocks/>
              <a:stCxn id="31" idx="5"/>
              <a:endCxn id="29" idx="2"/>
            </p:cNvCxnSpPr>
            <p:nvPr/>
          </p:nvCxnSpPr>
          <p:spPr>
            <a:xfrm>
              <a:off x="4967232" y="4128378"/>
              <a:ext cx="126235" cy="130948"/>
            </a:xfrm>
            <a:prstGeom prst="line">
              <a:avLst/>
            </a:prstGeom>
          </p:spPr>
          <p:style>
            <a:lnRef idx="1">
              <a:schemeClr val="dk1"/>
            </a:lnRef>
            <a:fillRef idx="0">
              <a:schemeClr val="dk1"/>
            </a:fillRef>
            <a:effectRef idx="0">
              <a:schemeClr val="dk1"/>
            </a:effectRef>
            <a:fontRef idx="minor">
              <a:schemeClr val="tx1"/>
            </a:fontRef>
          </p:style>
        </p:cxnSp>
        <p:cxnSp>
          <p:nvCxnSpPr>
            <p:cNvPr id="35" name="直线连接符 34">
              <a:extLst>
                <a:ext uri="{FF2B5EF4-FFF2-40B4-BE49-F238E27FC236}">
                  <a16:creationId xmlns:a16="http://schemas.microsoft.com/office/drawing/2014/main" id="{A59A0622-13AE-C622-B90B-87EFB65ED872}"/>
                </a:ext>
              </a:extLst>
            </p:cNvPr>
            <p:cNvCxnSpPr>
              <a:cxnSpLocks/>
              <a:stCxn id="31" idx="6"/>
              <a:endCxn id="30" idx="3"/>
            </p:cNvCxnSpPr>
            <p:nvPr/>
          </p:nvCxnSpPr>
          <p:spPr>
            <a:xfrm flipV="1">
              <a:off x="4980342" y="4079507"/>
              <a:ext cx="215758" cy="14314"/>
            </a:xfrm>
            <a:prstGeom prst="line">
              <a:avLst/>
            </a:prstGeom>
          </p:spPr>
          <p:style>
            <a:lnRef idx="1">
              <a:schemeClr val="dk1"/>
            </a:lnRef>
            <a:fillRef idx="0">
              <a:schemeClr val="dk1"/>
            </a:fillRef>
            <a:effectRef idx="0">
              <a:schemeClr val="dk1"/>
            </a:effectRef>
            <a:fontRef idx="minor">
              <a:schemeClr val="tx1"/>
            </a:fontRef>
          </p:style>
        </p:cxnSp>
        <p:sp>
          <p:nvSpPr>
            <p:cNvPr id="36" name="椭圆 35">
              <a:extLst>
                <a:ext uri="{FF2B5EF4-FFF2-40B4-BE49-F238E27FC236}">
                  <a16:creationId xmlns:a16="http://schemas.microsoft.com/office/drawing/2014/main" id="{57AE42C3-665E-B78A-85A2-6EA5E7F7B31B}"/>
                </a:ext>
              </a:extLst>
            </p:cNvPr>
            <p:cNvSpPr/>
            <p:nvPr/>
          </p:nvSpPr>
          <p:spPr>
            <a:xfrm>
              <a:off x="1290623" y="3857228"/>
              <a:ext cx="620257" cy="473186"/>
            </a:xfrm>
            <a:prstGeom prst="ellipse">
              <a:avLst/>
            </a:prstGeom>
            <a:solidFill>
              <a:schemeClr val="accent1">
                <a:alpha val="25000"/>
              </a:schemeClr>
            </a:solidFill>
            <a:ln w="254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400"/>
            </a:p>
          </p:txBody>
        </p:sp>
        <p:sp>
          <p:nvSpPr>
            <p:cNvPr id="37" name="椭圆 36">
              <a:extLst>
                <a:ext uri="{FF2B5EF4-FFF2-40B4-BE49-F238E27FC236}">
                  <a16:creationId xmlns:a16="http://schemas.microsoft.com/office/drawing/2014/main" id="{548BB273-32DB-D0AD-CF2C-1909CCB1136D}"/>
                </a:ext>
              </a:extLst>
            </p:cNvPr>
            <p:cNvSpPr/>
            <p:nvPr/>
          </p:nvSpPr>
          <p:spPr>
            <a:xfrm>
              <a:off x="7318978" y="4040045"/>
              <a:ext cx="89523" cy="97743"/>
            </a:xfrm>
            <a:prstGeom prst="ellipse">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400"/>
            </a:p>
          </p:txBody>
        </p:sp>
        <p:sp>
          <p:nvSpPr>
            <p:cNvPr id="38" name="椭圆 37">
              <a:extLst>
                <a:ext uri="{FF2B5EF4-FFF2-40B4-BE49-F238E27FC236}">
                  <a16:creationId xmlns:a16="http://schemas.microsoft.com/office/drawing/2014/main" id="{75A1A916-D3B0-ECE7-7617-56BEC3FF0F72}"/>
                </a:ext>
              </a:extLst>
            </p:cNvPr>
            <p:cNvSpPr/>
            <p:nvPr/>
          </p:nvSpPr>
          <p:spPr>
            <a:xfrm>
              <a:off x="7687562" y="4006246"/>
              <a:ext cx="89523" cy="97743"/>
            </a:xfrm>
            <a:prstGeom prst="ellipse">
              <a:avLst/>
            </a:prstGeom>
            <a:solidFill>
              <a:srgbClr val="FFC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400"/>
            </a:p>
          </p:txBody>
        </p:sp>
        <p:cxnSp>
          <p:nvCxnSpPr>
            <p:cNvPr id="39" name="直线连接符 38">
              <a:extLst>
                <a:ext uri="{FF2B5EF4-FFF2-40B4-BE49-F238E27FC236}">
                  <a16:creationId xmlns:a16="http://schemas.microsoft.com/office/drawing/2014/main" id="{D24C98A1-2732-58F1-A47C-776644481A58}"/>
                </a:ext>
              </a:extLst>
            </p:cNvPr>
            <p:cNvCxnSpPr>
              <a:cxnSpLocks/>
              <a:stCxn id="37" idx="6"/>
              <a:endCxn id="38" idx="2"/>
            </p:cNvCxnSpPr>
            <p:nvPr/>
          </p:nvCxnSpPr>
          <p:spPr>
            <a:xfrm flipV="1">
              <a:off x="7408501" y="4055118"/>
              <a:ext cx="279061" cy="33799"/>
            </a:xfrm>
            <a:prstGeom prst="line">
              <a:avLst/>
            </a:prstGeom>
          </p:spPr>
          <p:style>
            <a:lnRef idx="1">
              <a:schemeClr val="dk1"/>
            </a:lnRef>
            <a:fillRef idx="0">
              <a:schemeClr val="dk1"/>
            </a:fillRef>
            <a:effectRef idx="0">
              <a:schemeClr val="dk1"/>
            </a:effectRef>
            <a:fontRef idx="minor">
              <a:schemeClr val="tx1"/>
            </a:fontRef>
          </p:style>
        </p:cxnSp>
        <p:pic>
          <p:nvPicPr>
            <p:cNvPr id="40" name="Picture 6" descr="Sine and Cosine Graphs - MathBitsNotebook(A2 - CCSS Math)">
              <a:extLst>
                <a:ext uri="{FF2B5EF4-FFF2-40B4-BE49-F238E27FC236}">
                  <a16:creationId xmlns:a16="http://schemas.microsoft.com/office/drawing/2014/main" id="{8230F17A-78ED-B8F9-03D7-8DC8D945469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99370" y="2165886"/>
              <a:ext cx="1453139" cy="738399"/>
            </a:xfrm>
            <a:prstGeom prst="rect">
              <a:avLst/>
            </a:prstGeom>
            <a:noFill/>
            <a:extLst>
              <a:ext uri="{909E8E84-426E-40DD-AFC4-6F175D3DCCD1}">
                <a14:hiddenFill xmlns:a14="http://schemas.microsoft.com/office/drawing/2010/main">
                  <a:solidFill>
                    <a:srgbClr val="FFFFFF"/>
                  </a:solidFill>
                </a14:hiddenFill>
              </a:ext>
            </a:extLst>
          </p:spPr>
        </p:pic>
        <p:sp>
          <p:nvSpPr>
            <p:cNvPr id="41" name="椭圆 40">
              <a:extLst>
                <a:ext uri="{FF2B5EF4-FFF2-40B4-BE49-F238E27FC236}">
                  <a16:creationId xmlns:a16="http://schemas.microsoft.com/office/drawing/2014/main" id="{D50BB277-24D7-67C9-25B2-2958E45B7FEB}"/>
                </a:ext>
              </a:extLst>
            </p:cNvPr>
            <p:cNvSpPr/>
            <p:nvPr/>
          </p:nvSpPr>
          <p:spPr>
            <a:xfrm>
              <a:off x="1937480" y="3814718"/>
              <a:ext cx="374074" cy="473186"/>
            </a:xfrm>
            <a:prstGeom prst="ellipse">
              <a:avLst/>
            </a:prstGeom>
            <a:solidFill>
              <a:srgbClr val="FF0000">
                <a:alpha val="22000"/>
              </a:srgbClr>
            </a:solidFill>
            <a:ln w="254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400"/>
            </a:p>
          </p:txBody>
        </p:sp>
        <p:sp>
          <p:nvSpPr>
            <p:cNvPr id="42" name="椭圆 41">
              <a:extLst>
                <a:ext uri="{FF2B5EF4-FFF2-40B4-BE49-F238E27FC236}">
                  <a16:creationId xmlns:a16="http://schemas.microsoft.com/office/drawing/2014/main" id="{7359AF28-18C2-0939-FB67-F29398537240}"/>
                </a:ext>
              </a:extLst>
            </p:cNvPr>
            <p:cNvSpPr/>
            <p:nvPr/>
          </p:nvSpPr>
          <p:spPr>
            <a:xfrm>
              <a:off x="2329264" y="3931352"/>
              <a:ext cx="164088" cy="217093"/>
            </a:xfrm>
            <a:prstGeom prst="ellipse">
              <a:avLst/>
            </a:prstGeom>
            <a:solidFill>
              <a:srgbClr val="FFFF00">
                <a:alpha val="31807"/>
              </a:srgbClr>
            </a:solidFill>
            <a:ln w="254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400"/>
            </a:p>
          </p:txBody>
        </p:sp>
        <p:sp>
          <p:nvSpPr>
            <p:cNvPr id="43" name="椭圆 42">
              <a:extLst>
                <a:ext uri="{FF2B5EF4-FFF2-40B4-BE49-F238E27FC236}">
                  <a16:creationId xmlns:a16="http://schemas.microsoft.com/office/drawing/2014/main" id="{DDA791BC-176B-F2FB-A0C3-CB848EFC1AC9}"/>
                </a:ext>
              </a:extLst>
            </p:cNvPr>
            <p:cNvSpPr/>
            <p:nvPr/>
          </p:nvSpPr>
          <p:spPr>
            <a:xfrm>
              <a:off x="2597006" y="3904989"/>
              <a:ext cx="359932" cy="289908"/>
            </a:xfrm>
            <a:prstGeom prst="ellipse">
              <a:avLst/>
            </a:prstGeom>
            <a:solidFill>
              <a:srgbClr val="00B050">
                <a:alpha val="31807"/>
              </a:srgbClr>
            </a:solidFill>
            <a:ln w="254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400"/>
            </a:p>
          </p:txBody>
        </p:sp>
        <p:sp>
          <p:nvSpPr>
            <p:cNvPr id="44" name="椭圆 43">
              <a:extLst>
                <a:ext uri="{FF2B5EF4-FFF2-40B4-BE49-F238E27FC236}">
                  <a16:creationId xmlns:a16="http://schemas.microsoft.com/office/drawing/2014/main" id="{668C8710-DE06-618D-B570-ED737DBF9E79}"/>
                </a:ext>
              </a:extLst>
            </p:cNvPr>
            <p:cNvSpPr/>
            <p:nvPr/>
          </p:nvSpPr>
          <p:spPr>
            <a:xfrm>
              <a:off x="2530687" y="4091504"/>
              <a:ext cx="220873" cy="171886"/>
            </a:xfrm>
            <a:prstGeom prst="ellipse">
              <a:avLst/>
            </a:prstGeom>
            <a:solidFill>
              <a:srgbClr val="7030A0">
                <a:alpha val="24924"/>
              </a:srgbClr>
            </a:solidFill>
            <a:ln w="254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400"/>
            </a:p>
          </p:txBody>
        </p:sp>
        <p:sp>
          <p:nvSpPr>
            <p:cNvPr id="45" name="椭圆 44">
              <a:extLst>
                <a:ext uri="{FF2B5EF4-FFF2-40B4-BE49-F238E27FC236}">
                  <a16:creationId xmlns:a16="http://schemas.microsoft.com/office/drawing/2014/main" id="{2F41435D-72AA-3001-BEFF-66CFEBB2EC81}"/>
                </a:ext>
              </a:extLst>
            </p:cNvPr>
            <p:cNvSpPr/>
            <p:nvPr/>
          </p:nvSpPr>
          <p:spPr>
            <a:xfrm>
              <a:off x="4070246" y="3888787"/>
              <a:ext cx="620257" cy="473186"/>
            </a:xfrm>
            <a:prstGeom prst="ellipse">
              <a:avLst/>
            </a:prstGeom>
            <a:solidFill>
              <a:schemeClr val="tx1">
                <a:alpha val="13982"/>
              </a:schemeClr>
            </a:solidFill>
            <a:ln w="254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400"/>
            </a:p>
          </p:txBody>
        </p:sp>
        <p:sp>
          <p:nvSpPr>
            <p:cNvPr id="46" name="椭圆 45">
              <a:extLst>
                <a:ext uri="{FF2B5EF4-FFF2-40B4-BE49-F238E27FC236}">
                  <a16:creationId xmlns:a16="http://schemas.microsoft.com/office/drawing/2014/main" id="{F203E2A7-1925-F710-DB87-3A19D8C4D845}"/>
                </a:ext>
              </a:extLst>
            </p:cNvPr>
            <p:cNvSpPr/>
            <p:nvPr/>
          </p:nvSpPr>
          <p:spPr>
            <a:xfrm>
              <a:off x="4807108" y="3893429"/>
              <a:ext cx="620257" cy="473186"/>
            </a:xfrm>
            <a:prstGeom prst="ellipse">
              <a:avLst/>
            </a:prstGeom>
            <a:solidFill>
              <a:srgbClr val="FFC000">
                <a:alpha val="33000"/>
              </a:srgbClr>
            </a:solidFill>
            <a:ln w="254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400"/>
            </a:p>
          </p:txBody>
        </p:sp>
        <p:pic>
          <p:nvPicPr>
            <p:cNvPr id="47" name="Picture 2" descr="Creating neural time series models with Gluon Time Series | AWS ...">
              <a:extLst>
                <a:ext uri="{FF2B5EF4-FFF2-40B4-BE49-F238E27FC236}">
                  <a16:creationId xmlns:a16="http://schemas.microsoft.com/office/drawing/2014/main" id="{622E7305-4864-2277-5752-83EA9573E83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39752" y="2087035"/>
              <a:ext cx="1272068" cy="762323"/>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2" descr="Creating neural time series models with Gluon Time Series | AWS ...">
              <a:extLst>
                <a:ext uri="{FF2B5EF4-FFF2-40B4-BE49-F238E27FC236}">
                  <a16:creationId xmlns:a16="http://schemas.microsoft.com/office/drawing/2014/main" id="{8E3B214B-BE49-9F8D-76A8-2C7521C20B0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67045" y="2238136"/>
              <a:ext cx="1272068" cy="762323"/>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6" descr="Sine and Cosine Graphs - MathBitsNotebook(A2 - CCSS Math)">
              <a:extLst>
                <a:ext uri="{FF2B5EF4-FFF2-40B4-BE49-F238E27FC236}">
                  <a16:creationId xmlns:a16="http://schemas.microsoft.com/office/drawing/2014/main" id="{CC6D055C-AC7C-04F3-9214-7439E768120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63178" y="2425909"/>
              <a:ext cx="1453139" cy="738399"/>
            </a:xfrm>
            <a:prstGeom prst="rect">
              <a:avLst/>
            </a:prstGeom>
            <a:noFill/>
            <a:extLst>
              <a:ext uri="{909E8E84-426E-40DD-AFC4-6F175D3DCCD1}">
                <a14:hiddenFill xmlns:a14="http://schemas.microsoft.com/office/drawing/2010/main">
                  <a:solidFill>
                    <a:srgbClr val="FFFFFF"/>
                  </a:solidFill>
                </a14:hiddenFill>
              </a:ext>
            </a:extLst>
          </p:spPr>
        </p:pic>
        <p:pic>
          <p:nvPicPr>
            <p:cNvPr id="50" name="图片 49">
              <a:extLst>
                <a:ext uri="{FF2B5EF4-FFF2-40B4-BE49-F238E27FC236}">
                  <a16:creationId xmlns:a16="http://schemas.microsoft.com/office/drawing/2014/main" id="{186E3C4B-1127-F3E9-5B76-730A92F6AA56}"/>
                </a:ext>
              </a:extLst>
            </p:cNvPr>
            <p:cNvPicPr>
              <a:picLocks noChangeAspect="1"/>
            </p:cNvPicPr>
            <p:nvPr/>
          </p:nvPicPr>
          <p:blipFill>
            <a:blip r:embed="rId6"/>
            <a:stretch>
              <a:fillRect/>
            </a:stretch>
          </p:blipFill>
          <p:spPr>
            <a:xfrm>
              <a:off x="3905723" y="2028662"/>
              <a:ext cx="1276534" cy="672856"/>
            </a:xfrm>
            <a:prstGeom prst="rect">
              <a:avLst/>
            </a:prstGeom>
          </p:spPr>
        </p:pic>
        <p:pic>
          <p:nvPicPr>
            <p:cNvPr id="51" name="图片 50">
              <a:extLst>
                <a:ext uri="{FF2B5EF4-FFF2-40B4-BE49-F238E27FC236}">
                  <a16:creationId xmlns:a16="http://schemas.microsoft.com/office/drawing/2014/main" id="{5EC3D6AE-C1BC-CEF0-43CA-FD819F6AEB67}"/>
                </a:ext>
              </a:extLst>
            </p:cNvPr>
            <p:cNvPicPr>
              <a:picLocks noChangeAspect="1"/>
            </p:cNvPicPr>
            <p:nvPr/>
          </p:nvPicPr>
          <p:blipFill>
            <a:blip r:embed="rId6"/>
            <a:stretch>
              <a:fillRect/>
            </a:stretch>
          </p:blipFill>
          <p:spPr>
            <a:xfrm>
              <a:off x="4192082" y="2140393"/>
              <a:ext cx="1276534" cy="672856"/>
            </a:xfrm>
            <a:prstGeom prst="rect">
              <a:avLst/>
            </a:prstGeom>
          </p:spPr>
        </p:pic>
        <p:pic>
          <p:nvPicPr>
            <p:cNvPr id="52" name="图片 51">
              <a:extLst>
                <a:ext uri="{FF2B5EF4-FFF2-40B4-BE49-F238E27FC236}">
                  <a16:creationId xmlns:a16="http://schemas.microsoft.com/office/drawing/2014/main" id="{A8DD864C-3A23-B034-B2D3-B69F74F4E3CD}"/>
                </a:ext>
              </a:extLst>
            </p:cNvPr>
            <p:cNvPicPr>
              <a:picLocks noChangeAspect="1"/>
            </p:cNvPicPr>
            <p:nvPr/>
          </p:nvPicPr>
          <p:blipFill>
            <a:blip r:embed="rId6"/>
            <a:stretch>
              <a:fillRect/>
            </a:stretch>
          </p:blipFill>
          <p:spPr>
            <a:xfrm>
              <a:off x="4588752" y="2276859"/>
              <a:ext cx="1276534" cy="672856"/>
            </a:xfrm>
            <a:prstGeom prst="rect">
              <a:avLst/>
            </a:prstGeom>
          </p:spPr>
        </p:pic>
        <p:sp>
          <p:nvSpPr>
            <p:cNvPr id="53" name="右箭头 52">
              <a:extLst>
                <a:ext uri="{FF2B5EF4-FFF2-40B4-BE49-F238E27FC236}">
                  <a16:creationId xmlns:a16="http://schemas.microsoft.com/office/drawing/2014/main" id="{6AEB7299-BEC3-70F4-2DCA-BC1442733420}"/>
                </a:ext>
              </a:extLst>
            </p:cNvPr>
            <p:cNvSpPr/>
            <p:nvPr/>
          </p:nvSpPr>
          <p:spPr>
            <a:xfrm rot="5400000">
              <a:off x="1995380" y="3409618"/>
              <a:ext cx="230199" cy="12889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400"/>
            </a:p>
          </p:txBody>
        </p:sp>
        <p:pic>
          <p:nvPicPr>
            <p:cNvPr id="54" name="Picture 2" descr="Creating neural time series models with Gluon Time Series | AWS ...">
              <a:extLst>
                <a:ext uri="{FF2B5EF4-FFF2-40B4-BE49-F238E27FC236}">
                  <a16:creationId xmlns:a16="http://schemas.microsoft.com/office/drawing/2014/main" id="{86A5F0EC-48CE-B18B-0C98-D3FE791D417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37677" y="2403954"/>
              <a:ext cx="1272068" cy="762323"/>
            </a:xfrm>
            <a:prstGeom prst="rect">
              <a:avLst/>
            </a:prstGeom>
            <a:noFill/>
            <a:extLst>
              <a:ext uri="{909E8E84-426E-40DD-AFC4-6F175D3DCCD1}">
                <a14:hiddenFill xmlns:a14="http://schemas.microsoft.com/office/drawing/2010/main">
                  <a:solidFill>
                    <a:srgbClr val="FFFFFF"/>
                  </a:solidFill>
                </a14:hiddenFill>
              </a:ext>
            </a:extLst>
          </p:spPr>
        </p:pic>
        <p:sp>
          <p:nvSpPr>
            <p:cNvPr id="55" name="文本框 54">
              <a:extLst>
                <a:ext uri="{FF2B5EF4-FFF2-40B4-BE49-F238E27FC236}">
                  <a16:creationId xmlns:a16="http://schemas.microsoft.com/office/drawing/2014/main" id="{9977B043-3557-5A74-C4D6-284C2FCBDCA7}"/>
                </a:ext>
              </a:extLst>
            </p:cNvPr>
            <p:cNvSpPr txBox="1"/>
            <p:nvPr/>
          </p:nvSpPr>
          <p:spPr>
            <a:xfrm>
              <a:off x="5945715" y="1973067"/>
              <a:ext cx="1150325" cy="234491"/>
            </a:xfrm>
            <a:prstGeom prst="rect">
              <a:avLst/>
            </a:prstGeom>
            <a:noFill/>
          </p:spPr>
          <p:txBody>
            <a:bodyPr wrap="square" rtlCol="0">
              <a:spAutoFit/>
            </a:bodyPr>
            <a:lstStyle/>
            <a:p>
              <a:r>
                <a:rPr kumimoji="1" lang="en-US" altLang="zh-CN" sz="1400" dirty="0"/>
                <a:t>Coarse Graining</a:t>
              </a:r>
              <a:endParaRPr kumimoji="1" lang="zh-CN" altLang="en-US" sz="1400" dirty="0"/>
            </a:p>
          </p:txBody>
        </p:sp>
        <p:sp>
          <p:nvSpPr>
            <p:cNvPr id="56" name="文本框 55">
              <a:extLst>
                <a:ext uri="{FF2B5EF4-FFF2-40B4-BE49-F238E27FC236}">
                  <a16:creationId xmlns:a16="http://schemas.microsoft.com/office/drawing/2014/main" id="{76CF34F2-85CD-B3E9-F11E-60B0BB22415B}"/>
                </a:ext>
              </a:extLst>
            </p:cNvPr>
            <p:cNvSpPr txBox="1"/>
            <p:nvPr/>
          </p:nvSpPr>
          <p:spPr>
            <a:xfrm>
              <a:off x="3187381" y="1953056"/>
              <a:ext cx="1150325" cy="234491"/>
            </a:xfrm>
            <a:prstGeom prst="rect">
              <a:avLst/>
            </a:prstGeom>
            <a:noFill/>
          </p:spPr>
          <p:txBody>
            <a:bodyPr wrap="square" rtlCol="0">
              <a:spAutoFit/>
            </a:bodyPr>
            <a:lstStyle/>
            <a:p>
              <a:r>
                <a:rPr kumimoji="1" lang="en-US" altLang="zh-CN" sz="1400" dirty="0"/>
                <a:t>Coarse Graining</a:t>
              </a:r>
              <a:endParaRPr kumimoji="1" lang="zh-CN" altLang="en-US" sz="1400" dirty="0"/>
            </a:p>
          </p:txBody>
        </p:sp>
        <p:sp>
          <p:nvSpPr>
            <p:cNvPr id="57" name="右箭头 56">
              <a:extLst>
                <a:ext uri="{FF2B5EF4-FFF2-40B4-BE49-F238E27FC236}">
                  <a16:creationId xmlns:a16="http://schemas.microsoft.com/office/drawing/2014/main" id="{43798096-DED4-209F-1D9E-9D819BF6873C}"/>
                </a:ext>
              </a:extLst>
            </p:cNvPr>
            <p:cNvSpPr/>
            <p:nvPr/>
          </p:nvSpPr>
          <p:spPr>
            <a:xfrm>
              <a:off x="3466427" y="2484677"/>
              <a:ext cx="230199" cy="12889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400"/>
            </a:p>
          </p:txBody>
        </p:sp>
        <p:sp>
          <p:nvSpPr>
            <p:cNvPr id="58" name="右箭头 57">
              <a:extLst>
                <a:ext uri="{FF2B5EF4-FFF2-40B4-BE49-F238E27FC236}">
                  <a16:creationId xmlns:a16="http://schemas.microsoft.com/office/drawing/2014/main" id="{5732F532-7D57-5750-7866-A22670DDE71F}"/>
                </a:ext>
              </a:extLst>
            </p:cNvPr>
            <p:cNvSpPr/>
            <p:nvPr/>
          </p:nvSpPr>
          <p:spPr>
            <a:xfrm>
              <a:off x="6135805" y="2484397"/>
              <a:ext cx="230199" cy="12889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400"/>
            </a:p>
          </p:txBody>
        </p:sp>
        <p:sp>
          <p:nvSpPr>
            <p:cNvPr id="59" name="文本框 58">
              <a:extLst>
                <a:ext uri="{FF2B5EF4-FFF2-40B4-BE49-F238E27FC236}">
                  <a16:creationId xmlns:a16="http://schemas.microsoft.com/office/drawing/2014/main" id="{D75CAF1E-A0A3-BEB9-3F4E-1DF4D4E26037}"/>
                </a:ext>
              </a:extLst>
            </p:cNvPr>
            <p:cNvSpPr txBox="1"/>
            <p:nvPr/>
          </p:nvSpPr>
          <p:spPr>
            <a:xfrm>
              <a:off x="3680824" y="3222675"/>
              <a:ext cx="893960" cy="398633"/>
            </a:xfrm>
            <a:prstGeom prst="rect">
              <a:avLst/>
            </a:prstGeom>
            <a:noFill/>
          </p:spPr>
          <p:txBody>
            <a:bodyPr wrap="square" rtlCol="0">
              <a:spAutoFit/>
            </a:bodyPr>
            <a:lstStyle/>
            <a:p>
              <a:r>
                <a:rPr kumimoji="1" lang="en-US" altLang="zh-CN" sz="1400" dirty="0"/>
                <a:t>Automated Modelling</a:t>
              </a:r>
              <a:endParaRPr kumimoji="1" lang="zh-CN" altLang="en-US" sz="1400" dirty="0"/>
            </a:p>
          </p:txBody>
        </p:sp>
        <p:sp>
          <p:nvSpPr>
            <p:cNvPr id="60" name="文本框 59">
              <a:extLst>
                <a:ext uri="{FF2B5EF4-FFF2-40B4-BE49-F238E27FC236}">
                  <a16:creationId xmlns:a16="http://schemas.microsoft.com/office/drawing/2014/main" id="{6AB1A326-E07B-5E0E-4CAB-4190CB751EF7}"/>
                </a:ext>
              </a:extLst>
            </p:cNvPr>
            <p:cNvSpPr txBox="1"/>
            <p:nvPr/>
          </p:nvSpPr>
          <p:spPr>
            <a:xfrm>
              <a:off x="814039" y="3221945"/>
              <a:ext cx="893960" cy="398633"/>
            </a:xfrm>
            <a:prstGeom prst="rect">
              <a:avLst/>
            </a:prstGeom>
            <a:noFill/>
          </p:spPr>
          <p:txBody>
            <a:bodyPr wrap="square" rtlCol="0">
              <a:spAutoFit/>
            </a:bodyPr>
            <a:lstStyle/>
            <a:p>
              <a:r>
                <a:rPr kumimoji="1" lang="en-US" altLang="zh-CN" sz="1400" dirty="0"/>
                <a:t>Automated Modelling</a:t>
              </a:r>
              <a:endParaRPr kumimoji="1" lang="zh-CN" altLang="en-US" sz="1400" dirty="0"/>
            </a:p>
          </p:txBody>
        </p:sp>
        <mc:AlternateContent xmlns:mc="http://schemas.openxmlformats.org/markup-compatibility/2006" xmlns:a14="http://schemas.microsoft.com/office/drawing/2010/main">
          <mc:Choice Requires="a14">
            <p:sp>
              <p:nvSpPr>
                <p:cNvPr id="61" name="文本框 60">
                  <a:extLst>
                    <a:ext uri="{FF2B5EF4-FFF2-40B4-BE49-F238E27FC236}">
                      <a16:creationId xmlns:a16="http://schemas.microsoft.com/office/drawing/2014/main" id="{DA4C6631-4FEE-2C1C-62BA-E25593C9FF3E}"/>
                    </a:ext>
                  </a:extLst>
                </p:cNvPr>
                <p:cNvSpPr txBox="1"/>
                <p:nvPr/>
              </p:nvSpPr>
              <p:spPr>
                <a:xfrm>
                  <a:off x="7106165" y="4450044"/>
                  <a:ext cx="841757" cy="3116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kumimoji="1" lang="en-US" altLang="zh-CN" sz="1400" b="0" i="1" smtClean="0">
                                <a:latin typeface="Cambria Math" panose="02040503050406030204" pitchFamily="18" charset="0"/>
                              </a:rPr>
                            </m:ctrlPr>
                          </m:fPr>
                          <m:num>
                            <m:r>
                              <a:rPr kumimoji="1" lang="en-US" altLang="zh-CN" sz="1400" b="0" i="1" smtClean="0">
                                <a:latin typeface="Cambria Math" panose="02040503050406030204" pitchFamily="18" charset="0"/>
                              </a:rPr>
                              <m:t>𝑑</m:t>
                            </m:r>
                            <m:sSub>
                              <m:sSubPr>
                                <m:ctrlPr>
                                  <a:rPr kumimoji="1" lang="en-US" altLang="zh-CN" sz="1400" b="0" i="1" smtClean="0">
                                    <a:latin typeface="Cambria Math" panose="02040503050406030204" pitchFamily="18" charset="0"/>
                                  </a:rPr>
                                </m:ctrlPr>
                              </m:sSubPr>
                              <m:e>
                                <m:r>
                                  <a:rPr kumimoji="1" lang="en-US" altLang="zh-CN" sz="1400" b="0" i="1" smtClean="0">
                                    <a:latin typeface="Cambria Math" panose="02040503050406030204" pitchFamily="18" charset="0"/>
                                  </a:rPr>
                                  <m:t>𝑋</m:t>
                                </m:r>
                              </m:e>
                              <m:sub>
                                <m:r>
                                  <a:rPr kumimoji="1" lang="en-US" altLang="zh-CN" sz="1400" b="0" i="1" smtClean="0">
                                    <a:latin typeface="Cambria Math" panose="02040503050406030204" pitchFamily="18" charset="0"/>
                                  </a:rPr>
                                  <m:t>𝐿</m:t>
                                </m:r>
                              </m:sub>
                            </m:sSub>
                          </m:num>
                          <m:den>
                            <m:r>
                              <a:rPr kumimoji="1" lang="en-US" altLang="zh-CN" sz="1400" b="0" i="1" smtClean="0">
                                <a:latin typeface="Cambria Math" panose="02040503050406030204" pitchFamily="18" charset="0"/>
                              </a:rPr>
                              <m:t>𝑑𝑡</m:t>
                            </m:r>
                          </m:den>
                        </m:f>
                        <m:r>
                          <a:rPr kumimoji="1" lang="en-US" altLang="zh-CN" sz="1400" b="0" i="1" smtClean="0">
                            <a:latin typeface="Cambria Math" panose="02040503050406030204" pitchFamily="18" charset="0"/>
                          </a:rPr>
                          <m:t>=</m:t>
                        </m:r>
                        <m:sSub>
                          <m:sSubPr>
                            <m:ctrlPr>
                              <a:rPr kumimoji="1" lang="en-US" altLang="zh-CN" sz="1400" b="0" i="1" smtClean="0">
                                <a:latin typeface="Cambria Math" panose="02040503050406030204" pitchFamily="18" charset="0"/>
                              </a:rPr>
                            </m:ctrlPr>
                          </m:sSubPr>
                          <m:e>
                            <m:r>
                              <a:rPr kumimoji="1" lang="en-US" altLang="zh-CN" sz="1400" b="0" i="1" smtClean="0">
                                <a:latin typeface="Cambria Math" panose="02040503050406030204" pitchFamily="18" charset="0"/>
                              </a:rPr>
                              <m:t>𝑓</m:t>
                            </m:r>
                          </m:e>
                          <m:sub>
                            <m:r>
                              <a:rPr kumimoji="1" lang="en-US" altLang="zh-CN" sz="1400" b="0" i="1" smtClean="0">
                                <a:latin typeface="Cambria Math" panose="02040503050406030204" pitchFamily="18" charset="0"/>
                              </a:rPr>
                              <m:t>𝐿</m:t>
                            </m:r>
                          </m:sub>
                        </m:sSub>
                        <m:r>
                          <a:rPr kumimoji="1" lang="en-US" altLang="zh-CN" sz="1400" b="0" i="1" smtClean="0">
                            <a:latin typeface="Cambria Math" panose="02040503050406030204" pitchFamily="18" charset="0"/>
                          </a:rPr>
                          <m:t>(</m:t>
                        </m:r>
                        <m:sSub>
                          <m:sSubPr>
                            <m:ctrlPr>
                              <a:rPr kumimoji="1" lang="en-US" altLang="zh-CN" sz="1400" i="1">
                                <a:latin typeface="Cambria Math" panose="02040503050406030204" pitchFamily="18" charset="0"/>
                              </a:rPr>
                            </m:ctrlPr>
                          </m:sSubPr>
                          <m:e>
                            <m:r>
                              <a:rPr kumimoji="1" lang="en-US" altLang="zh-CN" sz="1400" i="1">
                                <a:latin typeface="Cambria Math" panose="02040503050406030204" pitchFamily="18" charset="0"/>
                              </a:rPr>
                              <m:t>𝑋</m:t>
                            </m:r>
                          </m:e>
                          <m:sub>
                            <m:r>
                              <a:rPr kumimoji="1" lang="en-US" altLang="zh-CN" sz="1400" i="1">
                                <a:latin typeface="Cambria Math" panose="02040503050406030204" pitchFamily="18" charset="0"/>
                              </a:rPr>
                              <m:t>𝐿</m:t>
                            </m:r>
                          </m:sub>
                        </m:sSub>
                        <m:r>
                          <a:rPr kumimoji="1" lang="en-US" altLang="zh-CN" sz="1400" b="0" i="1" smtClean="0">
                            <a:latin typeface="Cambria Math" panose="02040503050406030204" pitchFamily="18" charset="0"/>
                          </a:rPr>
                          <m:t>)</m:t>
                        </m:r>
                      </m:oMath>
                    </m:oMathPara>
                  </a14:m>
                  <a:endParaRPr kumimoji="1" lang="zh-CN" altLang="en-US" sz="1400" dirty="0"/>
                </a:p>
              </p:txBody>
            </p:sp>
          </mc:Choice>
          <mc:Fallback xmlns="">
            <p:sp>
              <p:nvSpPr>
                <p:cNvPr id="61" name="文本框 60">
                  <a:extLst>
                    <a:ext uri="{FF2B5EF4-FFF2-40B4-BE49-F238E27FC236}">
                      <a16:creationId xmlns:a16="http://schemas.microsoft.com/office/drawing/2014/main" id="{DA4C6631-4FEE-2C1C-62BA-E25593C9FF3E}"/>
                    </a:ext>
                  </a:extLst>
                </p:cNvPr>
                <p:cNvSpPr txBox="1">
                  <a:spLocks noRot="1" noChangeAspect="1" noMove="1" noResize="1" noEditPoints="1" noAdjustHandles="1" noChangeArrowheads="1" noChangeShapeType="1" noTextEdit="1"/>
                </p:cNvSpPr>
                <p:nvPr/>
              </p:nvSpPr>
              <p:spPr>
                <a:xfrm>
                  <a:off x="7106165" y="4450044"/>
                  <a:ext cx="841757" cy="311628"/>
                </a:xfrm>
                <a:prstGeom prst="rect">
                  <a:avLst/>
                </a:prstGeom>
                <a:blipFill>
                  <a:blip r:embed="rId7"/>
                  <a:stretch>
                    <a:fillRect l="-3529" t="-3030" r="-5882" b="-1515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2" name="文本框 61">
                  <a:extLst>
                    <a:ext uri="{FF2B5EF4-FFF2-40B4-BE49-F238E27FC236}">
                      <a16:creationId xmlns:a16="http://schemas.microsoft.com/office/drawing/2014/main" id="{8F1BCD68-30C7-5DE3-046E-749A426C3F96}"/>
                    </a:ext>
                  </a:extLst>
                </p:cNvPr>
                <p:cNvSpPr txBox="1"/>
                <p:nvPr/>
              </p:nvSpPr>
              <p:spPr>
                <a:xfrm>
                  <a:off x="4203565" y="4462707"/>
                  <a:ext cx="943374" cy="3116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kumimoji="1" lang="en-US" altLang="zh-CN" sz="1400" b="0" i="1" smtClean="0">
                                <a:latin typeface="Cambria Math" panose="02040503050406030204" pitchFamily="18" charset="0"/>
                              </a:rPr>
                            </m:ctrlPr>
                          </m:fPr>
                          <m:num>
                            <m:r>
                              <a:rPr kumimoji="1" lang="en-US" altLang="zh-CN" sz="1400" b="0" i="1" smtClean="0">
                                <a:latin typeface="Cambria Math" panose="02040503050406030204" pitchFamily="18" charset="0"/>
                              </a:rPr>
                              <m:t>𝑑</m:t>
                            </m:r>
                            <m:sSub>
                              <m:sSubPr>
                                <m:ctrlPr>
                                  <a:rPr kumimoji="1" lang="en-US" altLang="zh-CN" sz="1400" b="0" i="1" smtClean="0">
                                    <a:latin typeface="Cambria Math" panose="02040503050406030204" pitchFamily="18" charset="0"/>
                                  </a:rPr>
                                </m:ctrlPr>
                              </m:sSubPr>
                              <m:e>
                                <m:r>
                                  <a:rPr kumimoji="1" lang="en-US" altLang="zh-CN" sz="1400" b="0" i="1" smtClean="0">
                                    <a:latin typeface="Cambria Math" panose="02040503050406030204" pitchFamily="18" charset="0"/>
                                  </a:rPr>
                                  <m:t>𝑋</m:t>
                                </m:r>
                              </m:e>
                              <m:sub>
                                <m:r>
                                  <a:rPr kumimoji="1" lang="en-US" altLang="zh-CN" sz="1400" b="0" i="1" smtClean="0">
                                    <a:latin typeface="Cambria Math" panose="02040503050406030204" pitchFamily="18" charset="0"/>
                                  </a:rPr>
                                  <m:t>𝑀</m:t>
                                </m:r>
                              </m:sub>
                            </m:sSub>
                          </m:num>
                          <m:den>
                            <m:r>
                              <a:rPr kumimoji="1" lang="en-US" altLang="zh-CN" sz="1400" b="0" i="1" smtClean="0">
                                <a:latin typeface="Cambria Math" panose="02040503050406030204" pitchFamily="18" charset="0"/>
                              </a:rPr>
                              <m:t>𝑑𝑡</m:t>
                            </m:r>
                          </m:den>
                        </m:f>
                        <m:r>
                          <a:rPr kumimoji="1" lang="en-US" altLang="zh-CN" sz="1400" b="0" i="1" smtClean="0">
                            <a:latin typeface="Cambria Math" panose="02040503050406030204" pitchFamily="18" charset="0"/>
                          </a:rPr>
                          <m:t>=</m:t>
                        </m:r>
                        <m:sSub>
                          <m:sSubPr>
                            <m:ctrlPr>
                              <a:rPr kumimoji="1" lang="en-US" altLang="zh-CN" sz="1400" b="0" i="1" smtClean="0">
                                <a:latin typeface="Cambria Math" panose="02040503050406030204" pitchFamily="18" charset="0"/>
                              </a:rPr>
                            </m:ctrlPr>
                          </m:sSubPr>
                          <m:e>
                            <m:r>
                              <a:rPr kumimoji="1" lang="en-US" altLang="zh-CN" sz="1400" b="0" i="1" smtClean="0">
                                <a:latin typeface="Cambria Math" panose="02040503050406030204" pitchFamily="18" charset="0"/>
                              </a:rPr>
                              <m:t>𝑓</m:t>
                            </m:r>
                          </m:e>
                          <m:sub>
                            <m:r>
                              <a:rPr kumimoji="1" lang="en-US" altLang="zh-CN" sz="1400" b="0" i="1" smtClean="0">
                                <a:latin typeface="Cambria Math" panose="02040503050406030204" pitchFamily="18" charset="0"/>
                              </a:rPr>
                              <m:t>𝑀</m:t>
                            </m:r>
                          </m:sub>
                        </m:sSub>
                        <m:r>
                          <a:rPr kumimoji="1" lang="en-US" altLang="zh-CN" sz="1400" b="0" i="1" smtClean="0">
                            <a:latin typeface="Cambria Math" panose="02040503050406030204" pitchFamily="18" charset="0"/>
                          </a:rPr>
                          <m:t>(</m:t>
                        </m:r>
                        <m:sSub>
                          <m:sSubPr>
                            <m:ctrlPr>
                              <a:rPr kumimoji="1" lang="en-US" altLang="zh-CN" sz="1400" i="1">
                                <a:latin typeface="Cambria Math" panose="02040503050406030204" pitchFamily="18" charset="0"/>
                              </a:rPr>
                            </m:ctrlPr>
                          </m:sSubPr>
                          <m:e>
                            <m:r>
                              <a:rPr kumimoji="1" lang="en-US" altLang="zh-CN" sz="1400" i="1">
                                <a:latin typeface="Cambria Math" panose="02040503050406030204" pitchFamily="18" charset="0"/>
                              </a:rPr>
                              <m:t>𝑋</m:t>
                            </m:r>
                          </m:e>
                          <m:sub>
                            <m:r>
                              <a:rPr kumimoji="1" lang="en-US" altLang="zh-CN" sz="1400" b="0" i="1" smtClean="0">
                                <a:latin typeface="Cambria Math" panose="02040503050406030204" pitchFamily="18" charset="0"/>
                              </a:rPr>
                              <m:t>𝑀</m:t>
                            </m:r>
                          </m:sub>
                        </m:sSub>
                        <m:r>
                          <a:rPr kumimoji="1" lang="en-US" altLang="zh-CN" sz="1400" b="0" i="1" smtClean="0">
                            <a:latin typeface="Cambria Math" panose="02040503050406030204" pitchFamily="18" charset="0"/>
                          </a:rPr>
                          <m:t>)</m:t>
                        </m:r>
                      </m:oMath>
                    </m:oMathPara>
                  </a14:m>
                  <a:endParaRPr kumimoji="1" lang="zh-CN" altLang="en-US" sz="1400" dirty="0"/>
                </a:p>
              </p:txBody>
            </p:sp>
          </mc:Choice>
          <mc:Fallback xmlns="">
            <p:sp>
              <p:nvSpPr>
                <p:cNvPr id="62" name="文本框 61">
                  <a:extLst>
                    <a:ext uri="{FF2B5EF4-FFF2-40B4-BE49-F238E27FC236}">
                      <a16:creationId xmlns:a16="http://schemas.microsoft.com/office/drawing/2014/main" id="{8F1BCD68-30C7-5DE3-046E-749A426C3F96}"/>
                    </a:ext>
                  </a:extLst>
                </p:cNvPr>
                <p:cNvSpPr txBox="1">
                  <a:spLocks noRot="1" noChangeAspect="1" noMove="1" noResize="1" noEditPoints="1" noAdjustHandles="1" noChangeArrowheads="1" noChangeShapeType="1" noTextEdit="1"/>
                </p:cNvSpPr>
                <p:nvPr/>
              </p:nvSpPr>
              <p:spPr>
                <a:xfrm>
                  <a:off x="4203565" y="4462707"/>
                  <a:ext cx="943374" cy="311628"/>
                </a:xfrm>
                <a:prstGeom prst="rect">
                  <a:avLst/>
                </a:prstGeom>
                <a:blipFill>
                  <a:blip r:embed="rId8"/>
                  <a:stretch>
                    <a:fillRect l="-3158" t="-2941" r="-5263" b="-1176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3" name="文本框 62">
                  <a:extLst>
                    <a:ext uri="{FF2B5EF4-FFF2-40B4-BE49-F238E27FC236}">
                      <a16:creationId xmlns:a16="http://schemas.microsoft.com/office/drawing/2014/main" id="{3BA12EC4-F6D8-8E09-C92E-2FAAA5DE4210}"/>
                    </a:ext>
                  </a:extLst>
                </p:cNvPr>
                <p:cNvSpPr txBox="1"/>
                <p:nvPr/>
              </p:nvSpPr>
              <p:spPr>
                <a:xfrm>
                  <a:off x="1583574" y="4450044"/>
                  <a:ext cx="819505" cy="31162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kumimoji="1" lang="en-US" altLang="zh-CN" sz="1400" b="0" i="1" smtClean="0">
                                <a:latin typeface="Cambria Math" panose="02040503050406030204" pitchFamily="18" charset="0"/>
                              </a:rPr>
                            </m:ctrlPr>
                          </m:fPr>
                          <m:num>
                            <m:r>
                              <a:rPr kumimoji="1" lang="en-US" altLang="zh-CN" sz="1400" b="0" i="1" smtClean="0">
                                <a:latin typeface="Cambria Math" panose="02040503050406030204" pitchFamily="18" charset="0"/>
                              </a:rPr>
                              <m:t>𝑑</m:t>
                            </m:r>
                            <m:sSub>
                              <m:sSubPr>
                                <m:ctrlPr>
                                  <a:rPr kumimoji="1" lang="en-US" altLang="zh-CN" sz="1400" b="0" i="1" smtClean="0">
                                    <a:latin typeface="Cambria Math" panose="02040503050406030204" pitchFamily="18" charset="0"/>
                                  </a:rPr>
                                </m:ctrlPr>
                              </m:sSubPr>
                              <m:e>
                                <m:r>
                                  <a:rPr kumimoji="1" lang="en-US" altLang="zh-CN" sz="1400" b="0" i="1" smtClean="0">
                                    <a:latin typeface="Cambria Math" panose="02040503050406030204" pitchFamily="18" charset="0"/>
                                  </a:rPr>
                                  <m:t>𝑋</m:t>
                                </m:r>
                              </m:e>
                              <m:sub>
                                <m:r>
                                  <a:rPr kumimoji="1" lang="en-US" altLang="zh-CN" sz="1400" b="0" i="1" smtClean="0">
                                    <a:latin typeface="Cambria Math" panose="02040503050406030204" pitchFamily="18" charset="0"/>
                                  </a:rPr>
                                  <m:t>𝑆</m:t>
                                </m:r>
                              </m:sub>
                            </m:sSub>
                          </m:num>
                          <m:den>
                            <m:r>
                              <a:rPr kumimoji="1" lang="en-US" altLang="zh-CN" sz="1400" b="0" i="1" smtClean="0">
                                <a:latin typeface="Cambria Math" panose="02040503050406030204" pitchFamily="18" charset="0"/>
                              </a:rPr>
                              <m:t>𝑑𝑡</m:t>
                            </m:r>
                          </m:den>
                        </m:f>
                        <m:r>
                          <a:rPr kumimoji="1" lang="en-US" altLang="zh-CN" sz="1400" b="0" i="1" smtClean="0">
                            <a:latin typeface="Cambria Math" panose="02040503050406030204" pitchFamily="18" charset="0"/>
                          </a:rPr>
                          <m:t>=</m:t>
                        </m:r>
                        <m:sSub>
                          <m:sSubPr>
                            <m:ctrlPr>
                              <a:rPr kumimoji="1" lang="en-US" altLang="zh-CN" sz="1400" b="0" i="1" smtClean="0">
                                <a:latin typeface="Cambria Math" panose="02040503050406030204" pitchFamily="18" charset="0"/>
                              </a:rPr>
                            </m:ctrlPr>
                          </m:sSubPr>
                          <m:e>
                            <m:r>
                              <a:rPr kumimoji="1" lang="en-US" altLang="zh-CN" sz="1400" b="0" i="1" smtClean="0">
                                <a:latin typeface="Cambria Math" panose="02040503050406030204" pitchFamily="18" charset="0"/>
                              </a:rPr>
                              <m:t>𝑓</m:t>
                            </m:r>
                          </m:e>
                          <m:sub>
                            <m:r>
                              <a:rPr kumimoji="1" lang="en-US" altLang="zh-CN" sz="1400" b="0" i="1" smtClean="0">
                                <a:latin typeface="Cambria Math" panose="02040503050406030204" pitchFamily="18" charset="0"/>
                              </a:rPr>
                              <m:t>𝑆</m:t>
                            </m:r>
                          </m:sub>
                        </m:sSub>
                        <m:r>
                          <a:rPr kumimoji="1" lang="en-US" altLang="zh-CN" sz="1400" b="0" i="1" smtClean="0">
                            <a:latin typeface="Cambria Math" panose="02040503050406030204" pitchFamily="18" charset="0"/>
                          </a:rPr>
                          <m:t>(</m:t>
                        </m:r>
                        <m:sSub>
                          <m:sSubPr>
                            <m:ctrlPr>
                              <a:rPr kumimoji="1" lang="en-US" altLang="zh-CN" sz="1400" i="1">
                                <a:latin typeface="Cambria Math" panose="02040503050406030204" pitchFamily="18" charset="0"/>
                              </a:rPr>
                            </m:ctrlPr>
                          </m:sSubPr>
                          <m:e>
                            <m:r>
                              <a:rPr kumimoji="1" lang="en-US" altLang="zh-CN" sz="1400" i="1">
                                <a:latin typeface="Cambria Math" panose="02040503050406030204" pitchFamily="18" charset="0"/>
                              </a:rPr>
                              <m:t>𝑋</m:t>
                            </m:r>
                          </m:e>
                          <m:sub>
                            <m:r>
                              <a:rPr kumimoji="1" lang="en-US" altLang="zh-CN" sz="1400" b="0" i="1" smtClean="0">
                                <a:latin typeface="Cambria Math" panose="02040503050406030204" pitchFamily="18" charset="0"/>
                              </a:rPr>
                              <m:t>𝑆</m:t>
                            </m:r>
                          </m:sub>
                        </m:sSub>
                        <m:r>
                          <a:rPr kumimoji="1" lang="en-US" altLang="zh-CN" sz="1400" b="0" i="1" smtClean="0">
                            <a:latin typeface="Cambria Math" panose="02040503050406030204" pitchFamily="18" charset="0"/>
                          </a:rPr>
                          <m:t>)</m:t>
                        </m:r>
                      </m:oMath>
                    </m:oMathPara>
                  </a14:m>
                  <a:endParaRPr kumimoji="1" lang="zh-CN" altLang="en-US" sz="1400" dirty="0"/>
                </a:p>
              </p:txBody>
            </p:sp>
          </mc:Choice>
          <mc:Fallback xmlns="">
            <p:sp>
              <p:nvSpPr>
                <p:cNvPr id="63" name="文本框 62">
                  <a:extLst>
                    <a:ext uri="{FF2B5EF4-FFF2-40B4-BE49-F238E27FC236}">
                      <a16:creationId xmlns:a16="http://schemas.microsoft.com/office/drawing/2014/main" id="{3BA12EC4-F6D8-8E09-C92E-2FAAA5DE4210}"/>
                    </a:ext>
                  </a:extLst>
                </p:cNvPr>
                <p:cNvSpPr txBox="1">
                  <a:spLocks noRot="1" noChangeAspect="1" noMove="1" noResize="1" noEditPoints="1" noAdjustHandles="1" noChangeArrowheads="1" noChangeShapeType="1" noTextEdit="1"/>
                </p:cNvSpPr>
                <p:nvPr/>
              </p:nvSpPr>
              <p:spPr>
                <a:xfrm>
                  <a:off x="1583574" y="4450044"/>
                  <a:ext cx="819505" cy="311628"/>
                </a:xfrm>
                <a:prstGeom prst="rect">
                  <a:avLst/>
                </a:prstGeom>
                <a:blipFill>
                  <a:blip r:embed="rId9"/>
                  <a:stretch>
                    <a:fillRect l="-4878" t="-3030" r="-7317" b="-15152"/>
                  </a:stretch>
                </a:blipFill>
              </p:spPr>
              <p:txBody>
                <a:bodyPr/>
                <a:lstStyle/>
                <a:p>
                  <a:r>
                    <a:rPr lang="zh-CN" altLang="en-US">
                      <a:noFill/>
                    </a:rPr>
                    <a:t> </a:t>
                  </a:r>
                </a:p>
              </p:txBody>
            </p:sp>
          </mc:Fallback>
        </mc:AlternateContent>
        <p:sp>
          <p:nvSpPr>
            <p:cNvPr id="64" name="右箭头 63">
              <a:extLst>
                <a:ext uri="{FF2B5EF4-FFF2-40B4-BE49-F238E27FC236}">
                  <a16:creationId xmlns:a16="http://schemas.microsoft.com/office/drawing/2014/main" id="{91D02356-0333-295E-90F7-359B6EC0E5A4}"/>
                </a:ext>
              </a:extLst>
            </p:cNvPr>
            <p:cNvSpPr/>
            <p:nvPr/>
          </p:nvSpPr>
          <p:spPr>
            <a:xfrm rot="5400000">
              <a:off x="4628811" y="3411136"/>
              <a:ext cx="230199" cy="12889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400"/>
            </a:p>
          </p:txBody>
        </p:sp>
        <p:sp>
          <p:nvSpPr>
            <p:cNvPr id="65" name="文本框 64">
              <a:extLst>
                <a:ext uri="{FF2B5EF4-FFF2-40B4-BE49-F238E27FC236}">
                  <a16:creationId xmlns:a16="http://schemas.microsoft.com/office/drawing/2014/main" id="{D4579249-718C-1FDC-949A-E18F6D71F6BA}"/>
                </a:ext>
              </a:extLst>
            </p:cNvPr>
            <p:cNvSpPr txBox="1"/>
            <p:nvPr/>
          </p:nvSpPr>
          <p:spPr>
            <a:xfrm>
              <a:off x="6366004" y="3265412"/>
              <a:ext cx="893960" cy="398633"/>
            </a:xfrm>
            <a:prstGeom prst="rect">
              <a:avLst/>
            </a:prstGeom>
            <a:noFill/>
          </p:spPr>
          <p:txBody>
            <a:bodyPr wrap="square" rtlCol="0">
              <a:spAutoFit/>
            </a:bodyPr>
            <a:lstStyle/>
            <a:p>
              <a:r>
                <a:rPr kumimoji="1" lang="en-US" altLang="zh-CN" sz="1400" dirty="0"/>
                <a:t>Automated Modelling</a:t>
              </a:r>
              <a:endParaRPr kumimoji="1" lang="zh-CN" altLang="en-US" sz="1400" dirty="0"/>
            </a:p>
          </p:txBody>
        </p:sp>
        <p:sp>
          <p:nvSpPr>
            <p:cNvPr id="68" name="右箭头 67">
              <a:extLst>
                <a:ext uri="{FF2B5EF4-FFF2-40B4-BE49-F238E27FC236}">
                  <a16:creationId xmlns:a16="http://schemas.microsoft.com/office/drawing/2014/main" id="{FD7A5347-81BC-A2AF-7078-E584BE3F9287}"/>
                </a:ext>
              </a:extLst>
            </p:cNvPr>
            <p:cNvSpPr/>
            <p:nvPr/>
          </p:nvSpPr>
          <p:spPr>
            <a:xfrm rot="5400000">
              <a:off x="7391324" y="3521683"/>
              <a:ext cx="230199" cy="12889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400"/>
            </a:p>
          </p:txBody>
        </p:sp>
      </p:grpSp>
    </p:spTree>
    <p:extLst>
      <p:ext uri="{BB962C8B-B14F-4D97-AF65-F5344CB8AC3E}">
        <p14:creationId xmlns:p14="http://schemas.microsoft.com/office/powerpoint/2010/main" val="364931998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1" y="436469"/>
            <a:ext cx="8310361"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Station</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City</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6" name="直接箭头连接符 9">
            <a:extLst>
              <a:ext uri="{FF2B5EF4-FFF2-40B4-BE49-F238E27FC236}">
                <a16:creationId xmlns:a16="http://schemas.microsoft.com/office/drawing/2014/main" id="{BE6C72BB-7D2B-BD9A-70D2-B244A87BC451}"/>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pic>
        <p:nvPicPr>
          <p:cNvPr id="67" name="图片 66">
            <a:extLst>
              <a:ext uri="{FF2B5EF4-FFF2-40B4-BE49-F238E27FC236}">
                <a16:creationId xmlns:a16="http://schemas.microsoft.com/office/drawing/2014/main" id="{BF69EAE7-F8D7-BDBE-F8BA-D082DB6FC37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17047" y="5878242"/>
            <a:ext cx="1716371" cy="1189728"/>
          </a:xfrm>
          <a:prstGeom prst="rect">
            <a:avLst/>
          </a:prstGeom>
        </p:spPr>
      </p:pic>
      <p:sp>
        <p:nvSpPr>
          <p:cNvPr id="9" name="矩形 8">
            <a:extLst>
              <a:ext uri="{FF2B5EF4-FFF2-40B4-BE49-F238E27FC236}">
                <a16:creationId xmlns:a16="http://schemas.microsoft.com/office/drawing/2014/main" id="{DDD83BDB-4F1F-77B2-1CF0-0F82F7327A72}"/>
              </a:ext>
            </a:extLst>
          </p:cNvPr>
          <p:cNvSpPr/>
          <p:nvPr/>
        </p:nvSpPr>
        <p:spPr>
          <a:xfrm>
            <a:off x="724829" y="6308239"/>
            <a:ext cx="8305109" cy="276999"/>
          </a:xfrm>
          <a:prstGeom prst="rect">
            <a:avLst/>
          </a:prstGeom>
        </p:spPr>
        <p:txBody>
          <a:bodyPr wrap="square">
            <a:spAutoFit/>
          </a:bodyPr>
          <a:lstStyle/>
          <a:p>
            <a:r>
              <a:rPr lang="en" altLang="zh-CN" sz="1200" dirty="0">
                <a:latin typeface="Source Sans Pro" panose="020B0503030403020204" pitchFamily="34" charset="0"/>
              </a:rPr>
              <a:t>https://</a:t>
            </a:r>
            <a:r>
              <a:rPr lang="en" altLang="zh-CN" sz="1200" dirty="0" err="1">
                <a:latin typeface="Source Sans Pro" panose="020B0503030403020204" pitchFamily="34" charset="0"/>
              </a:rPr>
              <a:t>arxiv.org</a:t>
            </a:r>
            <a:r>
              <a:rPr lang="en" altLang="zh-CN" sz="1200" dirty="0">
                <a:latin typeface="Source Sans Pro" panose="020B0503030403020204" pitchFamily="34" charset="0"/>
              </a:rPr>
              <a:t>/abs/2101.04264v1</a:t>
            </a:r>
            <a:endParaRPr lang="zh-CN" altLang="en-US" sz="1200" dirty="0"/>
          </a:p>
        </p:txBody>
      </p:sp>
      <p:pic>
        <p:nvPicPr>
          <p:cNvPr id="2" name="图片 1">
            <a:extLst>
              <a:ext uri="{FF2B5EF4-FFF2-40B4-BE49-F238E27FC236}">
                <a16:creationId xmlns:a16="http://schemas.microsoft.com/office/drawing/2014/main" id="{9275AC0C-2C5C-439C-DF6D-A030C2EFF9F2}"/>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24829" y="1623112"/>
            <a:ext cx="5410192" cy="3780456"/>
          </a:xfrm>
          <a:prstGeom prst="rect">
            <a:avLst/>
          </a:prstGeom>
        </p:spPr>
      </p:pic>
      <p:pic>
        <p:nvPicPr>
          <p:cNvPr id="70" name="图片 69">
            <a:extLst>
              <a:ext uri="{FF2B5EF4-FFF2-40B4-BE49-F238E27FC236}">
                <a16:creationId xmlns:a16="http://schemas.microsoft.com/office/drawing/2014/main" id="{1DAC798E-528D-0AFD-CB84-25DC46BA7E19}"/>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611953" y="1967877"/>
            <a:ext cx="4894239" cy="3435691"/>
          </a:xfrm>
          <a:prstGeom prst="rect">
            <a:avLst/>
          </a:prstGeom>
        </p:spPr>
      </p:pic>
    </p:spTree>
    <p:extLst>
      <p:ext uri="{BB962C8B-B14F-4D97-AF65-F5344CB8AC3E}">
        <p14:creationId xmlns:p14="http://schemas.microsoft.com/office/powerpoint/2010/main" val="240156523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1" y="436469"/>
            <a:ext cx="8310361"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Skeleton-based</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action</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recognition</a:t>
            </a:r>
            <a:r>
              <a:rPr lang="zh-CN" altLang="en-US" sz="3600" dirty="0">
                <a:solidFill>
                  <a:srgbClr val="C00000"/>
                </a:solidFill>
                <a:latin typeface="微软雅黑" panose="020B0503020204020204" pitchFamily="34" charset="-122"/>
                <a:ea typeface="微软雅黑" panose="020B0503020204020204" pitchFamily="34" charset="-122"/>
              </a:rPr>
              <a:t> </a:t>
            </a: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6" name="直接箭头连接符 9">
            <a:extLst>
              <a:ext uri="{FF2B5EF4-FFF2-40B4-BE49-F238E27FC236}">
                <a16:creationId xmlns:a16="http://schemas.microsoft.com/office/drawing/2014/main" id="{BE6C72BB-7D2B-BD9A-70D2-B244A87BC451}"/>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pic>
        <p:nvPicPr>
          <p:cNvPr id="67" name="图片 66">
            <a:extLst>
              <a:ext uri="{FF2B5EF4-FFF2-40B4-BE49-F238E27FC236}">
                <a16:creationId xmlns:a16="http://schemas.microsoft.com/office/drawing/2014/main" id="{BF69EAE7-F8D7-BDBE-F8BA-D082DB6FC37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17047" y="5878242"/>
            <a:ext cx="1716371" cy="1189728"/>
          </a:xfrm>
          <a:prstGeom prst="rect">
            <a:avLst/>
          </a:prstGeom>
        </p:spPr>
      </p:pic>
      <p:sp>
        <p:nvSpPr>
          <p:cNvPr id="9" name="矩形 8">
            <a:extLst>
              <a:ext uri="{FF2B5EF4-FFF2-40B4-BE49-F238E27FC236}">
                <a16:creationId xmlns:a16="http://schemas.microsoft.com/office/drawing/2014/main" id="{DDD83BDB-4F1F-77B2-1CF0-0F82F7327A72}"/>
              </a:ext>
            </a:extLst>
          </p:cNvPr>
          <p:cNvSpPr/>
          <p:nvPr/>
        </p:nvSpPr>
        <p:spPr>
          <a:xfrm>
            <a:off x="724829" y="6308239"/>
            <a:ext cx="8305109" cy="276999"/>
          </a:xfrm>
          <a:prstGeom prst="rect">
            <a:avLst/>
          </a:prstGeom>
        </p:spPr>
        <p:txBody>
          <a:bodyPr wrap="square">
            <a:spAutoFit/>
          </a:bodyPr>
          <a:lstStyle/>
          <a:p>
            <a:r>
              <a:rPr lang="en" altLang="zh-CN" sz="1200" dirty="0">
                <a:latin typeface="Source Sans Pro" panose="020B0503030403020204" pitchFamily="34" charset="0"/>
              </a:rPr>
              <a:t>https://</a:t>
            </a:r>
            <a:r>
              <a:rPr lang="en" altLang="zh-CN" sz="1200" dirty="0" err="1">
                <a:latin typeface="Source Sans Pro" panose="020B0503030403020204" pitchFamily="34" charset="0"/>
              </a:rPr>
              <a:t>arxiv.org</a:t>
            </a:r>
            <a:r>
              <a:rPr lang="en" altLang="zh-CN" sz="1200" dirty="0">
                <a:latin typeface="Source Sans Pro" panose="020B0503030403020204" pitchFamily="34" charset="0"/>
              </a:rPr>
              <a:t>/abs/2206.13028</a:t>
            </a:r>
            <a:endParaRPr lang="zh-CN" altLang="en-US" sz="1200" dirty="0"/>
          </a:p>
        </p:txBody>
      </p:sp>
      <p:pic>
        <p:nvPicPr>
          <p:cNvPr id="3" name="图片 2">
            <a:extLst>
              <a:ext uri="{FF2B5EF4-FFF2-40B4-BE49-F238E27FC236}">
                <a16:creationId xmlns:a16="http://schemas.microsoft.com/office/drawing/2014/main" id="{C1C456E9-F158-2FE3-7FA7-1D8E57171736}"/>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24829" y="1640816"/>
            <a:ext cx="4666644" cy="3883315"/>
          </a:xfrm>
          <a:prstGeom prst="rect">
            <a:avLst/>
          </a:prstGeom>
        </p:spPr>
      </p:pic>
      <p:pic>
        <p:nvPicPr>
          <p:cNvPr id="4" name="图片 3">
            <a:extLst>
              <a:ext uri="{FF2B5EF4-FFF2-40B4-BE49-F238E27FC236}">
                <a16:creationId xmlns:a16="http://schemas.microsoft.com/office/drawing/2014/main" id="{7CE98FA1-514A-64AC-DC27-7C3B06F23191}"/>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218062" y="1241828"/>
            <a:ext cx="4904633" cy="2225544"/>
          </a:xfrm>
          <a:prstGeom prst="rect">
            <a:avLst/>
          </a:prstGeom>
        </p:spPr>
      </p:pic>
      <p:pic>
        <p:nvPicPr>
          <p:cNvPr id="5" name="图片 4">
            <a:extLst>
              <a:ext uri="{FF2B5EF4-FFF2-40B4-BE49-F238E27FC236}">
                <a16:creationId xmlns:a16="http://schemas.microsoft.com/office/drawing/2014/main" id="{3B02C7F7-7BC1-E750-20E1-0F125D69B972}"/>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5514539" y="3749110"/>
            <a:ext cx="6221506" cy="2176387"/>
          </a:xfrm>
          <a:prstGeom prst="rect">
            <a:avLst/>
          </a:prstGeom>
        </p:spPr>
      </p:pic>
    </p:spTree>
    <p:extLst>
      <p:ext uri="{BB962C8B-B14F-4D97-AF65-F5344CB8AC3E}">
        <p14:creationId xmlns:p14="http://schemas.microsoft.com/office/powerpoint/2010/main" val="260282276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1" y="436469"/>
            <a:ext cx="8310361"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Graph</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U-Net</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6" name="直接箭头连接符 9">
            <a:extLst>
              <a:ext uri="{FF2B5EF4-FFF2-40B4-BE49-F238E27FC236}">
                <a16:creationId xmlns:a16="http://schemas.microsoft.com/office/drawing/2014/main" id="{BE6C72BB-7D2B-BD9A-70D2-B244A87BC451}"/>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pic>
        <p:nvPicPr>
          <p:cNvPr id="67" name="图片 66">
            <a:extLst>
              <a:ext uri="{FF2B5EF4-FFF2-40B4-BE49-F238E27FC236}">
                <a16:creationId xmlns:a16="http://schemas.microsoft.com/office/drawing/2014/main" id="{BF69EAE7-F8D7-BDBE-F8BA-D082DB6FC37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17047" y="5878242"/>
            <a:ext cx="1716371" cy="1189728"/>
          </a:xfrm>
          <a:prstGeom prst="rect">
            <a:avLst/>
          </a:prstGeom>
        </p:spPr>
      </p:pic>
      <p:sp>
        <p:nvSpPr>
          <p:cNvPr id="9" name="矩形 8">
            <a:extLst>
              <a:ext uri="{FF2B5EF4-FFF2-40B4-BE49-F238E27FC236}">
                <a16:creationId xmlns:a16="http://schemas.microsoft.com/office/drawing/2014/main" id="{DDD83BDB-4F1F-77B2-1CF0-0F82F7327A72}"/>
              </a:ext>
            </a:extLst>
          </p:cNvPr>
          <p:cNvSpPr/>
          <p:nvPr/>
        </p:nvSpPr>
        <p:spPr>
          <a:xfrm>
            <a:off x="724829" y="6308239"/>
            <a:ext cx="8305109" cy="276999"/>
          </a:xfrm>
          <a:prstGeom prst="rect">
            <a:avLst/>
          </a:prstGeom>
        </p:spPr>
        <p:txBody>
          <a:bodyPr wrap="square">
            <a:spAutoFit/>
          </a:bodyPr>
          <a:lstStyle/>
          <a:p>
            <a:r>
              <a:rPr lang="en" altLang="zh-CN" sz="1200" b="0" i="0" u="none" strike="noStrike" dirty="0">
                <a:solidFill>
                  <a:srgbClr val="4EA1DB"/>
                </a:solidFill>
                <a:effectLst/>
                <a:latin typeface="-apple-system"/>
                <a:hlinkClick r:id="rId4"/>
              </a:rPr>
              <a:t>https://arxiv.org/abs/1905.05178</a:t>
            </a:r>
            <a:endParaRPr lang="zh-CN" altLang="en-US" sz="1200" dirty="0"/>
          </a:p>
        </p:txBody>
      </p:sp>
      <p:pic>
        <p:nvPicPr>
          <p:cNvPr id="2" name="图片 1">
            <a:extLst>
              <a:ext uri="{FF2B5EF4-FFF2-40B4-BE49-F238E27FC236}">
                <a16:creationId xmlns:a16="http://schemas.microsoft.com/office/drawing/2014/main" id="{276AF9F7-66CC-F014-E901-E9A0CC580A54}"/>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14039" y="1478697"/>
            <a:ext cx="9992477" cy="4193812"/>
          </a:xfrm>
          <a:prstGeom prst="rect">
            <a:avLst/>
          </a:prstGeom>
        </p:spPr>
      </p:pic>
    </p:spTree>
    <p:extLst>
      <p:ext uri="{BB962C8B-B14F-4D97-AF65-F5344CB8AC3E}">
        <p14:creationId xmlns:p14="http://schemas.microsoft.com/office/powerpoint/2010/main" val="24454570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1" y="436469"/>
            <a:ext cx="8310361"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U-Net</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6" name="直接箭头连接符 9">
            <a:extLst>
              <a:ext uri="{FF2B5EF4-FFF2-40B4-BE49-F238E27FC236}">
                <a16:creationId xmlns:a16="http://schemas.microsoft.com/office/drawing/2014/main" id="{BE6C72BB-7D2B-BD9A-70D2-B244A87BC451}"/>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pic>
        <p:nvPicPr>
          <p:cNvPr id="67" name="图片 66">
            <a:extLst>
              <a:ext uri="{FF2B5EF4-FFF2-40B4-BE49-F238E27FC236}">
                <a16:creationId xmlns:a16="http://schemas.microsoft.com/office/drawing/2014/main" id="{BF69EAE7-F8D7-BDBE-F8BA-D082DB6FC37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17047" y="5878242"/>
            <a:ext cx="1716371" cy="1189728"/>
          </a:xfrm>
          <a:prstGeom prst="rect">
            <a:avLst/>
          </a:prstGeom>
        </p:spPr>
      </p:pic>
      <p:sp>
        <p:nvSpPr>
          <p:cNvPr id="9" name="矩形 8">
            <a:extLst>
              <a:ext uri="{FF2B5EF4-FFF2-40B4-BE49-F238E27FC236}">
                <a16:creationId xmlns:a16="http://schemas.microsoft.com/office/drawing/2014/main" id="{DDD83BDB-4F1F-77B2-1CF0-0F82F7327A72}"/>
              </a:ext>
            </a:extLst>
          </p:cNvPr>
          <p:cNvSpPr/>
          <p:nvPr/>
        </p:nvSpPr>
        <p:spPr>
          <a:xfrm>
            <a:off x="724829" y="6308239"/>
            <a:ext cx="8305109" cy="338554"/>
          </a:xfrm>
          <a:prstGeom prst="rect">
            <a:avLst/>
          </a:prstGeom>
        </p:spPr>
        <p:txBody>
          <a:bodyPr wrap="square">
            <a:spAutoFit/>
          </a:bodyPr>
          <a:lstStyle/>
          <a:p>
            <a:r>
              <a:rPr lang="en" altLang="zh-CN" sz="1600" b="0" i="0" u="none" strike="noStrike" dirty="0">
                <a:solidFill>
                  <a:srgbClr val="4EA1DB"/>
                </a:solidFill>
                <a:effectLst/>
                <a:latin typeface="-apple-system"/>
              </a:rPr>
              <a:t>https://</a:t>
            </a:r>
            <a:r>
              <a:rPr lang="en" altLang="zh-CN" sz="1600" b="0" i="0" u="none" strike="noStrike" dirty="0" err="1">
                <a:solidFill>
                  <a:srgbClr val="4EA1DB"/>
                </a:solidFill>
                <a:effectLst/>
                <a:latin typeface="-apple-system"/>
              </a:rPr>
              <a:t>arxiv.org</a:t>
            </a:r>
            <a:r>
              <a:rPr lang="en" altLang="zh-CN" sz="1600" b="0" i="0" u="none" strike="noStrike" dirty="0">
                <a:solidFill>
                  <a:srgbClr val="4EA1DB"/>
                </a:solidFill>
                <a:effectLst/>
                <a:latin typeface="-apple-system"/>
              </a:rPr>
              <a:t>/abs/1505.04597</a:t>
            </a:r>
            <a:endParaRPr lang="zh-CN" altLang="en-US" sz="1600" dirty="0"/>
          </a:p>
        </p:txBody>
      </p:sp>
      <p:pic>
        <p:nvPicPr>
          <p:cNvPr id="7170" name="Picture 2" descr="深度学习U-Net方法及其在高分辨卫星影像分类中的应用">
            <a:extLst>
              <a:ext uri="{FF2B5EF4-FFF2-40B4-BE49-F238E27FC236}">
                <a16:creationId xmlns:a16="http://schemas.microsoft.com/office/drawing/2014/main" id="{86ECDBBF-3C9D-266F-72D8-A3977B4BFA6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5911" y="1285860"/>
            <a:ext cx="9005595" cy="45016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41367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2" y="436469"/>
            <a:ext cx="11166088"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Epidemic</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F64D8834-E2BC-449B-AE26-02CE308A4E59}"/>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grpSp>
        <p:nvGrpSpPr>
          <p:cNvPr id="3" name="组合 2">
            <a:extLst>
              <a:ext uri="{FF2B5EF4-FFF2-40B4-BE49-F238E27FC236}">
                <a16:creationId xmlns:a16="http://schemas.microsoft.com/office/drawing/2014/main" id="{4AA09299-D034-B77B-50DB-3FB624D51B20}"/>
              </a:ext>
            </a:extLst>
          </p:cNvPr>
          <p:cNvGrpSpPr/>
          <p:nvPr/>
        </p:nvGrpSpPr>
        <p:grpSpPr>
          <a:xfrm>
            <a:off x="9887620" y="6272698"/>
            <a:ext cx="1730076" cy="504431"/>
            <a:chOff x="9887620" y="6272698"/>
            <a:chExt cx="1730076" cy="504431"/>
          </a:xfrm>
        </p:grpSpPr>
        <p:pic>
          <p:nvPicPr>
            <p:cNvPr id="5" name="pattern_logo1.png" descr="pattern_logo1.png">
              <a:extLst>
                <a:ext uri="{FF2B5EF4-FFF2-40B4-BE49-F238E27FC236}">
                  <a16:creationId xmlns:a16="http://schemas.microsoft.com/office/drawing/2014/main" id="{5D498764-8A69-7D1F-2186-54D9E16CE4EB}"/>
                </a:ext>
              </a:extLst>
            </p:cNvPr>
            <p:cNvPicPr>
              <a:picLocks noChangeAspect="1"/>
            </p:cNvPicPr>
            <p:nvPr/>
          </p:nvPicPr>
          <p:blipFill>
            <a:blip r:embed="rId3"/>
            <a:stretch>
              <a:fillRect/>
            </a:stretch>
          </p:blipFill>
          <p:spPr>
            <a:xfrm>
              <a:off x="9887620" y="6272698"/>
              <a:ext cx="523538" cy="504431"/>
            </a:xfrm>
            <a:prstGeom prst="rect">
              <a:avLst/>
            </a:prstGeom>
            <a:ln w="12700">
              <a:miter lim="400000"/>
            </a:ln>
          </p:spPr>
        </p:pic>
        <p:pic>
          <p:nvPicPr>
            <p:cNvPr id="6" name="text.png" descr="text.png">
              <a:extLst>
                <a:ext uri="{FF2B5EF4-FFF2-40B4-BE49-F238E27FC236}">
                  <a16:creationId xmlns:a16="http://schemas.microsoft.com/office/drawing/2014/main" id="{9804D176-958F-94C9-CA76-6B0091760A06}"/>
                </a:ext>
              </a:extLst>
            </p:cNvPr>
            <p:cNvPicPr>
              <a:picLocks noChangeAspect="1"/>
            </p:cNvPicPr>
            <p:nvPr/>
          </p:nvPicPr>
          <p:blipFill>
            <a:blip r:embed="rId4"/>
            <a:stretch>
              <a:fillRect/>
            </a:stretch>
          </p:blipFill>
          <p:spPr>
            <a:xfrm>
              <a:off x="10422843" y="6272698"/>
              <a:ext cx="1194853" cy="504431"/>
            </a:xfrm>
            <a:prstGeom prst="rect">
              <a:avLst/>
            </a:prstGeom>
            <a:ln w="12700">
              <a:miter lim="400000"/>
            </a:ln>
          </p:spPr>
        </p:pic>
      </p:grpSp>
      <p:sp>
        <p:nvSpPr>
          <p:cNvPr id="4" name="文本框 3">
            <a:extLst>
              <a:ext uri="{FF2B5EF4-FFF2-40B4-BE49-F238E27FC236}">
                <a16:creationId xmlns:a16="http://schemas.microsoft.com/office/drawing/2014/main" id="{A775D885-E4B6-3B7F-CC94-95DEA4AA1B68}"/>
              </a:ext>
            </a:extLst>
          </p:cNvPr>
          <p:cNvSpPr txBox="1"/>
          <p:nvPr/>
        </p:nvSpPr>
        <p:spPr>
          <a:xfrm>
            <a:off x="574304" y="6251653"/>
            <a:ext cx="8874496" cy="523220"/>
          </a:xfrm>
          <a:prstGeom prst="rect">
            <a:avLst/>
          </a:prstGeom>
          <a:noFill/>
        </p:spPr>
        <p:txBody>
          <a:bodyPr wrap="square" rtlCol="0">
            <a:spAutoFit/>
          </a:bodyPr>
          <a:lstStyle/>
          <a:p>
            <a:r>
              <a:rPr lang="en" altLang="zh-CN" sz="1400" b="0" i="0" u="none" strike="noStrike" dirty="0">
                <a:solidFill>
                  <a:srgbClr val="9BF1FF"/>
                </a:solidFill>
                <a:effectLst/>
                <a:latin typeface="Source Sans Pro" panose="020B0503030403020204" pitchFamily="34" charset="0"/>
                <a:hlinkClick r:id="rId5"/>
              </a:rPr>
              <a:t>Jiang Zhang,</a:t>
            </a:r>
            <a:r>
              <a:rPr lang="en-US" altLang="zh-CN" sz="1400" dirty="0">
                <a:solidFill>
                  <a:srgbClr val="9BF1FF"/>
                </a:solidFill>
                <a:latin typeface="Source Sans Pro" panose="020B0503030403020204" pitchFamily="34" charset="0"/>
                <a:hlinkClick r:id="rId5"/>
              </a:rPr>
              <a:t>et</a:t>
            </a:r>
            <a:r>
              <a:rPr lang="zh-CN" altLang="en-US" sz="1400" dirty="0">
                <a:solidFill>
                  <a:srgbClr val="9BF1FF"/>
                </a:solidFill>
                <a:latin typeface="Source Sans Pro" panose="020B0503030403020204" pitchFamily="34" charset="0"/>
                <a:hlinkClick r:id="rId5"/>
              </a:rPr>
              <a:t> </a:t>
            </a:r>
            <a:r>
              <a:rPr lang="en-US" altLang="zh-CN" sz="1400" dirty="0">
                <a:solidFill>
                  <a:srgbClr val="9BF1FF"/>
                </a:solidFill>
                <a:latin typeface="Source Sans Pro" panose="020B0503030403020204" pitchFamily="34" charset="0"/>
                <a:hlinkClick r:id="rId5"/>
              </a:rPr>
              <a:t>al</a:t>
            </a:r>
            <a:r>
              <a:rPr lang="en" altLang="zh-CN" sz="1400" b="0" i="0" u="none" strike="noStrike" dirty="0">
                <a:solidFill>
                  <a:srgbClr val="9BF1FF"/>
                </a:solidFill>
                <a:effectLst/>
                <a:latin typeface="Source Sans Pro" panose="020B0503030403020204" pitchFamily="34" charset="0"/>
                <a:hlinkClick r:id="rId5"/>
              </a:rPr>
              <a:t>. Investigating time, strength, and duration of measures in controlling the spread of COVID-19 using a networked meta-population model; Nonlinear Dynamics 101(10223) (2020)</a:t>
            </a:r>
            <a:endParaRPr lang="zh-CN" altLang="en-US" sz="1400" dirty="0">
              <a:latin typeface="微软雅黑" panose="020B0503020204020204" pitchFamily="34" charset="-122"/>
              <a:ea typeface="微软雅黑" panose="020B0503020204020204" pitchFamily="34" charset="-122"/>
            </a:endParaRPr>
          </a:p>
        </p:txBody>
      </p:sp>
      <p:pic>
        <p:nvPicPr>
          <p:cNvPr id="11" name="内容占位符 10">
            <a:extLst>
              <a:ext uri="{FF2B5EF4-FFF2-40B4-BE49-F238E27FC236}">
                <a16:creationId xmlns:a16="http://schemas.microsoft.com/office/drawing/2014/main" id="{A51E680D-EA4F-F096-B5B6-16A4EAF0774A}"/>
              </a:ext>
            </a:extLst>
          </p:cNvPr>
          <p:cNvPicPr>
            <a:picLocks noGrp="1" noChangeAspect="1"/>
          </p:cNvPicPr>
          <p:nvPr>
            <p:ph idx="1"/>
          </p:nvPr>
        </p:nvPicPr>
        <p:blipFill rotWithShape="1">
          <a:blip r:embed="rId6"/>
          <a:srcRect r="1508" b="-2"/>
          <a:stretch/>
        </p:blipFill>
        <p:spPr>
          <a:xfrm>
            <a:off x="635619" y="1438398"/>
            <a:ext cx="5596626" cy="4311235"/>
          </a:xfrm>
          <a:prstGeom prst="rect">
            <a:avLst/>
          </a:prstGeom>
        </p:spPr>
      </p:pic>
      <mc:AlternateContent xmlns:mc="http://schemas.openxmlformats.org/markup-compatibility/2006" xmlns:a14="http://schemas.microsoft.com/office/drawing/2010/main">
        <mc:Choice Requires="a14">
          <p:sp>
            <p:nvSpPr>
              <p:cNvPr id="15" name="矩形 14">
                <a:extLst>
                  <a:ext uri="{FF2B5EF4-FFF2-40B4-BE49-F238E27FC236}">
                    <a16:creationId xmlns:a16="http://schemas.microsoft.com/office/drawing/2014/main" id="{F12FC99C-122A-D91D-A6CA-E9FB9CB6D0A4}"/>
                  </a:ext>
                </a:extLst>
              </p:cNvPr>
              <p:cNvSpPr/>
              <p:nvPr/>
            </p:nvSpPr>
            <p:spPr>
              <a:xfrm>
                <a:off x="7022124" y="3004948"/>
                <a:ext cx="6210216" cy="2921121"/>
              </a:xfrm>
              <a:prstGeom prst="rect">
                <a:avLst/>
              </a:prstGeom>
            </p:spPr>
            <p:txBody>
              <a:bodyPr wrap="square">
                <a:spAutoFit/>
              </a:bodyPr>
              <a:lstStyle/>
              <a:p>
                <a:pPr algn="just">
                  <a:lnSpc>
                    <a:spcPct val="150000"/>
                  </a:lnSpc>
                  <a:spcAft>
                    <a:spcPts val="0"/>
                  </a:spcAft>
                </a:pPr>
                <a:r>
                  <a:rPr lang="zh-CN" altLang="zh-CN" sz="1400" dirty="0">
                    <a:latin typeface="Arial" panose="020B0604020202020204" pitchFamily="34" charset="0"/>
                  </a:rPr>
                  <a:t> </a:t>
                </a:r>
                <a14:m>
                  <m:oMath xmlns:m="http://schemas.openxmlformats.org/officeDocument/2006/math">
                    <m:r>
                      <a:rPr lang="zh-CN" altLang="en-US" sz="1200" i="1">
                        <a:effectLst/>
                        <a:latin typeface="Cambria Math" panose="02040503050406030204" pitchFamily="18" charset="0"/>
                        <a:ea typeface="Cambria Math" panose="02040503050406030204" pitchFamily="18" charset="0"/>
                      </a:rPr>
                      <m:t>𝜕</m:t>
                    </m:r>
                    <m:sSub>
                      <m:sSubPr>
                        <m:ctrlPr>
                          <a:rPr lang="zh-CN" altLang="zh-CN" sz="1400" i="1">
                            <a:latin typeface="Cambria Math" panose="02040503050406030204" pitchFamily="18" charset="0"/>
                            <a:ea typeface="Cambria Math" panose="02040503050406030204" pitchFamily="18" charset="0"/>
                          </a:rPr>
                        </m:ctrlPr>
                      </m:sSubPr>
                      <m:e>
                        <m:r>
                          <a:rPr lang="zh-CN" altLang="en-US" sz="1400" i="1">
                            <a:latin typeface="Cambria Math" panose="02040503050406030204" pitchFamily="18" charset="0"/>
                            <a:ea typeface="Cambria Math" panose="02040503050406030204" pitchFamily="18" charset="0"/>
                          </a:rPr>
                          <m:t>𝑠</m:t>
                        </m:r>
                      </m:e>
                      <m:sub>
                        <m:r>
                          <a:rPr lang="zh-CN" altLang="en-US" sz="1400" i="1">
                            <a:latin typeface="Cambria Math" panose="02040503050406030204" pitchFamily="18" charset="0"/>
                            <a:ea typeface="Cambria Math" panose="02040503050406030204" pitchFamily="18" charset="0"/>
                          </a:rPr>
                          <m:t>𝑛</m:t>
                        </m:r>
                      </m:sub>
                    </m:sSub>
                    <m:r>
                      <a:rPr lang="zh-CN" altLang="zh-CN" sz="1400" i="1">
                        <a:latin typeface="Cambria Math" panose="02040503050406030204" pitchFamily="18" charset="0"/>
                        <a:ea typeface="Cambria Math" panose="02040503050406030204" pitchFamily="18" charset="0"/>
                      </a:rPr>
                      <m:t>/ </m:t>
                    </m:r>
                    <m:r>
                      <a:rPr lang="zh-CN" altLang="en-US" sz="1400" i="1">
                        <a:latin typeface="Cambria Math" panose="02040503050406030204" pitchFamily="18" charset="0"/>
                        <a:ea typeface="Cambria Math" panose="02040503050406030204" pitchFamily="18" charset="0"/>
                      </a:rPr>
                      <m:t>𝜕</m:t>
                    </m:r>
                    <m:r>
                      <a:rPr lang="zh-CN" altLang="en-US" sz="1400" i="1">
                        <a:latin typeface="Cambria Math" panose="02040503050406030204" pitchFamily="18" charset="0"/>
                        <a:ea typeface="Cambria Math" panose="02040503050406030204" pitchFamily="18" charset="0"/>
                      </a:rPr>
                      <m:t>𝑡</m:t>
                    </m:r>
                    <m:r>
                      <a:rPr lang="zh-CN" altLang="zh-CN" sz="1400" i="1">
                        <a:latin typeface="Cambria Math" panose="02040503050406030204" pitchFamily="18" charset="0"/>
                        <a:ea typeface="Cambria Math" panose="02040503050406030204" pitchFamily="18" charset="0"/>
                      </a:rPr>
                      <m:t> = </m:t>
                    </m:r>
                    <m:r>
                      <a:rPr lang="zh-CN" altLang="en-US" sz="1400" i="1">
                        <a:latin typeface="Cambria Math" panose="02040503050406030204" pitchFamily="18" charset="0"/>
                        <a:ea typeface="Cambria Math" panose="02040503050406030204" pitchFamily="18" charset="0"/>
                      </a:rPr>
                      <m:t>−</m:t>
                    </m:r>
                    <m:f>
                      <m:fPr>
                        <m:ctrlPr>
                          <a:rPr lang="zh-CN" altLang="zh-CN" sz="1400" i="1">
                            <a:latin typeface="Cambria Math" panose="02040503050406030204" pitchFamily="18" charset="0"/>
                            <a:ea typeface="Cambria Math" panose="02040503050406030204" pitchFamily="18" charset="0"/>
                          </a:rPr>
                        </m:ctrlPr>
                      </m:fPr>
                      <m:num>
                        <m:sSub>
                          <m:sSubPr>
                            <m:ctrlPr>
                              <a:rPr lang="zh-CN" altLang="zh-CN" sz="1400" i="1">
                                <a:latin typeface="Cambria Math" panose="02040503050406030204" pitchFamily="18" charset="0"/>
                                <a:ea typeface="Cambria Math" panose="02040503050406030204" pitchFamily="18" charset="0"/>
                              </a:rPr>
                            </m:ctrlPr>
                          </m:sSubPr>
                          <m:e>
                            <m:r>
                              <a:rPr lang="zh-CN" altLang="en-US" sz="1400" i="1">
                                <a:latin typeface="Cambria Math" panose="02040503050406030204" pitchFamily="18" charset="0"/>
                                <a:ea typeface="Cambria Math" panose="02040503050406030204" pitchFamily="18" charset="0"/>
                              </a:rPr>
                              <m:t>𝑅</m:t>
                            </m:r>
                          </m:e>
                          <m:sub>
                            <m:r>
                              <a:rPr lang="zh-CN" altLang="zh-CN" sz="1400" i="1">
                                <a:latin typeface="Cambria Math" panose="02040503050406030204" pitchFamily="18" charset="0"/>
                                <a:ea typeface="Cambria Math" panose="02040503050406030204" pitchFamily="18" charset="0"/>
                              </a:rPr>
                              <m:t>0</m:t>
                            </m:r>
                          </m:sub>
                        </m:sSub>
                      </m:num>
                      <m:den>
                        <m:sSub>
                          <m:sSubPr>
                            <m:ctrlPr>
                              <a:rPr lang="zh-CN" altLang="zh-CN" sz="1400" i="1">
                                <a:latin typeface="Cambria Math" panose="02040503050406030204" pitchFamily="18" charset="0"/>
                                <a:ea typeface="Cambria Math" panose="02040503050406030204" pitchFamily="18" charset="0"/>
                              </a:rPr>
                            </m:ctrlPr>
                          </m:sSubPr>
                          <m:e>
                            <m:r>
                              <a:rPr lang="zh-CN" altLang="en-US" sz="1400" i="1">
                                <a:latin typeface="Cambria Math" panose="02040503050406030204" pitchFamily="18" charset="0"/>
                                <a:ea typeface="Cambria Math" panose="02040503050406030204" pitchFamily="18" charset="0"/>
                              </a:rPr>
                              <m:t>𝑇</m:t>
                            </m:r>
                          </m:e>
                          <m:sub>
                            <m:r>
                              <a:rPr lang="zh-CN" altLang="en-US" sz="1400" i="1">
                                <a:latin typeface="Cambria Math" panose="02040503050406030204" pitchFamily="18" charset="0"/>
                                <a:ea typeface="Cambria Math" panose="02040503050406030204" pitchFamily="18" charset="0"/>
                              </a:rPr>
                              <m:t>𝐿</m:t>
                            </m:r>
                          </m:sub>
                        </m:sSub>
                      </m:den>
                    </m:f>
                    <m:r>
                      <a:rPr lang="zh-CN" altLang="zh-CN" sz="1400" i="1">
                        <a:latin typeface="Cambria Math" panose="02040503050406030204" pitchFamily="18" charset="0"/>
                        <a:ea typeface="Cambria Math" panose="02040503050406030204" pitchFamily="18" charset="0"/>
                      </a:rPr>
                      <m:t> </m:t>
                    </m:r>
                    <m:sSub>
                      <m:sSubPr>
                        <m:ctrlPr>
                          <a:rPr lang="zh-CN" altLang="zh-CN" sz="1400" i="1">
                            <a:latin typeface="Cambria Math" panose="02040503050406030204" pitchFamily="18" charset="0"/>
                            <a:ea typeface="Cambria Math" panose="02040503050406030204" pitchFamily="18" charset="0"/>
                          </a:rPr>
                        </m:ctrlPr>
                      </m:sSubPr>
                      <m:e>
                        <m:r>
                          <a:rPr lang="zh-CN" altLang="en-US" sz="1400" i="1">
                            <a:latin typeface="Cambria Math" panose="02040503050406030204" pitchFamily="18" charset="0"/>
                            <a:ea typeface="Cambria Math" panose="02040503050406030204" pitchFamily="18" charset="0"/>
                          </a:rPr>
                          <m:t>𝑠</m:t>
                        </m:r>
                      </m:e>
                      <m:sub>
                        <m:r>
                          <a:rPr lang="zh-CN" altLang="en-US" sz="1400" i="1">
                            <a:latin typeface="Cambria Math" panose="02040503050406030204" pitchFamily="18" charset="0"/>
                            <a:ea typeface="Cambria Math" panose="02040503050406030204" pitchFamily="18" charset="0"/>
                          </a:rPr>
                          <m:t>𝑛</m:t>
                        </m:r>
                      </m:sub>
                    </m:sSub>
                    <m:r>
                      <a:rPr lang="zh-CN" altLang="zh-CN" sz="1400" i="1">
                        <a:latin typeface="Cambria Math" panose="02040503050406030204" pitchFamily="18" charset="0"/>
                        <a:ea typeface="Cambria Math" panose="02040503050406030204" pitchFamily="18" charset="0"/>
                      </a:rPr>
                      <m:t> </m:t>
                    </m:r>
                    <m:sSub>
                      <m:sSubPr>
                        <m:ctrlPr>
                          <a:rPr lang="zh-CN" altLang="zh-CN" sz="1400" i="1">
                            <a:latin typeface="Cambria Math" panose="02040503050406030204" pitchFamily="18" charset="0"/>
                            <a:ea typeface="Cambria Math" panose="02040503050406030204" pitchFamily="18" charset="0"/>
                          </a:rPr>
                        </m:ctrlPr>
                      </m:sSubPr>
                      <m:e>
                        <m:r>
                          <a:rPr lang="zh-CN" altLang="en-US" sz="1400" i="1">
                            <a:latin typeface="Cambria Math" panose="02040503050406030204" pitchFamily="18" charset="0"/>
                            <a:ea typeface="Cambria Math" panose="02040503050406030204" pitchFamily="18" charset="0"/>
                          </a:rPr>
                          <m:t>𝑖</m:t>
                        </m:r>
                      </m:e>
                      <m:sub>
                        <m:r>
                          <a:rPr lang="zh-CN" altLang="en-US" sz="1400" i="1">
                            <a:latin typeface="Cambria Math" panose="02040503050406030204" pitchFamily="18" charset="0"/>
                            <a:ea typeface="Cambria Math" panose="02040503050406030204" pitchFamily="18" charset="0"/>
                          </a:rPr>
                          <m:t>𝑛</m:t>
                        </m:r>
                      </m:sub>
                    </m:sSub>
                    <m:r>
                      <a:rPr lang="zh-CN" altLang="zh-CN" sz="1400" i="1">
                        <a:latin typeface="Cambria Math" panose="02040503050406030204" pitchFamily="18" charset="0"/>
                        <a:ea typeface="Cambria Math" panose="02040503050406030204" pitchFamily="18" charset="0"/>
                      </a:rPr>
                      <m:t> + </m:t>
                    </m:r>
                    <m:r>
                      <a:rPr lang="zh-CN" altLang="en-US" sz="1400" i="1">
                        <a:latin typeface="Cambria Math" panose="02040503050406030204" pitchFamily="18" charset="0"/>
                        <a:ea typeface="Cambria Math" panose="02040503050406030204" pitchFamily="18" charset="0"/>
                      </a:rPr>
                      <m:t>𝜔</m:t>
                    </m:r>
                    <m:nary>
                      <m:naryPr>
                        <m:chr m:val="∑"/>
                        <m:ctrlPr>
                          <a:rPr lang="zh-CN" altLang="zh-CN" sz="1400" i="1">
                            <a:latin typeface="Cambria Math" panose="02040503050406030204" pitchFamily="18" charset="0"/>
                            <a:ea typeface="Cambria Math" panose="02040503050406030204" pitchFamily="18" charset="0"/>
                          </a:rPr>
                        </m:ctrlPr>
                      </m:naryPr>
                      <m:sub>
                        <m:r>
                          <a:rPr lang="zh-CN" altLang="en-US" sz="1400" i="1">
                            <a:latin typeface="Cambria Math" panose="02040503050406030204" pitchFamily="18" charset="0"/>
                            <a:ea typeface="Cambria Math" panose="02040503050406030204" pitchFamily="18" charset="0"/>
                          </a:rPr>
                          <m:t>𝑚</m:t>
                        </m:r>
                        <m:r>
                          <a:rPr lang="zh-CN" altLang="zh-CN" sz="1400" i="1">
                            <a:latin typeface="Cambria Math" panose="02040503050406030204" pitchFamily="18" charset="0"/>
                            <a:ea typeface="Cambria Math" panose="02040503050406030204" pitchFamily="18" charset="0"/>
                          </a:rPr>
                          <m:t> ≠ </m:t>
                        </m:r>
                        <m:r>
                          <a:rPr lang="zh-CN" altLang="en-US" sz="1400" i="1">
                            <a:latin typeface="Cambria Math" panose="02040503050406030204" pitchFamily="18" charset="0"/>
                            <a:ea typeface="Cambria Math" panose="02040503050406030204" pitchFamily="18" charset="0"/>
                          </a:rPr>
                          <m:t>𝑛</m:t>
                        </m:r>
                      </m:sub>
                      <m:sup/>
                      <m:e>
                        <m:sSub>
                          <m:sSubPr>
                            <m:ctrlPr>
                              <a:rPr lang="zh-CN" altLang="zh-CN" sz="1400" i="1">
                                <a:latin typeface="Cambria Math" panose="02040503050406030204" pitchFamily="18" charset="0"/>
                                <a:ea typeface="Cambria Math" panose="02040503050406030204" pitchFamily="18" charset="0"/>
                              </a:rPr>
                            </m:ctrlPr>
                          </m:sSubPr>
                          <m:e>
                            <m:r>
                              <a:rPr lang="zh-CN" altLang="en-US" sz="1400" i="1">
                                <a:latin typeface="Cambria Math" panose="02040503050406030204" pitchFamily="18" charset="0"/>
                                <a:ea typeface="Cambria Math" panose="02040503050406030204" pitchFamily="18" charset="0"/>
                              </a:rPr>
                              <m:t>𝑃</m:t>
                            </m:r>
                          </m:e>
                          <m:sub>
                            <m:r>
                              <a:rPr lang="zh-CN" altLang="en-US" sz="1400" i="1">
                                <a:latin typeface="Cambria Math" panose="02040503050406030204" pitchFamily="18" charset="0"/>
                                <a:ea typeface="Cambria Math" panose="02040503050406030204" pitchFamily="18" charset="0"/>
                              </a:rPr>
                              <m:t>𝑚𝑛</m:t>
                            </m:r>
                          </m:sub>
                        </m:sSub>
                        <m:r>
                          <a:rPr lang="zh-CN" altLang="zh-CN" sz="1400" i="1">
                            <a:latin typeface="Cambria Math" panose="02040503050406030204" pitchFamily="18" charset="0"/>
                            <a:ea typeface="Cambria Math" panose="02040503050406030204" pitchFamily="18" charset="0"/>
                          </a:rPr>
                          <m:t>(</m:t>
                        </m:r>
                        <m:sSub>
                          <m:sSubPr>
                            <m:ctrlPr>
                              <a:rPr lang="zh-CN" altLang="zh-CN" sz="1400" i="1">
                                <a:latin typeface="Cambria Math" panose="02040503050406030204" pitchFamily="18" charset="0"/>
                                <a:ea typeface="Cambria Math" panose="02040503050406030204" pitchFamily="18" charset="0"/>
                              </a:rPr>
                            </m:ctrlPr>
                          </m:sSubPr>
                          <m:e>
                            <m:r>
                              <a:rPr lang="zh-CN" altLang="en-US" sz="1400" i="1">
                                <a:latin typeface="Cambria Math" panose="02040503050406030204" pitchFamily="18" charset="0"/>
                                <a:ea typeface="Cambria Math" panose="02040503050406030204" pitchFamily="18" charset="0"/>
                              </a:rPr>
                              <m:t>𝑠</m:t>
                            </m:r>
                          </m:e>
                          <m:sub>
                            <m:r>
                              <a:rPr lang="zh-CN" altLang="en-US" sz="1400" i="1">
                                <a:latin typeface="Cambria Math" panose="02040503050406030204" pitchFamily="18" charset="0"/>
                                <a:ea typeface="Cambria Math" panose="02040503050406030204" pitchFamily="18" charset="0"/>
                              </a:rPr>
                              <m:t>𝑚</m:t>
                            </m:r>
                          </m:sub>
                        </m:sSub>
                        <m:r>
                          <a:rPr lang="zh-CN" altLang="en-US" sz="1400" i="1">
                            <a:latin typeface="Cambria Math" panose="02040503050406030204" pitchFamily="18" charset="0"/>
                            <a:ea typeface="Cambria Math" panose="02040503050406030204" pitchFamily="18" charset="0"/>
                          </a:rPr>
                          <m:t>−</m:t>
                        </m:r>
                        <m:sSub>
                          <m:sSubPr>
                            <m:ctrlPr>
                              <a:rPr lang="zh-CN" altLang="zh-CN" sz="1400" i="1">
                                <a:latin typeface="Cambria Math" panose="02040503050406030204" pitchFamily="18" charset="0"/>
                                <a:ea typeface="Cambria Math" panose="02040503050406030204" pitchFamily="18" charset="0"/>
                              </a:rPr>
                            </m:ctrlPr>
                          </m:sSubPr>
                          <m:e>
                            <m:r>
                              <a:rPr lang="zh-CN" altLang="en-US" sz="1400" i="1">
                                <a:latin typeface="Cambria Math" panose="02040503050406030204" pitchFamily="18" charset="0"/>
                                <a:ea typeface="Cambria Math" panose="02040503050406030204" pitchFamily="18" charset="0"/>
                              </a:rPr>
                              <m:t>𝑠</m:t>
                            </m:r>
                          </m:e>
                          <m:sub>
                            <m:r>
                              <a:rPr lang="zh-CN" altLang="en-US" sz="1400" i="1">
                                <a:latin typeface="Cambria Math" panose="02040503050406030204" pitchFamily="18" charset="0"/>
                                <a:ea typeface="Cambria Math" panose="02040503050406030204" pitchFamily="18" charset="0"/>
                              </a:rPr>
                              <m:t>𝑛</m:t>
                            </m:r>
                          </m:sub>
                        </m:sSub>
                        <m:r>
                          <a:rPr lang="zh-CN" altLang="zh-CN" sz="1400" i="1">
                            <a:latin typeface="Cambria Math" panose="02040503050406030204" pitchFamily="18" charset="0"/>
                            <a:ea typeface="Cambria Math" panose="02040503050406030204" pitchFamily="18" charset="0"/>
                          </a:rPr>
                          <m:t>)</m:t>
                        </m:r>
                      </m:e>
                    </m:nary>
                  </m:oMath>
                </a14:m>
                <a:endParaRPr lang="zh-CN" altLang="zh-CN" sz="1200" dirty="0">
                  <a:latin typeface="Arial" panose="020B0604020202020204" pitchFamily="34" charset="0"/>
                </a:endParaRPr>
              </a:p>
              <a:p>
                <a:pPr algn="just">
                  <a:lnSpc>
                    <a:spcPct val="150000"/>
                  </a:lnSpc>
                  <a:spcAft>
                    <a:spcPts val="0"/>
                  </a:spcAft>
                </a:pPr>
                <a14:m>
                  <m:oMathPara xmlns:m="http://schemas.openxmlformats.org/officeDocument/2006/math">
                    <m:oMathParaPr>
                      <m:jc m:val="left"/>
                    </m:oMathParaPr>
                    <m:oMath xmlns:m="http://schemas.openxmlformats.org/officeDocument/2006/math">
                      <m:r>
                        <a:rPr lang="zh-CN" altLang="en-US" sz="1200" i="1">
                          <a:latin typeface="Cambria Math" panose="02040503050406030204" pitchFamily="18" charset="0"/>
                          <a:ea typeface="Cambria Math" panose="02040503050406030204" pitchFamily="18" charset="0"/>
                        </a:rPr>
                        <m:t>𝜕</m:t>
                      </m:r>
                      <m:sSub>
                        <m:sSubPr>
                          <m:ctrlPr>
                            <a:rPr lang="zh-CN" altLang="zh-CN" sz="1400" i="1">
                              <a:latin typeface="Cambria Math" panose="02040503050406030204" pitchFamily="18" charset="0"/>
                              <a:ea typeface="Cambria Math" panose="02040503050406030204" pitchFamily="18" charset="0"/>
                            </a:rPr>
                          </m:ctrlPr>
                        </m:sSubPr>
                        <m:e>
                          <m:r>
                            <a:rPr lang="zh-CN" altLang="en-US" sz="1400" i="1">
                              <a:latin typeface="Cambria Math" panose="02040503050406030204" pitchFamily="18" charset="0"/>
                              <a:ea typeface="Cambria Math" panose="02040503050406030204" pitchFamily="18" charset="0"/>
                            </a:rPr>
                            <m:t>𝑖</m:t>
                          </m:r>
                        </m:e>
                        <m:sub>
                          <m:r>
                            <a:rPr lang="zh-CN" altLang="en-US" sz="1400" i="1">
                              <a:latin typeface="Cambria Math" panose="02040503050406030204" pitchFamily="18" charset="0"/>
                              <a:ea typeface="Cambria Math" panose="02040503050406030204" pitchFamily="18" charset="0"/>
                            </a:rPr>
                            <m:t>𝑛</m:t>
                          </m:r>
                        </m:sub>
                      </m:sSub>
                      <m:r>
                        <a:rPr lang="en-US" altLang="zh-CN" sz="1400" i="1">
                          <a:latin typeface="Cambria Math" panose="02040503050406030204" pitchFamily="18" charset="0"/>
                          <a:ea typeface="Cambria Math" panose="02040503050406030204" pitchFamily="18" charset="0"/>
                        </a:rPr>
                        <m:t>/</m:t>
                      </m:r>
                      <m:r>
                        <a:rPr lang="zh-CN" altLang="en-US" sz="1400" i="1">
                          <a:latin typeface="Cambria Math" panose="02040503050406030204" pitchFamily="18" charset="0"/>
                          <a:ea typeface="Cambria Math" panose="02040503050406030204" pitchFamily="18" charset="0"/>
                        </a:rPr>
                        <m:t>𝜕</m:t>
                      </m:r>
                      <m:r>
                        <a:rPr lang="zh-CN" altLang="en-US" sz="1400" i="1">
                          <a:latin typeface="Cambria Math" panose="02040503050406030204" pitchFamily="18" charset="0"/>
                          <a:ea typeface="Cambria Math" panose="02040503050406030204" pitchFamily="18" charset="0"/>
                        </a:rPr>
                        <m:t>𝑡</m:t>
                      </m:r>
                      <m:r>
                        <a:rPr lang="zh-CN" altLang="zh-CN" sz="1400" i="1">
                          <a:latin typeface="Cambria Math" panose="02040503050406030204" pitchFamily="18" charset="0"/>
                          <a:ea typeface="Cambria Math" panose="02040503050406030204" pitchFamily="18" charset="0"/>
                        </a:rPr>
                        <m:t>= </m:t>
                      </m:r>
                      <m:f>
                        <m:fPr>
                          <m:ctrlPr>
                            <a:rPr lang="zh-CN" altLang="zh-CN" sz="1400" i="1">
                              <a:latin typeface="Cambria Math" panose="02040503050406030204" pitchFamily="18" charset="0"/>
                              <a:ea typeface="Cambria Math" panose="02040503050406030204" pitchFamily="18" charset="0"/>
                            </a:rPr>
                          </m:ctrlPr>
                        </m:fPr>
                        <m:num>
                          <m:sSub>
                            <m:sSubPr>
                              <m:ctrlPr>
                                <a:rPr lang="zh-CN" altLang="zh-CN" sz="1400" i="1">
                                  <a:latin typeface="Cambria Math" panose="02040503050406030204" pitchFamily="18" charset="0"/>
                                  <a:ea typeface="Cambria Math" panose="02040503050406030204" pitchFamily="18" charset="0"/>
                                </a:rPr>
                              </m:ctrlPr>
                            </m:sSubPr>
                            <m:e>
                              <m:r>
                                <a:rPr lang="zh-CN" altLang="en-US" sz="1400" i="1">
                                  <a:latin typeface="Cambria Math" panose="02040503050406030204" pitchFamily="18" charset="0"/>
                                  <a:ea typeface="Cambria Math" panose="02040503050406030204" pitchFamily="18" charset="0"/>
                                </a:rPr>
                                <m:t>𝑅</m:t>
                              </m:r>
                            </m:e>
                            <m:sub>
                              <m:r>
                                <a:rPr lang="zh-CN" altLang="zh-CN" sz="1400" i="1">
                                  <a:latin typeface="Cambria Math" panose="02040503050406030204" pitchFamily="18" charset="0"/>
                                  <a:ea typeface="Cambria Math" panose="02040503050406030204" pitchFamily="18" charset="0"/>
                                </a:rPr>
                                <m:t>0</m:t>
                              </m:r>
                            </m:sub>
                          </m:sSub>
                        </m:num>
                        <m:den>
                          <m:sSub>
                            <m:sSubPr>
                              <m:ctrlPr>
                                <a:rPr lang="zh-CN" altLang="zh-CN" sz="1400" i="1">
                                  <a:latin typeface="Cambria Math" panose="02040503050406030204" pitchFamily="18" charset="0"/>
                                  <a:ea typeface="Cambria Math" panose="02040503050406030204" pitchFamily="18" charset="0"/>
                                </a:rPr>
                              </m:ctrlPr>
                            </m:sSubPr>
                            <m:e>
                              <m:r>
                                <a:rPr lang="zh-CN" altLang="en-US" sz="1400" i="1">
                                  <a:latin typeface="Cambria Math" panose="02040503050406030204" pitchFamily="18" charset="0"/>
                                  <a:ea typeface="Cambria Math" panose="02040503050406030204" pitchFamily="18" charset="0"/>
                                </a:rPr>
                                <m:t>𝑇</m:t>
                              </m:r>
                            </m:e>
                            <m:sub>
                              <m:r>
                                <a:rPr lang="zh-CN" altLang="en-US" sz="1400" i="1">
                                  <a:latin typeface="Cambria Math" panose="02040503050406030204" pitchFamily="18" charset="0"/>
                                  <a:ea typeface="Cambria Math" panose="02040503050406030204" pitchFamily="18" charset="0"/>
                                </a:rPr>
                                <m:t>𝐿</m:t>
                              </m:r>
                            </m:sub>
                          </m:sSub>
                        </m:den>
                      </m:f>
                      <m:r>
                        <a:rPr lang="zh-CN" altLang="zh-CN" sz="1400" i="1">
                          <a:latin typeface="Cambria Math" panose="02040503050406030204" pitchFamily="18" charset="0"/>
                          <a:ea typeface="Cambria Math" panose="02040503050406030204" pitchFamily="18" charset="0"/>
                        </a:rPr>
                        <m:t> </m:t>
                      </m:r>
                      <m:sSub>
                        <m:sSubPr>
                          <m:ctrlPr>
                            <a:rPr lang="zh-CN" altLang="zh-CN" sz="1400" i="1">
                              <a:latin typeface="Cambria Math" panose="02040503050406030204" pitchFamily="18" charset="0"/>
                              <a:ea typeface="Cambria Math" panose="02040503050406030204" pitchFamily="18" charset="0"/>
                            </a:rPr>
                          </m:ctrlPr>
                        </m:sSubPr>
                        <m:e>
                          <m:r>
                            <a:rPr lang="zh-CN" altLang="en-US" sz="1400" i="1">
                              <a:latin typeface="Cambria Math" panose="02040503050406030204" pitchFamily="18" charset="0"/>
                              <a:ea typeface="Cambria Math" panose="02040503050406030204" pitchFamily="18" charset="0"/>
                            </a:rPr>
                            <m:t>𝑠</m:t>
                          </m:r>
                        </m:e>
                        <m:sub>
                          <m:r>
                            <a:rPr lang="zh-CN" altLang="en-US" sz="1400" i="1">
                              <a:latin typeface="Cambria Math" panose="02040503050406030204" pitchFamily="18" charset="0"/>
                              <a:ea typeface="Cambria Math" panose="02040503050406030204" pitchFamily="18" charset="0"/>
                            </a:rPr>
                            <m:t>𝑛</m:t>
                          </m:r>
                        </m:sub>
                      </m:sSub>
                      <m:r>
                        <a:rPr lang="zh-CN" altLang="zh-CN" sz="1400" i="1">
                          <a:latin typeface="Cambria Math" panose="02040503050406030204" pitchFamily="18" charset="0"/>
                          <a:ea typeface="Cambria Math" panose="02040503050406030204" pitchFamily="18" charset="0"/>
                        </a:rPr>
                        <m:t> </m:t>
                      </m:r>
                      <m:sSub>
                        <m:sSubPr>
                          <m:ctrlPr>
                            <a:rPr lang="zh-CN" altLang="zh-CN" sz="1400" i="1">
                              <a:latin typeface="Cambria Math" panose="02040503050406030204" pitchFamily="18" charset="0"/>
                              <a:ea typeface="Cambria Math" panose="02040503050406030204" pitchFamily="18" charset="0"/>
                            </a:rPr>
                          </m:ctrlPr>
                        </m:sSubPr>
                        <m:e>
                          <m:r>
                            <a:rPr lang="zh-CN" altLang="en-US" sz="1400" i="1">
                              <a:latin typeface="Cambria Math" panose="02040503050406030204" pitchFamily="18" charset="0"/>
                              <a:ea typeface="Cambria Math" panose="02040503050406030204" pitchFamily="18" charset="0"/>
                            </a:rPr>
                            <m:t>𝑖</m:t>
                          </m:r>
                        </m:e>
                        <m:sub>
                          <m:r>
                            <a:rPr lang="zh-CN" altLang="en-US" sz="1400" i="1">
                              <a:latin typeface="Cambria Math" panose="02040503050406030204" pitchFamily="18" charset="0"/>
                              <a:ea typeface="Cambria Math" panose="02040503050406030204" pitchFamily="18" charset="0"/>
                            </a:rPr>
                            <m:t>𝑛</m:t>
                          </m:r>
                        </m:sub>
                      </m:sSub>
                      <m:r>
                        <a:rPr lang="zh-CN" altLang="zh-CN" sz="1400" i="1">
                          <a:latin typeface="Cambria Math" panose="02040503050406030204" pitchFamily="18" charset="0"/>
                          <a:ea typeface="Cambria Math" panose="02040503050406030204" pitchFamily="18" charset="0"/>
                        </a:rPr>
                        <m:t> </m:t>
                      </m:r>
                      <m:r>
                        <a:rPr lang="zh-CN" altLang="en-US" sz="1400" i="1">
                          <a:latin typeface="Cambria Math" panose="02040503050406030204" pitchFamily="18" charset="0"/>
                          <a:ea typeface="Cambria Math" panose="02040503050406030204" pitchFamily="18" charset="0"/>
                        </a:rPr>
                        <m:t>−</m:t>
                      </m:r>
                      <m:r>
                        <a:rPr lang="zh-CN" altLang="zh-CN" sz="1400" i="1">
                          <a:latin typeface="Cambria Math" panose="02040503050406030204" pitchFamily="18" charset="0"/>
                          <a:ea typeface="Cambria Math" panose="02040503050406030204" pitchFamily="18" charset="0"/>
                        </a:rPr>
                        <m:t>  </m:t>
                      </m:r>
                      <m:f>
                        <m:fPr>
                          <m:ctrlPr>
                            <a:rPr lang="zh-CN" altLang="zh-CN" sz="1400" i="1">
                              <a:latin typeface="Cambria Math" panose="02040503050406030204" pitchFamily="18" charset="0"/>
                              <a:ea typeface="Cambria Math" panose="02040503050406030204" pitchFamily="18" charset="0"/>
                            </a:rPr>
                          </m:ctrlPr>
                        </m:fPr>
                        <m:num>
                          <m:r>
                            <a:rPr lang="zh-CN" altLang="en-US" sz="1400" i="1">
                              <a:latin typeface="Cambria Math" panose="02040503050406030204" pitchFamily="18" charset="0"/>
                              <a:ea typeface="Cambria Math" panose="02040503050406030204" pitchFamily="18" charset="0"/>
                            </a:rPr>
                            <m:t>𝛼</m:t>
                          </m:r>
                        </m:num>
                        <m:den>
                          <m:sSub>
                            <m:sSubPr>
                              <m:ctrlPr>
                                <a:rPr lang="zh-CN" altLang="zh-CN" sz="1400" i="1">
                                  <a:latin typeface="Cambria Math" panose="02040503050406030204" pitchFamily="18" charset="0"/>
                                  <a:ea typeface="Cambria Math" panose="02040503050406030204" pitchFamily="18" charset="0"/>
                                </a:rPr>
                              </m:ctrlPr>
                            </m:sSubPr>
                            <m:e>
                              <m:r>
                                <a:rPr lang="zh-CN" altLang="en-US" sz="1400" i="1">
                                  <a:latin typeface="Cambria Math" panose="02040503050406030204" pitchFamily="18" charset="0"/>
                                  <a:ea typeface="Cambria Math" panose="02040503050406030204" pitchFamily="18" charset="0"/>
                                </a:rPr>
                                <m:t>𝑇</m:t>
                              </m:r>
                            </m:e>
                            <m:sub>
                              <m:r>
                                <a:rPr lang="zh-CN" altLang="en-US" sz="1400" i="1">
                                  <a:latin typeface="Cambria Math" panose="02040503050406030204" pitchFamily="18" charset="0"/>
                                  <a:ea typeface="Cambria Math" panose="02040503050406030204" pitchFamily="18" charset="0"/>
                                </a:rPr>
                                <m:t>𝐿</m:t>
                              </m:r>
                            </m:sub>
                          </m:sSub>
                        </m:den>
                      </m:f>
                      <m:r>
                        <a:rPr lang="zh-CN" altLang="zh-CN" sz="1400" i="1">
                          <a:latin typeface="Cambria Math" panose="02040503050406030204" pitchFamily="18" charset="0"/>
                          <a:ea typeface="Cambria Math" panose="02040503050406030204" pitchFamily="18" charset="0"/>
                        </a:rPr>
                        <m:t> </m:t>
                      </m:r>
                      <m:sSub>
                        <m:sSubPr>
                          <m:ctrlPr>
                            <a:rPr lang="zh-CN" altLang="zh-CN" sz="1400" i="1">
                              <a:latin typeface="Cambria Math" panose="02040503050406030204" pitchFamily="18" charset="0"/>
                              <a:ea typeface="Cambria Math" panose="02040503050406030204" pitchFamily="18" charset="0"/>
                            </a:rPr>
                          </m:ctrlPr>
                        </m:sSubPr>
                        <m:e>
                          <m:r>
                            <a:rPr lang="zh-CN" altLang="en-US" sz="1400" i="1">
                              <a:latin typeface="Cambria Math" panose="02040503050406030204" pitchFamily="18" charset="0"/>
                              <a:ea typeface="Cambria Math" panose="02040503050406030204" pitchFamily="18" charset="0"/>
                            </a:rPr>
                            <m:t>𝑖</m:t>
                          </m:r>
                        </m:e>
                        <m:sub>
                          <m:r>
                            <a:rPr lang="zh-CN" altLang="en-US" sz="1400" i="1">
                              <a:latin typeface="Cambria Math" panose="02040503050406030204" pitchFamily="18" charset="0"/>
                              <a:ea typeface="Cambria Math" panose="02040503050406030204" pitchFamily="18" charset="0"/>
                            </a:rPr>
                            <m:t>𝑛</m:t>
                          </m:r>
                        </m:sub>
                      </m:sSub>
                      <m:r>
                        <a:rPr lang="zh-CN" altLang="en-US" sz="1400" i="1">
                          <a:latin typeface="Cambria Math" panose="02040503050406030204" pitchFamily="18" charset="0"/>
                          <a:ea typeface="Cambria Math" panose="02040503050406030204" pitchFamily="18" charset="0"/>
                        </a:rPr>
                        <m:t>−</m:t>
                      </m:r>
                      <m:f>
                        <m:fPr>
                          <m:ctrlPr>
                            <a:rPr lang="zh-CN" altLang="zh-CN" sz="1400" i="1">
                              <a:latin typeface="Cambria Math" panose="02040503050406030204" pitchFamily="18" charset="0"/>
                              <a:ea typeface="Cambria Math" panose="02040503050406030204" pitchFamily="18" charset="0"/>
                            </a:rPr>
                          </m:ctrlPr>
                        </m:fPr>
                        <m:num>
                          <m:r>
                            <a:rPr lang="zh-CN" altLang="zh-CN" sz="1400" i="1">
                              <a:latin typeface="Cambria Math" panose="02040503050406030204" pitchFamily="18" charset="0"/>
                              <a:ea typeface="Cambria Math" panose="02040503050406030204" pitchFamily="18" charset="0"/>
                            </a:rPr>
                            <m:t>1</m:t>
                          </m:r>
                          <m:r>
                            <a:rPr lang="zh-CN" altLang="en-US" sz="1400" i="1">
                              <a:latin typeface="Cambria Math" panose="02040503050406030204" pitchFamily="18" charset="0"/>
                              <a:ea typeface="Cambria Math" panose="02040503050406030204" pitchFamily="18" charset="0"/>
                            </a:rPr>
                            <m:t>−</m:t>
                          </m:r>
                          <m:r>
                            <a:rPr lang="zh-CN" altLang="en-US" sz="1400" i="1">
                              <a:latin typeface="Cambria Math" panose="02040503050406030204" pitchFamily="18" charset="0"/>
                              <a:ea typeface="Cambria Math" panose="02040503050406030204" pitchFamily="18" charset="0"/>
                            </a:rPr>
                            <m:t>𝛼</m:t>
                          </m:r>
                        </m:num>
                        <m:den>
                          <m:sSub>
                            <m:sSubPr>
                              <m:ctrlPr>
                                <a:rPr lang="zh-CN" altLang="zh-CN" sz="1400" i="1">
                                  <a:latin typeface="Cambria Math" panose="02040503050406030204" pitchFamily="18" charset="0"/>
                                  <a:ea typeface="Cambria Math" panose="02040503050406030204" pitchFamily="18" charset="0"/>
                                </a:rPr>
                              </m:ctrlPr>
                            </m:sSubPr>
                            <m:e>
                              <m:r>
                                <a:rPr lang="zh-CN" altLang="en-US" sz="1400" i="1">
                                  <a:latin typeface="Cambria Math" panose="02040503050406030204" pitchFamily="18" charset="0"/>
                                  <a:ea typeface="Cambria Math" panose="02040503050406030204" pitchFamily="18" charset="0"/>
                                </a:rPr>
                                <m:t>𝑇</m:t>
                              </m:r>
                            </m:e>
                            <m:sub>
                              <m:r>
                                <a:rPr lang="zh-CN" altLang="en-US" sz="1400" i="1">
                                  <a:latin typeface="Cambria Math" panose="02040503050406030204" pitchFamily="18" charset="0"/>
                                  <a:ea typeface="Cambria Math" panose="02040503050406030204" pitchFamily="18" charset="0"/>
                                </a:rPr>
                                <m:t>𝐿</m:t>
                              </m:r>
                            </m:sub>
                          </m:sSub>
                        </m:den>
                      </m:f>
                      <m:r>
                        <a:rPr lang="zh-CN" altLang="zh-CN" sz="1400" i="1">
                          <a:latin typeface="Cambria Math" panose="02040503050406030204" pitchFamily="18" charset="0"/>
                          <a:ea typeface="Cambria Math" panose="02040503050406030204" pitchFamily="18" charset="0"/>
                        </a:rPr>
                        <m:t> </m:t>
                      </m:r>
                      <m:sSub>
                        <m:sSubPr>
                          <m:ctrlPr>
                            <a:rPr lang="zh-CN" altLang="zh-CN" sz="1400" i="1">
                              <a:latin typeface="Cambria Math" panose="02040503050406030204" pitchFamily="18" charset="0"/>
                              <a:ea typeface="Cambria Math" panose="02040503050406030204" pitchFamily="18" charset="0"/>
                            </a:rPr>
                          </m:ctrlPr>
                        </m:sSubPr>
                        <m:e>
                          <m:r>
                            <a:rPr lang="zh-CN" altLang="en-US" sz="1400" i="1">
                              <a:latin typeface="Cambria Math" panose="02040503050406030204" pitchFamily="18" charset="0"/>
                              <a:ea typeface="Cambria Math" panose="02040503050406030204" pitchFamily="18" charset="0"/>
                            </a:rPr>
                            <m:t>𝑖</m:t>
                          </m:r>
                        </m:e>
                        <m:sub>
                          <m:r>
                            <a:rPr lang="zh-CN" altLang="en-US" sz="1400" i="1">
                              <a:latin typeface="Cambria Math" panose="02040503050406030204" pitchFamily="18" charset="0"/>
                              <a:ea typeface="Cambria Math" panose="02040503050406030204" pitchFamily="18" charset="0"/>
                            </a:rPr>
                            <m:t>𝑛</m:t>
                          </m:r>
                        </m:sub>
                      </m:sSub>
                      <m:r>
                        <a:rPr lang="zh-CN" altLang="zh-CN" sz="1400" i="1">
                          <a:latin typeface="Cambria Math" panose="02040503050406030204" pitchFamily="18" charset="0"/>
                          <a:ea typeface="Cambria Math" panose="02040503050406030204" pitchFamily="18" charset="0"/>
                        </a:rPr>
                        <m:t> +</m:t>
                      </m:r>
                      <m:r>
                        <a:rPr lang="zh-CN" altLang="en-US" sz="1400" i="1">
                          <a:latin typeface="Cambria Math" panose="02040503050406030204" pitchFamily="18" charset="0"/>
                          <a:ea typeface="Cambria Math" panose="02040503050406030204" pitchFamily="18" charset="0"/>
                        </a:rPr>
                        <m:t>𝜔</m:t>
                      </m:r>
                      <m:nary>
                        <m:naryPr>
                          <m:chr m:val="∑"/>
                          <m:ctrlPr>
                            <a:rPr lang="zh-CN" altLang="zh-CN" sz="1400" i="1">
                              <a:latin typeface="Cambria Math" panose="02040503050406030204" pitchFamily="18" charset="0"/>
                              <a:ea typeface="Cambria Math" panose="02040503050406030204" pitchFamily="18" charset="0"/>
                            </a:rPr>
                          </m:ctrlPr>
                        </m:naryPr>
                        <m:sub>
                          <m:r>
                            <a:rPr lang="zh-CN" altLang="en-US" sz="1400" i="1">
                              <a:latin typeface="Cambria Math" panose="02040503050406030204" pitchFamily="18" charset="0"/>
                              <a:ea typeface="Cambria Math" panose="02040503050406030204" pitchFamily="18" charset="0"/>
                            </a:rPr>
                            <m:t>𝑚</m:t>
                          </m:r>
                          <m:r>
                            <a:rPr lang="zh-CN" altLang="zh-CN" sz="1400" i="1">
                              <a:latin typeface="Cambria Math" panose="02040503050406030204" pitchFamily="18" charset="0"/>
                              <a:ea typeface="Cambria Math" panose="02040503050406030204" pitchFamily="18" charset="0"/>
                            </a:rPr>
                            <m:t> ≠ </m:t>
                          </m:r>
                          <m:r>
                            <a:rPr lang="zh-CN" altLang="en-US" sz="1400" i="1">
                              <a:latin typeface="Cambria Math" panose="02040503050406030204" pitchFamily="18" charset="0"/>
                              <a:ea typeface="Cambria Math" panose="02040503050406030204" pitchFamily="18" charset="0"/>
                            </a:rPr>
                            <m:t>𝑛</m:t>
                          </m:r>
                        </m:sub>
                        <m:sup/>
                        <m:e>
                          <m:sSub>
                            <m:sSubPr>
                              <m:ctrlPr>
                                <a:rPr lang="zh-CN" altLang="zh-CN" sz="1400" i="1">
                                  <a:latin typeface="Cambria Math" panose="02040503050406030204" pitchFamily="18" charset="0"/>
                                  <a:ea typeface="Cambria Math" panose="02040503050406030204" pitchFamily="18" charset="0"/>
                                </a:rPr>
                              </m:ctrlPr>
                            </m:sSubPr>
                            <m:e>
                              <m:r>
                                <a:rPr lang="zh-CN" altLang="en-US" sz="1400" i="1">
                                  <a:latin typeface="Cambria Math" panose="02040503050406030204" pitchFamily="18" charset="0"/>
                                  <a:ea typeface="Cambria Math" panose="02040503050406030204" pitchFamily="18" charset="0"/>
                                </a:rPr>
                                <m:t>𝑃</m:t>
                              </m:r>
                            </m:e>
                            <m:sub>
                              <m:r>
                                <a:rPr lang="zh-CN" altLang="en-US" sz="1400" i="1">
                                  <a:latin typeface="Cambria Math" panose="02040503050406030204" pitchFamily="18" charset="0"/>
                                  <a:ea typeface="Cambria Math" panose="02040503050406030204" pitchFamily="18" charset="0"/>
                                </a:rPr>
                                <m:t>𝑚𝑛</m:t>
                              </m:r>
                            </m:sub>
                          </m:sSub>
                          <m:d>
                            <m:dPr>
                              <m:ctrlPr>
                                <a:rPr lang="zh-CN" altLang="zh-CN" sz="1400" i="1">
                                  <a:latin typeface="Cambria Math" panose="02040503050406030204" pitchFamily="18" charset="0"/>
                                  <a:ea typeface="Cambria Math" panose="02040503050406030204" pitchFamily="18" charset="0"/>
                                </a:rPr>
                              </m:ctrlPr>
                            </m:dPr>
                            <m:e>
                              <m:sSub>
                                <m:sSubPr>
                                  <m:ctrlPr>
                                    <a:rPr lang="zh-CN" altLang="zh-CN" sz="1400" i="1">
                                      <a:latin typeface="Cambria Math" panose="02040503050406030204" pitchFamily="18" charset="0"/>
                                      <a:ea typeface="Cambria Math" panose="02040503050406030204" pitchFamily="18" charset="0"/>
                                    </a:rPr>
                                  </m:ctrlPr>
                                </m:sSubPr>
                                <m:e>
                                  <m:r>
                                    <a:rPr lang="zh-CN" altLang="en-US" sz="1400" i="1">
                                      <a:latin typeface="Cambria Math" panose="02040503050406030204" pitchFamily="18" charset="0"/>
                                      <a:ea typeface="Cambria Math" panose="02040503050406030204" pitchFamily="18" charset="0"/>
                                    </a:rPr>
                                    <m:t>𝑖</m:t>
                                  </m:r>
                                </m:e>
                                <m:sub>
                                  <m:r>
                                    <a:rPr lang="zh-CN" altLang="en-US" sz="1400" i="1">
                                      <a:latin typeface="Cambria Math" panose="02040503050406030204" pitchFamily="18" charset="0"/>
                                      <a:ea typeface="Cambria Math" panose="02040503050406030204" pitchFamily="18" charset="0"/>
                                    </a:rPr>
                                    <m:t>𝑚</m:t>
                                  </m:r>
                                </m:sub>
                              </m:sSub>
                              <m:r>
                                <a:rPr lang="zh-CN" altLang="en-US" sz="1400" i="1">
                                  <a:latin typeface="Cambria Math" panose="02040503050406030204" pitchFamily="18" charset="0"/>
                                  <a:ea typeface="Cambria Math" panose="02040503050406030204" pitchFamily="18" charset="0"/>
                                </a:rPr>
                                <m:t>−</m:t>
                              </m:r>
                              <m:sSub>
                                <m:sSubPr>
                                  <m:ctrlPr>
                                    <a:rPr lang="zh-CN" altLang="zh-CN" sz="1400" i="1">
                                      <a:latin typeface="Cambria Math" panose="02040503050406030204" pitchFamily="18" charset="0"/>
                                      <a:ea typeface="Cambria Math" panose="02040503050406030204" pitchFamily="18" charset="0"/>
                                    </a:rPr>
                                  </m:ctrlPr>
                                </m:sSubPr>
                                <m:e>
                                  <m:r>
                                    <a:rPr lang="zh-CN" altLang="en-US" sz="1400" i="1">
                                      <a:latin typeface="Cambria Math" panose="02040503050406030204" pitchFamily="18" charset="0"/>
                                      <a:ea typeface="Cambria Math" panose="02040503050406030204" pitchFamily="18" charset="0"/>
                                    </a:rPr>
                                    <m:t>𝑖</m:t>
                                  </m:r>
                                </m:e>
                                <m:sub>
                                  <m:r>
                                    <a:rPr lang="zh-CN" altLang="en-US" sz="1400" i="1">
                                      <a:latin typeface="Cambria Math" panose="02040503050406030204" pitchFamily="18" charset="0"/>
                                      <a:ea typeface="Cambria Math" panose="02040503050406030204" pitchFamily="18" charset="0"/>
                                    </a:rPr>
                                    <m:t>𝑛</m:t>
                                  </m:r>
                                </m:sub>
                              </m:sSub>
                            </m:e>
                          </m:d>
                        </m:e>
                      </m:nary>
                    </m:oMath>
                  </m:oMathPara>
                </a14:m>
                <a:endParaRPr lang="en-US" altLang="zh-CN" sz="1400" i="1" dirty="0">
                  <a:latin typeface="Cambria Math" panose="02040503050406030204" pitchFamily="18" charset="0"/>
                  <a:ea typeface="Cambria Math" panose="02040503050406030204" pitchFamily="18" charset="0"/>
                </a:endParaRPr>
              </a:p>
              <a:p>
                <a:pPr algn="just">
                  <a:lnSpc>
                    <a:spcPct val="150000"/>
                  </a:lnSpc>
                  <a:spcAft>
                    <a:spcPts val="0"/>
                  </a:spcAft>
                </a:pPr>
                <a14:m>
                  <m:oMathPara xmlns:m="http://schemas.openxmlformats.org/officeDocument/2006/math">
                    <m:oMathParaPr>
                      <m:jc m:val="left"/>
                    </m:oMathParaPr>
                    <m:oMath xmlns:m="http://schemas.openxmlformats.org/officeDocument/2006/math">
                      <m:r>
                        <a:rPr lang="zh-CN" altLang="en-US" sz="1200" i="1">
                          <a:latin typeface="Cambria Math" panose="02040503050406030204" pitchFamily="18" charset="0"/>
                          <a:ea typeface="Cambria Math" panose="02040503050406030204" pitchFamily="18" charset="0"/>
                        </a:rPr>
                        <m:t>𝜕</m:t>
                      </m:r>
                      <m:sSub>
                        <m:sSubPr>
                          <m:ctrlPr>
                            <a:rPr lang="zh-CN" altLang="zh-CN" sz="1400" i="1">
                              <a:latin typeface="Cambria Math" panose="02040503050406030204" pitchFamily="18" charset="0"/>
                              <a:ea typeface="Cambria Math" panose="02040503050406030204" pitchFamily="18" charset="0"/>
                            </a:rPr>
                          </m:ctrlPr>
                        </m:sSubPr>
                        <m:e>
                          <m:r>
                            <a:rPr lang="zh-CN" altLang="en-US" sz="1400" i="1">
                              <a:latin typeface="Cambria Math" panose="02040503050406030204" pitchFamily="18" charset="0"/>
                              <a:ea typeface="Cambria Math" panose="02040503050406030204" pitchFamily="18" charset="0"/>
                            </a:rPr>
                            <m:t>𝑐</m:t>
                          </m:r>
                        </m:e>
                        <m:sub>
                          <m:r>
                            <a:rPr lang="zh-CN" altLang="en-US" sz="1400" i="1">
                              <a:latin typeface="Cambria Math" panose="02040503050406030204" pitchFamily="18" charset="0"/>
                              <a:ea typeface="Cambria Math" panose="02040503050406030204" pitchFamily="18" charset="0"/>
                            </a:rPr>
                            <m:t>𝑛</m:t>
                          </m:r>
                        </m:sub>
                      </m:sSub>
                      <m:r>
                        <a:rPr lang="en-US" altLang="zh-CN" sz="1400" i="1">
                          <a:latin typeface="Cambria Math" panose="02040503050406030204" pitchFamily="18" charset="0"/>
                          <a:ea typeface="Cambria Math" panose="02040503050406030204" pitchFamily="18" charset="0"/>
                        </a:rPr>
                        <m:t>/</m:t>
                      </m:r>
                      <m:r>
                        <a:rPr lang="zh-CN" altLang="en-US" sz="1400" i="1">
                          <a:latin typeface="Cambria Math" panose="02040503050406030204" pitchFamily="18" charset="0"/>
                          <a:ea typeface="Cambria Math" panose="02040503050406030204" pitchFamily="18" charset="0"/>
                        </a:rPr>
                        <m:t>𝜕</m:t>
                      </m:r>
                      <m:r>
                        <a:rPr lang="zh-CN" altLang="en-US" sz="1400" i="1">
                          <a:latin typeface="Cambria Math" panose="02040503050406030204" pitchFamily="18" charset="0"/>
                          <a:ea typeface="Cambria Math" panose="02040503050406030204" pitchFamily="18" charset="0"/>
                        </a:rPr>
                        <m:t>𝑡</m:t>
                      </m:r>
                      <m:r>
                        <a:rPr lang="zh-CN" altLang="zh-CN" sz="1400" i="1">
                          <a:latin typeface="Cambria Math" panose="02040503050406030204" pitchFamily="18" charset="0"/>
                          <a:ea typeface="Cambria Math" panose="02040503050406030204" pitchFamily="18" charset="0"/>
                        </a:rPr>
                        <m:t>= </m:t>
                      </m:r>
                      <m:f>
                        <m:fPr>
                          <m:ctrlPr>
                            <a:rPr lang="zh-CN" altLang="zh-CN" sz="1400" i="1">
                              <a:latin typeface="Cambria Math" panose="02040503050406030204" pitchFamily="18" charset="0"/>
                              <a:ea typeface="Cambria Math" panose="02040503050406030204" pitchFamily="18" charset="0"/>
                            </a:rPr>
                          </m:ctrlPr>
                        </m:fPr>
                        <m:num>
                          <m:r>
                            <a:rPr lang="zh-CN" altLang="en-US" sz="1400" i="1">
                              <a:latin typeface="Cambria Math" panose="02040503050406030204" pitchFamily="18" charset="0"/>
                              <a:ea typeface="Cambria Math" panose="02040503050406030204" pitchFamily="18" charset="0"/>
                            </a:rPr>
                            <m:t>𝛼</m:t>
                          </m:r>
                        </m:num>
                        <m:den>
                          <m:sSub>
                            <m:sSubPr>
                              <m:ctrlPr>
                                <a:rPr lang="zh-CN" altLang="zh-CN" sz="1400" i="1">
                                  <a:latin typeface="Cambria Math" panose="02040503050406030204" pitchFamily="18" charset="0"/>
                                  <a:ea typeface="Cambria Math" panose="02040503050406030204" pitchFamily="18" charset="0"/>
                                </a:rPr>
                              </m:ctrlPr>
                            </m:sSubPr>
                            <m:e>
                              <m:r>
                                <a:rPr lang="zh-CN" altLang="en-US" sz="1400" i="1">
                                  <a:latin typeface="Cambria Math" panose="02040503050406030204" pitchFamily="18" charset="0"/>
                                  <a:ea typeface="Cambria Math" panose="02040503050406030204" pitchFamily="18" charset="0"/>
                                </a:rPr>
                                <m:t>𝑇</m:t>
                              </m:r>
                            </m:e>
                            <m:sub>
                              <m:r>
                                <a:rPr lang="zh-CN" altLang="en-US" sz="1400" i="1">
                                  <a:latin typeface="Cambria Math" panose="02040503050406030204" pitchFamily="18" charset="0"/>
                                  <a:ea typeface="Cambria Math" panose="02040503050406030204" pitchFamily="18" charset="0"/>
                                </a:rPr>
                                <m:t>𝐿</m:t>
                              </m:r>
                            </m:sub>
                          </m:sSub>
                        </m:den>
                      </m:f>
                      <m:r>
                        <a:rPr lang="zh-CN" altLang="zh-CN" sz="1400" i="1">
                          <a:latin typeface="Cambria Math" panose="02040503050406030204" pitchFamily="18" charset="0"/>
                          <a:ea typeface="Cambria Math" panose="02040503050406030204" pitchFamily="18" charset="0"/>
                        </a:rPr>
                        <m:t> </m:t>
                      </m:r>
                      <m:sSub>
                        <m:sSubPr>
                          <m:ctrlPr>
                            <a:rPr lang="zh-CN" altLang="zh-CN" sz="1400" i="1">
                              <a:latin typeface="Cambria Math" panose="02040503050406030204" pitchFamily="18" charset="0"/>
                              <a:ea typeface="Cambria Math" panose="02040503050406030204" pitchFamily="18" charset="0"/>
                            </a:rPr>
                          </m:ctrlPr>
                        </m:sSubPr>
                        <m:e>
                          <m:r>
                            <a:rPr lang="zh-CN" altLang="en-US" sz="1400" i="1">
                              <a:latin typeface="Cambria Math" panose="02040503050406030204" pitchFamily="18" charset="0"/>
                              <a:ea typeface="Cambria Math" panose="02040503050406030204" pitchFamily="18" charset="0"/>
                            </a:rPr>
                            <m:t>𝑖</m:t>
                          </m:r>
                        </m:e>
                        <m:sub>
                          <m:r>
                            <a:rPr lang="zh-CN" altLang="en-US" sz="1400" i="1">
                              <a:latin typeface="Cambria Math" panose="02040503050406030204" pitchFamily="18" charset="0"/>
                              <a:ea typeface="Cambria Math" panose="02040503050406030204" pitchFamily="18" charset="0"/>
                            </a:rPr>
                            <m:t>𝑛</m:t>
                          </m:r>
                        </m:sub>
                      </m:sSub>
                      <m:r>
                        <a:rPr lang="zh-CN" altLang="en-US" sz="1400" i="1">
                          <a:latin typeface="Cambria Math" panose="02040503050406030204" pitchFamily="18" charset="0"/>
                          <a:ea typeface="Cambria Math" panose="02040503050406030204" pitchFamily="18" charset="0"/>
                        </a:rPr>
                        <m:t>−</m:t>
                      </m:r>
                      <m:r>
                        <a:rPr lang="zh-CN" altLang="zh-CN" sz="1400" i="1">
                          <a:latin typeface="Cambria Math" panose="02040503050406030204" pitchFamily="18" charset="0"/>
                          <a:ea typeface="Cambria Math" panose="02040503050406030204" pitchFamily="18" charset="0"/>
                        </a:rPr>
                        <m:t> </m:t>
                      </m:r>
                      <m:f>
                        <m:fPr>
                          <m:ctrlPr>
                            <a:rPr lang="zh-CN" altLang="zh-CN" sz="1400" i="1">
                              <a:latin typeface="Cambria Math" panose="02040503050406030204" pitchFamily="18" charset="0"/>
                              <a:ea typeface="Cambria Math" panose="02040503050406030204" pitchFamily="18" charset="0"/>
                            </a:rPr>
                          </m:ctrlPr>
                        </m:fPr>
                        <m:num>
                          <m:r>
                            <a:rPr lang="zh-CN" altLang="zh-CN" sz="1400" i="1">
                              <a:latin typeface="Cambria Math" panose="02040503050406030204" pitchFamily="18" charset="0"/>
                              <a:ea typeface="Cambria Math" panose="02040503050406030204" pitchFamily="18" charset="0"/>
                            </a:rPr>
                            <m:t>1</m:t>
                          </m:r>
                        </m:num>
                        <m:den>
                          <m:sSub>
                            <m:sSubPr>
                              <m:ctrlPr>
                                <a:rPr lang="zh-CN" altLang="zh-CN" sz="1400" i="1">
                                  <a:latin typeface="Cambria Math" panose="02040503050406030204" pitchFamily="18" charset="0"/>
                                  <a:ea typeface="Cambria Math" panose="02040503050406030204" pitchFamily="18" charset="0"/>
                                </a:rPr>
                              </m:ctrlPr>
                            </m:sSubPr>
                            <m:e>
                              <m:r>
                                <a:rPr lang="zh-CN" altLang="en-US" sz="1400" i="1">
                                  <a:latin typeface="Cambria Math" panose="02040503050406030204" pitchFamily="18" charset="0"/>
                                  <a:ea typeface="Cambria Math" panose="02040503050406030204" pitchFamily="18" charset="0"/>
                                </a:rPr>
                                <m:t>𝑇</m:t>
                              </m:r>
                            </m:e>
                            <m:sub>
                              <m:r>
                                <a:rPr lang="zh-CN" altLang="en-US" sz="1400" i="1">
                                  <a:latin typeface="Cambria Math" panose="02040503050406030204" pitchFamily="18" charset="0"/>
                                  <a:ea typeface="Cambria Math" panose="02040503050406030204" pitchFamily="18" charset="0"/>
                                </a:rPr>
                                <m:t>𝑅</m:t>
                              </m:r>
                            </m:sub>
                          </m:sSub>
                        </m:den>
                      </m:f>
                      <m:r>
                        <a:rPr lang="zh-CN" altLang="zh-CN" sz="1400" i="1">
                          <a:latin typeface="Cambria Math" panose="02040503050406030204" pitchFamily="18" charset="0"/>
                          <a:ea typeface="Cambria Math" panose="02040503050406030204" pitchFamily="18" charset="0"/>
                        </a:rPr>
                        <m:t> </m:t>
                      </m:r>
                      <m:sSub>
                        <m:sSubPr>
                          <m:ctrlPr>
                            <a:rPr lang="zh-CN" altLang="zh-CN" sz="1400" i="1">
                              <a:latin typeface="Cambria Math" panose="02040503050406030204" pitchFamily="18" charset="0"/>
                              <a:ea typeface="Cambria Math" panose="02040503050406030204" pitchFamily="18" charset="0"/>
                            </a:rPr>
                          </m:ctrlPr>
                        </m:sSubPr>
                        <m:e>
                          <m:r>
                            <a:rPr lang="zh-CN" altLang="en-US" sz="1400" i="1">
                              <a:latin typeface="Cambria Math" panose="02040503050406030204" pitchFamily="18" charset="0"/>
                              <a:ea typeface="Cambria Math" panose="02040503050406030204" pitchFamily="18" charset="0"/>
                            </a:rPr>
                            <m:t>𝑐</m:t>
                          </m:r>
                        </m:e>
                        <m:sub>
                          <m:r>
                            <a:rPr lang="zh-CN" altLang="en-US" sz="1400" i="1">
                              <a:latin typeface="Cambria Math" panose="02040503050406030204" pitchFamily="18" charset="0"/>
                              <a:ea typeface="Cambria Math" panose="02040503050406030204" pitchFamily="18" charset="0"/>
                            </a:rPr>
                            <m:t>𝑛</m:t>
                          </m:r>
                        </m:sub>
                      </m:sSub>
                      <m:r>
                        <a:rPr lang="zh-CN" altLang="zh-CN" sz="1400" i="1">
                          <a:latin typeface="Cambria Math" panose="02040503050406030204" pitchFamily="18" charset="0"/>
                          <a:ea typeface="Cambria Math" panose="02040503050406030204" pitchFamily="18" charset="0"/>
                        </a:rPr>
                        <m:t> </m:t>
                      </m:r>
                    </m:oMath>
                  </m:oMathPara>
                </a14:m>
                <a:endParaRPr lang="en-US" altLang="zh-CN" sz="1400" i="1" dirty="0">
                  <a:latin typeface="Cambria Math" panose="02040503050406030204" pitchFamily="18" charset="0"/>
                  <a:ea typeface="Cambria Math" panose="02040503050406030204" pitchFamily="18" charset="0"/>
                </a:endParaRPr>
              </a:p>
              <a:p>
                <a:pPr algn="just">
                  <a:lnSpc>
                    <a:spcPct val="150000"/>
                  </a:lnSpc>
                  <a:spcAft>
                    <a:spcPts val="0"/>
                  </a:spcAft>
                </a:pPr>
                <a14:m>
                  <m:oMathPara xmlns:m="http://schemas.openxmlformats.org/officeDocument/2006/math">
                    <m:oMathParaPr>
                      <m:jc m:val="left"/>
                    </m:oMathParaPr>
                    <m:oMath xmlns:m="http://schemas.openxmlformats.org/officeDocument/2006/math">
                      <m:r>
                        <a:rPr lang="zh-CN" altLang="en-US" sz="1200" i="1">
                          <a:effectLst/>
                          <a:latin typeface="Cambria Math" panose="02040503050406030204" pitchFamily="18" charset="0"/>
                          <a:ea typeface="Cambria Math" panose="02040503050406030204" pitchFamily="18" charset="0"/>
                        </a:rPr>
                        <m:t>𝜕</m:t>
                      </m:r>
                      <m:sSub>
                        <m:sSubPr>
                          <m:ctrlPr>
                            <a:rPr lang="zh-CN" altLang="zh-CN" sz="1400" i="1">
                              <a:latin typeface="Cambria Math" panose="02040503050406030204" pitchFamily="18" charset="0"/>
                              <a:ea typeface="Cambria Math" panose="02040503050406030204" pitchFamily="18" charset="0"/>
                            </a:rPr>
                          </m:ctrlPr>
                        </m:sSubPr>
                        <m:e>
                          <m:r>
                            <a:rPr lang="zh-CN" altLang="en-US" sz="1400" i="1">
                              <a:latin typeface="Cambria Math" panose="02040503050406030204" pitchFamily="18" charset="0"/>
                              <a:ea typeface="Cambria Math" panose="02040503050406030204" pitchFamily="18" charset="0"/>
                            </a:rPr>
                            <m:t>𝑑</m:t>
                          </m:r>
                        </m:e>
                        <m:sub>
                          <m:r>
                            <a:rPr lang="zh-CN" altLang="en-US" sz="1400" i="1">
                              <a:latin typeface="Cambria Math" panose="02040503050406030204" pitchFamily="18" charset="0"/>
                              <a:ea typeface="Cambria Math" panose="02040503050406030204" pitchFamily="18" charset="0"/>
                            </a:rPr>
                            <m:t>𝑛</m:t>
                          </m:r>
                        </m:sub>
                      </m:sSub>
                      <m:r>
                        <a:rPr lang="zh-CN" altLang="zh-CN" sz="1400" i="1">
                          <a:latin typeface="Cambria Math" panose="02040503050406030204" pitchFamily="18" charset="0"/>
                          <a:ea typeface="Cambria Math" panose="02040503050406030204" pitchFamily="18" charset="0"/>
                        </a:rPr>
                        <m:t>/ </m:t>
                      </m:r>
                      <m:r>
                        <a:rPr lang="zh-CN" altLang="en-US" sz="1400" i="1">
                          <a:latin typeface="Cambria Math" panose="02040503050406030204" pitchFamily="18" charset="0"/>
                          <a:ea typeface="Cambria Math" panose="02040503050406030204" pitchFamily="18" charset="0"/>
                        </a:rPr>
                        <m:t>𝜕</m:t>
                      </m:r>
                      <m:r>
                        <a:rPr lang="zh-CN" altLang="en-US" sz="1400" i="1">
                          <a:latin typeface="Cambria Math" panose="02040503050406030204" pitchFamily="18" charset="0"/>
                          <a:ea typeface="Cambria Math" panose="02040503050406030204" pitchFamily="18" charset="0"/>
                        </a:rPr>
                        <m:t>𝑡</m:t>
                      </m:r>
                      <m:r>
                        <a:rPr lang="zh-CN" altLang="zh-CN" sz="1400" i="1">
                          <a:latin typeface="Cambria Math" panose="02040503050406030204" pitchFamily="18" charset="0"/>
                          <a:ea typeface="Cambria Math" panose="02040503050406030204" pitchFamily="18" charset="0"/>
                        </a:rPr>
                        <m:t> =  </m:t>
                      </m:r>
                      <m:f>
                        <m:fPr>
                          <m:ctrlPr>
                            <a:rPr lang="zh-CN" altLang="zh-CN" sz="1400" i="1">
                              <a:latin typeface="Cambria Math" panose="02040503050406030204" pitchFamily="18" charset="0"/>
                              <a:ea typeface="Cambria Math" panose="02040503050406030204" pitchFamily="18" charset="0"/>
                            </a:rPr>
                          </m:ctrlPr>
                        </m:fPr>
                        <m:num>
                          <m:r>
                            <a:rPr lang="zh-CN" altLang="en-US" sz="1400" i="1">
                              <a:latin typeface="Cambria Math" panose="02040503050406030204" pitchFamily="18" charset="0"/>
                              <a:ea typeface="Cambria Math" panose="02040503050406030204" pitchFamily="18" charset="0"/>
                            </a:rPr>
                            <m:t>𝛽</m:t>
                          </m:r>
                          <m:r>
                            <a:rPr lang="zh-CN" altLang="zh-CN" sz="1400" i="1">
                              <a:latin typeface="Cambria Math" panose="02040503050406030204" pitchFamily="18" charset="0"/>
                              <a:ea typeface="Cambria Math" panose="02040503050406030204" pitchFamily="18" charset="0"/>
                            </a:rPr>
                            <m:t>(1</m:t>
                          </m:r>
                          <m:r>
                            <a:rPr lang="zh-CN" altLang="en-US" sz="1400" i="1">
                              <a:latin typeface="Cambria Math" panose="02040503050406030204" pitchFamily="18" charset="0"/>
                              <a:ea typeface="Cambria Math" panose="02040503050406030204" pitchFamily="18" charset="0"/>
                            </a:rPr>
                            <m:t>−</m:t>
                          </m:r>
                          <m:r>
                            <a:rPr lang="zh-CN" altLang="en-US" sz="1400" i="1">
                              <a:latin typeface="Cambria Math" panose="02040503050406030204" pitchFamily="18" charset="0"/>
                              <a:ea typeface="Cambria Math" panose="02040503050406030204" pitchFamily="18" charset="0"/>
                            </a:rPr>
                            <m:t>𝛼</m:t>
                          </m:r>
                          <m:r>
                            <a:rPr lang="zh-CN" altLang="zh-CN" sz="1400" i="1">
                              <a:latin typeface="Cambria Math" panose="02040503050406030204" pitchFamily="18" charset="0"/>
                              <a:ea typeface="Cambria Math" panose="02040503050406030204" pitchFamily="18" charset="0"/>
                            </a:rPr>
                            <m:t>)</m:t>
                          </m:r>
                        </m:num>
                        <m:den>
                          <m:sSub>
                            <m:sSubPr>
                              <m:ctrlPr>
                                <a:rPr lang="zh-CN" altLang="zh-CN" sz="1400" i="1">
                                  <a:latin typeface="Cambria Math" panose="02040503050406030204" pitchFamily="18" charset="0"/>
                                  <a:ea typeface="Cambria Math" panose="02040503050406030204" pitchFamily="18" charset="0"/>
                                </a:rPr>
                              </m:ctrlPr>
                            </m:sSubPr>
                            <m:e>
                              <m:r>
                                <a:rPr lang="zh-CN" altLang="en-US" sz="1400" i="1">
                                  <a:latin typeface="Cambria Math" panose="02040503050406030204" pitchFamily="18" charset="0"/>
                                  <a:ea typeface="Cambria Math" panose="02040503050406030204" pitchFamily="18" charset="0"/>
                                </a:rPr>
                                <m:t>𝑇</m:t>
                              </m:r>
                            </m:e>
                            <m:sub>
                              <m:r>
                                <a:rPr lang="zh-CN" altLang="en-US" sz="1400" i="1">
                                  <a:latin typeface="Cambria Math" panose="02040503050406030204" pitchFamily="18" charset="0"/>
                                  <a:ea typeface="Cambria Math" panose="02040503050406030204" pitchFamily="18" charset="0"/>
                                </a:rPr>
                                <m:t>𝐿</m:t>
                              </m:r>
                            </m:sub>
                          </m:sSub>
                        </m:den>
                      </m:f>
                      <m:r>
                        <a:rPr lang="zh-CN" altLang="zh-CN" sz="1400" i="1">
                          <a:latin typeface="Cambria Math" panose="02040503050406030204" pitchFamily="18" charset="0"/>
                          <a:ea typeface="Cambria Math" panose="02040503050406030204" pitchFamily="18" charset="0"/>
                        </a:rPr>
                        <m:t> </m:t>
                      </m:r>
                      <m:sSub>
                        <m:sSubPr>
                          <m:ctrlPr>
                            <a:rPr lang="zh-CN" altLang="zh-CN" sz="1400" i="1">
                              <a:latin typeface="Cambria Math" panose="02040503050406030204" pitchFamily="18" charset="0"/>
                              <a:ea typeface="Cambria Math" panose="02040503050406030204" pitchFamily="18" charset="0"/>
                            </a:rPr>
                          </m:ctrlPr>
                        </m:sSubPr>
                        <m:e>
                          <m:r>
                            <a:rPr lang="zh-CN" altLang="en-US" sz="1400" i="1">
                              <a:latin typeface="Cambria Math" panose="02040503050406030204" pitchFamily="18" charset="0"/>
                              <a:ea typeface="Cambria Math" panose="02040503050406030204" pitchFamily="18" charset="0"/>
                            </a:rPr>
                            <m:t>𝑖</m:t>
                          </m:r>
                        </m:e>
                        <m:sub>
                          <m:r>
                            <a:rPr lang="zh-CN" altLang="en-US" sz="1400" i="1">
                              <a:latin typeface="Cambria Math" panose="02040503050406030204" pitchFamily="18" charset="0"/>
                              <a:ea typeface="Cambria Math" panose="02040503050406030204" pitchFamily="18" charset="0"/>
                            </a:rPr>
                            <m:t>𝑛</m:t>
                          </m:r>
                        </m:sub>
                      </m:sSub>
                      <m:r>
                        <a:rPr lang="zh-CN" altLang="zh-CN" sz="1400" i="1">
                          <a:latin typeface="Cambria Math" panose="02040503050406030204" pitchFamily="18" charset="0"/>
                          <a:ea typeface="Cambria Math" panose="02040503050406030204" pitchFamily="18" charset="0"/>
                        </a:rPr>
                        <m:t>+</m:t>
                      </m:r>
                      <m:f>
                        <m:fPr>
                          <m:ctrlPr>
                            <a:rPr lang="zh-CN" altLang="zh-CN" sz="1400" i="1">
                              <a:latin typeface="Cambria Math" panose="02040503050406030204" pitchFamily="18" charset="0"/>
                              <a:ea typeface="Cambria Math" panose="02040503050406030204" pitchFamily="18" charset="0"/>
                            </a:rPr>
                          </m:ctrlPr>
                        </m:fPr>
                        <m:num>
                          <m:r>
                            <a:rPr lang="zh-CN" altLang="en-US" sz="1400" i="1">
                              <a:latin typeface="Cambria Math" panose="02040503050406030204" pitchFamily="18" charset="0"/>
                              <a:ea typeface="Cambria Math" panose="02040503050406030204" pitchFamily="18" charset="0"/>
                            </a:rPr>
                            <m:t>𝛽</m:t>
                          </m:r>
                        </m:num>
                        <m:den>
                          <m:sSub>
                            <m:sSubPr>
                              <m:ctrlPr>
                                <a:rPr lang="zh-CN" altLang="zh-CN" sz="1400" i="1">
                                  <a:latin typeface="Cambria Math" panose="02040503050406030204" pitchFamily="18" charset="0"/>
                                  <a:ea typeface="Cambria Math" panose="02040503050406030204" pitchFamily="18" charset="0"/>
                                </a:rPr>
                              </m:ctrlPr>
                            </m:sSubPr>
                            <m:e>
                              <m:r>
                                <a:rPr lang="zh-CN" altLang="en-US" sz="1400" i="1">
                                  <a:latin typeface="Cambria Math" panose="02040503050406030204" pitchFamily="18" charset="0"/>
                                  <a:ea typeface="Cambria Math" panose="02040503050406030204" pitchFamily="18" charset="0"/>
                                </a:rPr>
                                <m:t>𝑇</m:t>
                              </m:r>
                            </m:e>
                            <m:sub>
                              <m:r>
                                <a:rPr lang="zh-CN" altLang="en-US" sz="1400" i="1">
                                  <a:latin typeface="Cambria Math" panose="02040503050406030204" pitchFamily="18" charset="0"/>
                                  <a:ea typeface="Cambria Math" panose="02040503050406030204" pitchFamily="18" charset="0"/>
                                </a:rPr>
                                <m:t>𝑅</m:t>
                              </m:r>
                            </m:sub>
                          </m:sSub>
                        </m:den>
                      </m:f>
                      <m:r>
                        <a:rPr lang="zh-CN" altLang="zh-CN" sz="1400" i="1">
                          <a:latin typeface="Cambria Math" panose="02040503050406030204" pitchFamily="18" charset="0"/>
                          <a:ea typeface="Cambria Math" panose="02040503050406030204" pitchFamily="18" charset="0"/>
                        </a:rPr>
                        <m:t> </m:t>
                      </m:r>
                      <m:sSub>
                        <m:sSubPr>
                          <m:ctrlPr>
                            <a:rPr lang="zh-CN" altLang="zh-CN" sz="1400" i="1">
                              <a:latin typeface="Cambria Math" panose="02040503050406030204" pitchFamily="18" charset="0"/>
                              <a:ea typeface="Cambria Math" panose="02040503050406030204" pitchFamily="18" charset="0"/>
                            </a:rPr>
                          </m:ctrlPr>
                        </m:sSubPr>
                        <m:e>
                          <m:r>
                            <a:rPr lang="zh-CN" altLang="en-US" sz="1400" i="1">
                              <a:latin typeface="Cambria Math" panose="02040503050406030204" pitchFamily="18" charset="0"/>
                              <a:ea typeface="Cambria Math" panose="02040503050406030204" pitchFamily="18" charset="0"/>
                            </a:rPr>
                            <m:t>𝑐</m:t>
                          </m:r>
                        </m:e>
                        <m:sub>
                          <m:r>
                            <a:rPr lang="zh-CN" altLang="en-US" sz="1400" i="1">
                              <a:latin typeface="Cambria Math" panose="02040503050406030204" pitchFamily="18" charset="0"/>
                              <a:ea typeface="Cambria Math" panose="02040503050406030204" pitchFamily="18" charset="0"/>
                            </a:rPr>
                            <m:t>𝑛</m:t>
                          </m:r>
                        </m:sub>
                      </m:sSub>
                      <m:r>
                        <a:rPr lang="zh-CN" altLang="zh-CN" sz="1400" i="1">
                          <a:latin typeface="Cambria Math" panose="02040503050406030204" pitchFamily="18" charset="0"/>
                          <a:ea typeface="Cambria Math" panose="02040503050406030204" pitchFamily="18" charset="0"/>
                        </a:rPr>
                        <m:t>  </m:t>
                      </m:r>
                    </m:oMath>
                  </m:oMathPara>
                </a14:m>
                <a:endParaRPr lang="zh-CN" altLang="zh-CN" sz="1200" dirty="0">
                  <a:latin typeface="Arial" panose="020B0604020202020204" pitchFamily="34" charset="0"/>
                </a:endParaRPr>
              </a:p>
              <a:p>
                <a:pPr algn="just">
                  <a:lnSpc>
                    <a:spcPct val="150000"/>
                  </a:lnSpc>
                  <a:spcAft>
                    <a:spcPts val="0"/>
                  </a:spcAft>
                </a:pPr>
                <a:r>
                  <a:rPr lang="zh-CN" altLang="zh-CN" sz="1400" dirty="0">
                    <a:latin typeface="Arial" panose="020B0604020202020204" pitchFamily="34" charset="0"/>
                  </a:rPr>
                  <a:t> </a:t>
                </a:r>
                <a14:m>
                  <m:oMath xmlns:m="http://schemas.openxmlformats.org/officeDocument/2006/math">
                    <m:sSub>
                      <m:sSubPr>
                        <m:ctrlPr>
                          <a:rPr lang="zh-CN" altLang="zh-CN" sz="1400" i="1">
                            <a:latin typeface="Cambria Math" panose="02040503050406030204" pitchFamily="18" charset="0"/>
                            <a:ea typeface="Cambria Math" panose="02040503050406030204" pitchFamily="18" charset="0"/>
                          </a:rPr>
                        </m:ctrlPr>
                      </m:sSubPr>
                      <m:e>
                        <m:r>
                          <a:rPr lang="zh-CN" altLang="en-US" sz="1400" i="1">
                            <a:latin typeface="Cambria Math" panose="02040503050406030204" pitchFamily="18" charset="0"/>
                            <a:ea typeface="Cambria Math" panose="02040503050406030204" pitchFamily="18" charset="0"/>
                          </a:rPr>
                          <m:t>𝑟</m:t>
                        </m:r>
                      </m:e>
                      <m:sub>
                        <m:r>
                          <a:rPr lang="zh-CN" altLang="en-US" sz="1400" i="1">
                            <a:latin typeface="Cambria Math" panose="02040503050406030204" pitchFamily="18" charset="0"/>
                            <a:ea typeface="Cambria Math" panose="02040503050406030204" pitchFamily="18" charset="0"/>
                          </a:rPr>
                          <m:t>𝑛</m:t>
                        </m:r>
                      </m:sub>
                    </m:sSub>
                    <m:r>
                      <a:rPr lang="zh-CN" altLang="zh-CN" sz="1400" i="1">
                        <a:latin typeface="Cambria Math" panose="02040503050406030204" pitchFamily="18" charset="0"/>
                        <a:ea typeface="Cambria Math" panose="02040503050406030204" pitchFamily="18" charset="0"/>
                      </a:rPr>
                      <m:t> = 1</m:t>
                    </m:r>
                    <m:r>
                      <a:rPr lang="zh-CN" altLang="en-US" sz="1400" i="1">
                        <a:latin typeface="Cambria Math" panose="02040503050406030204" pitchFamily="18" charset="0"/>
                        <a:ea typeface="Cambria Math" panose="02040503050406030204" pitchFamily="18" charset="0"/>
                      </a:rPr>
                      <m:t>−</m:t>
                    </m:r>
                    <m:sSub>
                      <m:sSubPr>
                        <m:ctrlPr>
                          <a:rPr lang="zh-CN" altLang="zh-CN" sz="1400" i="1">
                            <a:latin typeface="Cambria Math" panose="02040503050406030204" pitchFamily="18" charset="0"/>
                            <a:ea typeface="Cambria Math" panose="02040503050406030204" pitchFamily="18" charset="0"/>
                          </a:rPr>
                        </m:ctrlPr>
                      </m:sSubPr>
                      <m:e>
                        <m:r>
                          <a:rPr lang="zh-CN" altLang="en-US" sz="1400" i="1">
                            <a:latin typeface="Cambria Math" panose="02040503050406030204" pitchFamily="18" charset="0"/>
                            <a:ea typeface="Cambria Math" panose="02040503050406030204" pitchFamily="18" charset="0"/>
                          </a:rPr>
                          <m:t>𝑠</m:t>
                        </m:r>
                      </m:e>
                      <m:sub>
                        <m:r>
                          <a:rPr lang="zh-CN" altLang="en-US" sz="1400" i="1">
                            <a:latin typeface="Cambria Math" panose="02040503050406030204" pitchFamily="18" charset="0"/>
                            <a:ea typeface="Cambria Math" panose="02040503050406030204" pitchFamily="18" charset="0"/>
                          </a:rPr>
                          <m:t>𝑛</m:t>
                        </m:r>
                      </m:sub>
                    </m:sSub>
                    <m:r>
                      <a:rPr lang="zh-CN" altLang="en-US" sz="1400" i="1">
                        <a:latin typeface="Cambria Math" panose="02040503050406030204" pitchFamily="18" charset="0"/>
                        <a:ea typeface="Cambria Math" panose="02040503050406030204" pitchFamily="18" charset="0"/>
                      </a:rPr>
                      <m:t>−</m:t>
                    </m:r>
                    <m:sSub>
                      <m:sSubPr>
                        <m:ctrlPr>
                          <a:rPr lang="zh-CN" altLang="zh-CN" sz="1400" i="1">
                            <a:latin typeface="Cambria Math" panose="02040503050406030204" pitchFamily="18" charset="0"/>
                            <a:ea typeface="Cambria Math" panose="02040503050406030204" pitchFamily="18" charset="0"/>
                          </a:rPr>
                        </m:ctrlPr>
                      </m:sSubPr>
                      <m:e>
                        <m:r>
                          <a:rPr lang="zh-CN" altLang="en-US" sz="1400" i="1">
                            <a:latin typeface="Cambria Math" panose="02040503050406030204" pitchFamily="18" charset="0"/>
                            <a:ea typeface="Cambria Math" panose="02040503050406030204" pitchFamily="18" charset="0"/>
                          </a:rPr>
                          <m:t>𝑗</m:t>
                        </m:r>
                      </m:e>
                      <m:sub>
                        <m:r>
                          <a:rPr lang="zh-CN" altLang="en-US" sz="1400" i="1">
                            <a:latin typeface="Cambria Math" panose="02040503050406030204" pitchFamily="18" charset="0"/>
                            <a:ea typeface="Cambria Math" panose="02040503050406030204" pitchFamily="18" charset="0"/>
                          </a:rPr>
                          <m:t>𝑛</m:t>
                        </m:r>
                        <m:r>
                          <a:rPr lang="zh-CN" altLang="zh-CN" sz="1400" i="1">
                            <a:latin typeface="Cambria Math" panose="02040503050406030204" pitchFamily="18" charset="0"/>
                            <a:ea typeface="Cambria Math" panose="02040503050406030204" pitchFamily="18" charset="0"/>
                          </a:rPr>
                          <m:t> </m:t>
                        </m:r>
                      </m:sub>
                    </m:sSub>
                    <m:r>
                      <a:rPr lang="zh-CN" altLang="en-US" sz="1400" i="1">
                        <a:latin typeface="Cambria Math" panose="02040503050406030204" pitchFamily="18" charset="0"/>
                        <a:ea typeface="Cambria Math" panose="02040503050406030204" pitchFamily="18" charset="0"/>
                      </a:rPr>
                      <m:t>−</m:t>
                    </m:r>
                    <m:sSub>
                      <m:sSubPr>
                        <m:ctrlPr>
                          <a:rPr lang="zh-CN" altLang="zh-CN" sz="1400" i="1">
                            <a:latin typeface="Cambria Math" panose="02040503050406030204" pitchFamily="18" charset="0"/>
                            <a:ea typeface="Cambria Math" panose="02040503050406030204" pitchFamily="18" charset="0"/>
                          </a:rPr>
                        </m:ctrlPr>
                      </m:sSubPr>
                      <m:e>
                        <m:r>
                          <a:rPr lang="zh-CN" altLang="en-US" sz="1400" i="1">
                            <a:latin typeface="Cambria Math" panose="02040503050406030204" pitchFamily="18" charset="0"/>
                            <a:ea typeface="Cambria Math" panose="02040503050406030204" pitchFamily="18" charset="0"/>
                          </a:rPr>
                          <m:t>𝑐</m:t>
                        </m:r>
                      </m:e>
                      <m:sub>
                        <m:r>
                          <a:rPr lang="zh-CN" altLang="en-US" sz="1400" i="1">
                            <a:latin typeface="Cambria Math" panose="02040503050406030204" pitchFamily="18" charset="0"/>
                            <a:ea typeface="Cambria Math" panose="02040503050406030204" pitchFamily="18" charset="0"/>
                          </a:rPr>
                          <m:t>𝑛</m:t>
                        </m:r>
                        <m:r>
                          <a:rPr lang="zh-CN" altLang="zh-CN" sz="1400" i="1">
                            <a:latin typeface="Cambria Math" panose="02040503050406030204" pitchFamily="18" charset="0"/>
                            <a:ea typeface="Cambria Math" panose="02040503050406030204" pitchFamily="18" charset="0"/>
                          </a:rPr>
                          <m:t> </m:t>
                        </m:r>
                      </m:sub>
                    </m:sSub>
                    <m:r>
                      <a:rPr lang="zh-CN" altLang="en-US" sz="1400" i="1">
                        <a:latin typeface="Cambria Math" panose="02040503050406030204" pitchFamily="18" charset="0"/>
                        <a:ea typeface="Cambria Math" panose="02040503050406030204" pitchFamily="18" charset="0"/>
                      </a:rPr>
                      <m:t>−</m:t>
                    </m:r>
                    <m:sSub>
                      <m:sSubPr>
                        <m:ctrlPr>
                          <a:rPr lang="zh-CN" altLang="zh-CN" sz="1400" i="1">
                            <a:latin typeface="Cambria Math" panose="02040503050406030204" pitchFamily="18" charset="0"/>
                            <a:ea typeface="Cambria Math" panose="02040503050406030204" pitchFamily="18" charset="0"/>
                          </a:rPr>
                        </m:ctrlPr>
                      </m:sSubPr>
                      <m:e>
                        <m:r>
                          <a:rPr lang="zh-CN" altLang="en-US" sz="1400" i="1">
                            <a:latin typeface="Cambria Math" panose="02040503050406030204" pitchFamily="18" charset="0"/>
                            <a:ea typeface="Cambria Math" panose="02040503050406030204" pitchFamily="18" charset="0"/>
                          </a:rPr>
                          <m:t>𝑑</m:t>
                        </m:r>
                      </m:e>
                      <m:sub>
                        <m:r>
                          <a:rPr lang="zh-CN" altLang="en-US" sz="1400" i="1">
                            <a:latin typeface="Cambria Math" panose="02040503050406030204" pitchFamily="18" charset="0"/>
                            <a:ea typeface="Cambria Math" panose="02040503050406030204" pitchFamily="18" charset="0"/>
                          </a:rPr>
                          <m:t>𝑛</m:t>
                        </m:r>
                        <m:r>
                          <a:rPr lang="zh-CN" altLang="zh-CN" sz="1400" i="1">
                            <a:latin typeface="Cambria Math" panose="02040503050406030204" pitchFamily="18" charset="0"/>
                            <a:ea typeface="Cambria Math" panose="02040503050406030204" pitchFamily="18" charset="0"/>
                          </a:rPr>
                          <m:t> </m:t>
                        </m:r>
                      </m:sub>
                    </m:sSub>
                    <m:r>
                      <a:rPr lang="zh-CN" altLang="zh-CN" sz="1400" i="1">
                        <a:latin typeface="Cambria Math" panose="02040503050406030204" pitchFamily="18" charset="0"/>
                        <a:ea typeface="Cambria Math" panose="02040503050406030204" pitchFamily="18" charset="0"/>
                      </a:rPr>
                      <m:t> </m:t>
                    </m:r>
                  </m:oMath>
                </a14:m>
                <a:r>
                  <a:rPr lang="zh-CN" altLang="zh-CN" sz="1400" dirty="0">
                    <a:latin typeface="Arial" panose="020B0604020202020204" pitchFamily="34" charset="0"/>
                  </a:rPr>
                  <a:t> </a:t>
                </a:r>
                <a:endParaRPr lang="zh-CN" altLang="zh-CN" sz="1200" dirty="0">
                  <a:latin typeface="Arial" panose="020B0604020202020204" pitchFamily="34" charset="0"/>
                </a:endParaRPr>
              </a:p>
            </p:txBody>
          </p:sp>
        </mc:Choice>
        <mc:Fallback xmlns="">
          <p:sp>
            <p:nvSpPr>
              <p:cNvPr id="15" name="矩形 14">
                <a:extLst>
                  <a:ext uri="{FF2B5EF4-FFF2-40B4-BE49-F238E27FC236}">
                    <a16:creationId xmlns:a16="http://schemas.microsoft.com/office/drawing/2014/main" id="{F12FC99C-122A-D91D-A6CA-E9FB9CB6D0A4}"/>
                  </a:ext>
                </a:extLst>
              </p:cNvPr>
              <p:cNvSpPr>
                <a:spLocks noRot="1" noChangeAspect="1" noMove="1" noResize="1" noEditPoints="1" noAdjustHandles="1" noChangeArrowheads="1" noChangeShapeType="1" noTextEdit="1"/>
              </p:cNvSpPr>
              <p:nvPr/>
            </p:nvSpPr>
            <p:spPr>
              <a:xfrm>
                <a:off x="7022124" y="3004948"/>
                <a:ext cx="6210216" cy="2921121"/>
              </a:xfrm>
              <a:prstGeom prst="rect">
                <a:avLst/>
              </a:prstGeom>
              <a:blipFill>
                <a:blip r:embed="rId7"/>
                <a:stretch>
                  <a:fillRect t="-6494" b="-433"/>
                </a:stretch>
              </a:blipFill>
            </p:spPr>
            <p:txBody>
              <a:bodyPr/>
              <a:lstStyle/>
              <a:p>
                <a:r>
                  <a:rPr lang="zh-CN" altLang="en-US">
                    <a:noFill/>
                  </a:rPr>
                  <a:t> </a:t>
                </a:r>
              </a:p>
            </p:txBody>
          </p:sp>
        </mc:Fallback>
      </mc:AlternateContent>
      <p:pic>
        <p:nvPicPr>
          <p:cNvPr id="16" name="图片 15">
            <a:extLst>
              <a:ext uri="{FF2B5EF4-FFF2-40B4-BE49-F238E27FC236}">
                <a16:creationId xmlns:a16="http://schemas.microsoft.com/office/drawing/2014/main" id="{CE400E7F-7B5D-F980-64F4-1D8E1190D7B5}"/>
              </a:ext>
            </a:extLst>
          </p:cNvPr>
          <p:cNvPicPr>
            <a:picLocks noChangeAspect="1"/>
          </p:cNvPicPr>
          <p:nvPr/>
        </p:nvPicPr>
        <p:blipFill>
          <a:blip r:embed="rId8"/>
          <a:stretch>
            <a:fillRect/>
          </a:stretch>
        </p:blipFill>
        <p:spPr>
          <a:xfrm>
            <a:off x="7022124" y="436469"/>
            <a:ext cx="3716216" cy="2340576"/>
          </a:xfrm>
          <a:prstGeom prst="rect">
            <a:avLst/>
          </a:prstGeom>
        </p:spPr>
      </p:pic>
    </p:spTree>
    <p:extLst>
      <p:ext uri="{BB962C8B-B14F-4D97-AF65-F5344CB8AC3E}">
        <p14:creationId xmlns:p14="http://schemas.microsoft.com/office/powerpoint/2010/main" val="365345258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1" y="436469"/>
            <a:ext cx="10530470"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How</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to</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Down</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Sampling</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a</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Graph?</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6" name="直接箭头连接符 9">
            <a:extLst>
              <a:ext uri="{FF2B5EF4-FFF2-40B4-BE49-F238E27FC236}">
                <a16:creationId xmlns:a16="http://schemas.microsoft.com/office/drawing/2014/main" id="{BE6C72BB-7D2B-BD9A-70D2-B244A87BC451}"/>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pic>
        <p:nvPicPr>
          <p:cNvPr id="67" name="图片 66">
            <a:extLst>
              <a:ext uri="{FF2B5EF4-FFF2-40B4-BE49-F238E27FC236}">
                <a16:creationId xmlns:a16="http://schemas.microsoft.com/office/drawing/2014/main" id="{BF69EAE7-F8D7-BDBE-F8BA-D082DB6FC37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17047" y="5878242"/>
            <a:ext cx="1716371" cy="1189728"/>
          </a:xfrm>
          <a:prstGeom prst="rect">
            <a:avLst/>
          </a:prstGeom>
        </p:spPr>
      </p:pic>
      <p:pic>
        <p:nvPicPr>
          <p:cNvPr id="8194" name="Picture 2">
            <a:extLst>
              <a:ext uri="{FF2B5EF4-FFF2-40B4-BE49-F238E27FC236}">
                <a16:creationId xmlns:a16="http://schemas.microsoft.com/office/drawing/2014/main" id="{ABA70564-AE04-29B8-0C7B-50280AB377C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5911" y="1859745"/>
            <a:ext cx="9317047" cy="3906366"/>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a:extLst>
              <a:ext uri="{FF2B5EF4-FFF2-40B4-BE49-F238E27FC236}">
                <a16:creationId xmlns:a16="http://schemas.microsoft.com/office/drawing/2014/main" id="{04839B26-3A2F-5ADD-EBD4-BE85FDFC7A83}"/>
              </a:ext>
            </a:extLst>
          </p:cNvPr>
          <p:cNvSpPr/>
          <p:nvPr/>
        </p:nvSpPr>
        <p:spPr>
          <a:xfrm>
            <a:off x="724829" y="6308239"/>
            <a:ext cx="8305109" cy="276999"/>
          </a:xfrm>
          <a:prstGeom prst="rect">
            <a:avLst/>
          </a:prstGeom>
        </p:spPr>
        <p:txBody>
          <a:bodyPr wrap="square">
            <a:spAutoFit/>
          </a:bodyPr>
          <a:lstStyle/>
          <a:p>
            <a:r>
              <a:rPr lang="en" altLang="zh-CN" sz="1200" b="0" i="0" u="none" strike="noStrike" dirty="0">
                <a:solidFill>
                  <a:srgbClr val="4EA1DB"/>
                </a:solidFill>
                <a:effectLst/>
                <a:latin typeface="-apple-system"/>
                <a:hlinkClick r:id="rId5"/>
              </a:rPr>
              <a:t>https://arxiv.org/abs/1905.05178</a:t>
            </a:r>
            <a:endParaRPr lang="zh-CN" altLang="en-US" sz="1200" dirty="0"/>
          </a:p>
        </p:txBody>
      </p:sp>
    </p:spTree>
    <p:extLst>
      <p:ext uri="{BB962C8B-B14F-4D97-AF65-F5344CB8AC3E}">
        <p14:creationId xmlns:p14="http://schemas.microsoft.com/office/powerpoint/2010/main" val="365121007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1" y="436469"/>
            <a:ext cx="10530470"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How</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to</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Down</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Sampling</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a</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Graph?</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6" name="直接箭头连接符 9">
            <a:extLst>
              <a:ext uri="{FF2B5EF4-FFF2-40B4-BE49-F238E27FC236}">
                <a16:creationId xmlns:a16="http://schemas.microsoft.com/office/drawing/2014/main" id="{BE6C72BB-7D2B-BD9A-70D2-B244A87BC451}"/>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pic>
        <p:nvPicPr>
          <p:cNvPr id="67" name="图片 66">
            <a:extLst>
              <a:ext uri="{FF2B5EF4-FFF2-40B4-BE49-F238E27FC236}">
                <a16:creationId xmlns:a16="http://schemas.microsoft.com/office/drawing/2014/main" id="{BF69EAE7-F8D7-BDBE-F8BA-D082DB6FC37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17047" y="5878242"/>
            <a:ext cx="1716371" cy="1189728"/>
          </a:xfrm>
          <a:prstGeom prst="rect">
            <a:avLst/>
          </a:prstGeom>
        </p:spPr>
      </p:pic>
      <p:sp>
        <p:nvSpPr>
          <p:cNvPr id="2" name="矩形 1">
            <a:extLst>
              <a:ext uri="{FF2B5EF4-FFF2-40B4-BE49-F238E27FC236}">
                <a16:creationId xmlns:a16="http://schemas.microsoft.com/office/drawing/2014/main" id="{04839B26-3A2F-5ADD-EBD4-BE85FDFC7A83}"/>
              </a:ext>
            </a:extLst>
          </p:cNvPr>
          <p:cNvSpPr/>
          <p:nvPr/>
        </p:nvSpPr>
        <p:spPr>
          <a:xfrm>
            <a:off x="724829" y="6308239"/>
            <a:ext cx="8305109" cy="276999"/>
          </a:xfrm>
          <a:prstGeom prst="rect">
            <a:avLst/>
          </a:prstGeom>
        </p:spPr>
        <p:txBody>
          <a:bodyPr wrap="square">
            <a:spAutoFit/>
          </a:bodyPr>
          <a:lstStyle/>
          <a:p>
            <a:r>
              <a:rPr lang="en" altLang="zh-CN" sz="1200" b="0" i="0" u="none" strike="noStrike" dirty="0">
                <a:solidFill>
                  <a:srgbClr val="4EA1DB"/>
                </a:solidFill>
                <a:effectLst/>
                <a:latin typeface="-apple-system"/>
                <a:hlinkClick r:id="rId4"/>
              </a:rPr>
              <a:t>https://arxiv.org/abs/1905.05178</a:t>
            </a:r>
            <a:endParaRPr lang="zh-CN" altLang="en-US" sz="1200" dirty="0"/>
          </a:p>
        </p:txBody>
      </p:sp>
      <p:pic>
        <p:nvPicPr>
          <p:cNvPr id="10242" name="Picture 2">
            <a:extLst>
              <a:ext uri="{FF2B5EF4-FFF2-40B4-BE49-F238E27FC236}">
                <a16:creationId xmlns:a16="http://schemas.microsoft.com/office/drawing/2014/main" id="{0D4E2F14-4C68-E402-5782-D77E30FB185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5619" y="1554744"/>
            <a:ext cx="9172074" cy="3851554"/>
          </a:xfrm>
          <a:prstGeom prst="rect">
            <a:avLst/>
          </a:prstGeom>
          <a:noFill/>
          <a:extLst>
            <a:ext uri="{909E8E84-426E-40DD-AFC4-6F175D3DCCD1}">
              <a14:hiddenFill xmlns:a14="http://schemas.microsoft.com/office/drawing/2010/main">
                <a:solidFill>
                  <a:srgbClr val="FFFFFF"/>
                </a:solidFill>
              </a14:hiddenFill>
            </a:ext>
          </a:extLst>
        </p:spPr>
      </p:pic>
      <p:pic>
        <p:nvPicPr>
          <p:cNvPr id="3" name="图片 2">
            <a:extLst>
              <a:ext uri="{FF2B5EF4-FFF2-40B4-BE49-F238E27FC236}">
                <a16:creationId xmlns:a16="http://schemas.microsoft.com/office/drawing/2014/main" id="{99C3B360-00AA-3038-51AF-AF94324C1C04}"/>
              </a:ext>
            </a:extLst>
          </p:cNvPr>
          <p:cNvPicPr>
            <a:picLocks noChangeAspect="1"/>
          </p:cNvPicPr>
          <p:nvPr/>
        </p:nvPicPr>
        <p:blipFill>
          <a:blip r:embed="rId6"/>
          <a:stretch>
            <a:fillRect/>
          </a:stretch>
        </p:blipFill>
        <p:spPr>
          <a:xfrm>
            <a:off x="9932475" y="3865446"/>
            <a:ext cx="1855919" cy="1789039"/>
          </a:xfrm>
          <a:prstGeom prst="rect">
            <a:avLst/>
          </a:prstGeom>
        </p:spPr>
      </p:pic>
    </p:spTree>
    <p:extLst>
      <p:ext uri="{BB962C8B-B14F-4D97-AF65-F5344CB8AC3E}">
        <p14:creationId xmlns:p14="http://schemas.microsoft.com/office/powerpoint/2010/main" val="279964319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1" y="436469"/>
            <a:ext cx="8310361"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Whole Picture</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6" name="直接箭头连接符 9">
            <a:extLst>
              <a:ext uri="{FF2B5EF4-FFF2-40B4-BE49-F238E27FC236}">
                <a16:creationId xmlns:a16="http://schemas.microsoft.com/office/drawing/2014/main" id="{BE6C72BB-7D2B-BD9A-70D2-B244A87BC451}"/>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pic>
        <p:nvPicPr>
          <p:cNvPr id="67" name="图片 66">
            <a:extLst>
              <a:ext uri="{FF2B5EF4-FFF2-40B4-BE49-F238E27FC236}">
                <a16:creationId xmlns:a16="http://schemas.microsoft.com/office/drawing/2014/main" id="{BF69EAE7-F8D7-BDBE-F8BA-D082DB6FC37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17047" y="5878242"/>
            <a:ext cx="1716371" cy="1189728"/>
          </a:xfrm>
          <a:prstGeom prst="rect">
            <a:avLst/>
          </a:prstGeom>
        </p:spPr>
      </p:pic>
      <p:sp>
        <p:nvSpPr>
          <p:cNvPr id="9" name="矩形 8">
            <a:extLst>
              <a:ext uri="{FF2B5EF4-FFF2-40B4-BE49-F238E27FC236}">
                <a16:creationId xmlns:a16="http://schemas.microsoft.com/office/drawing/2014/main" id="{DDD83BDB-4F1F-77B2-1CF0-0F82F7327A72}"/>
              </a:ext>
            </a:extLst>
          </p:cNvPr>
          <p:cNvSpPr/>
          <p:nvPr/>
        </p:nvSpPr>
        <p:spPr>
          <a:xfrm>
            <a:off x="724829" y="6308239"/>
            <a:ext cx="8305109" cy="276999"/>
          </a:xfrm>
          <a:prstGeom prst="rect">
            <a:avLst/>
          </a:prstGeom>
        </p:spPr>
        <p:txBody>
          <a:bodyPr wrap="square">
            <a:spAutoFit/>
          </a:bodyPr>
          <a:lstStyle/>
          <a:p>
            <a:r>
              <a:rPr lang="en" altLang="zh-CN" sz="1200" b="0" i="0" u="none" strike="noStrike" dirty="0">
                <a:solidFill>
                  <a:srgbClr val="4EA1DB"/>
                </a:solidFill>
                <a:effectLst/>
                <a:latin typeface="-apple-system"/>
                <a:hlinkClick r:id="rId4"/>
              </a:rPr>
              <a:t>https://arxiv.org/abs/1905.05178</a:t>
            </a:r>
            <a:endParaRPr lang="zh-CN" altLang="en-US" sz="1200" dirty="0"/>
          </a:p>
        </p:txBody>
      </p:sp>
      <p:pic>
        <p:nvPicPr>
          <p:cNvPr id="2" name="图片 1">
            <a:extLst>
              <a:ext uri="{FF2B5EF4-FFF2-40B4-BE49-F238E27FC236}">
                <a16:creationId xmlns:a16="http://schemas.microsoft.com/office/drawing/2014/main" id="{276AF9F7-66CC-F014-E901-E9A0CC580A54}"/>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14039" y="1478697"/>
            <a:ext cx="9992477" cy="4193812"/>
          </a:xfrm>
          <a:prstGeom prst="rect">
            <a:avLst/>
          </a:prstGeom>
        </p:spPr>
      </p:pic>
    </p:spTree>
    <p:extLst>
      <p:ext uri="{BB962C8B-B14F-4D97-AF65-F5344CB8AC3E}">
        <p14:creationId xmlns:p14="http://schemas.microsoft.com/office/powerpoint/2010/main" val="216760902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2" y="436469"/>
            <a:ext cx="6567080"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Outline</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F64D8834-E2BC-449B-AE26-02CE308A4E59}"/>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grpSp>
        <p:nvGrpSpPr>
          <p:cNvPr id="18" name="组合 17">
            <a:extLst>
              <a:ext uri="{FF2B5EF4-FFF2-40B4-BE49-F238E27FC236}">
                <a16:creationId xmlns:a16="http://schemas.microsoft.com/office/drawing/2014/main" id="{F6949C8F-48D6-530D-7C80-F3347645D2DE}"/>
              </a:ext>
            </a:extLst>
          </p:cNvPr>
          <p:cNvGrpSpPr/>
          <p:nvPr/>
        </p:nvGrpSpPr>
        <p:grpSpPr>
          <a:xfrm>
            <a:off x="9887620" y="6272698"/>
            <a:ext cx="1730076" cy="504431"/>
            <a:chOff x="9887620" y="6272698"/>
            <a:chExt cx="1730076" cy="504431"/>
          </a:xfrm>
        </p:grpSpPr>
        <p:pic>
          <p:nvPicPr>
            <p:cNvPr id="19" name="pattern_logo1.png" descr="pattern_logo1.png">
              <a:extLst>
                <a:ext uri="{FF2B5EF4-FFF2-40B4-BE49-F238E27FC236}">
                  <a16:creationId xmlns:a16="http://schemas.microsoft.com/office/drawing/2014/main" id="{8DD01C58-5923-3D25-CB80-1A03894A505B}"/>
                </a:ext>
              </a:extLst>
            </p:cNvPr>
            <p:cNvPicPr>
              <a:picLocks noChangeAspect="1"/>
            </p:cNvPicPr>
            <p:nvPr/>
          </p:nvPicPr>
          <p:blipFill>
            <a:blip r:embed="rId3"/>
            <a:stretch>
              <a:fillRect/>
            </a:stretch>
          </p:blipFill>
          <p:spPr>
            <a:xfrm>
              <a:off x="9887620" y="6272698"/>
              <a:ext cx="523538" cy="504431"/>
            </a:xfrm>
            <a:prstGeom prst="rect">
              <a:avLst/>
            </a:prstGeom>
            <a:ln w="12700">
              <a:miter lim="400000"/>
            </a:ln>
          </p:spPr>
        </p:pic>
        <p:pic>
          <p:nvPicPr>
            <p:cNvPr id="20" name="text.png" descr="text.png">
              <a:extLst>
                <a:ext uri="{FF2B5EF4-FFF2-40B4-BE49-F238E27FC236}">
                  <a16:creationId xmlns:a16="http://schemas.microsoft.com/office/drawing/2014/main" id="{C87CD482-3460-E119-C3A7-98B86841A61D}"/>
                </a:ext>
              </a:extLst>
            </p:cNvPr>
            <p:cNvPicPr>
              <a:picLocks noChangeAspect="1"/>
            </p:cNvPicPr>
            <p:nvPr/>
          </p:nvPicPr>
          <p:blipFill>
            <a:blip r:embed="rId4"/>
            <a:stretch>
              <a:fillRect/>
            </a:stretch>
          </p:blipFill>
          <p:spPr>
            <a:xfrm>
              <a:off x="10422843" y="6272698"/>
              <a:ext cx="1194853" cy="504431"/>
            </a:xfrm>
            <a:prstGeom prst="rect">
              <a:avLst/>
            </a:prstGeom>
            <a:ln w="12700">
              <a:miter lim="400000"/>
            </a:ln>
          </p:spPr>
        </p:pic>
      </p:grpSp>
      <p:sp>
        <p:nvSpPr>
          <p:cNvPr id="2" name="内容占位符 2">
            <a:extLst>
              <a:ext uri="{FF2B5EF4-FFF2-40B4-BE49-F238E27FC236}">
                <a16:creationId xmlns:a16="http://schemas.microsoft.com/office/drawing/2014/main" id="{DCACDF7B-134E-25AB-056A-18C1B2353D3E}"/>
              </a:ext>
            </a:extLst>
          </p:cNvPr>
          <p:cNvSpPr txBox="1">
            <a:spLocks/>
          </p:cNvSpPr>
          <p:nvPr/>
        </p:nvSpPr>
        <p:spPr>
          <a:xfrm>
            <a:off x="814039" y="1493270"/>
            <a:ext cx="10823970" cy="387145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CN" sz="2000" dirty="0">
                <a:latin typeface="Arial" panose="020B0604020202020204" pitchFamily="34" charset="0"/>
                <a:ea typeface="FangSong" panose="02010609060101010101" pitchFamily="49" charset="-122"/>
                <a:cs typeface="Arial" panose="020B0604020202020204" pitchFamily="34" charset="0"/>
              </a:rPr>
              <a:t>Complex Systems and Modelling Methods</a:t>
            </a:r>
          </a:p>
          <a:p>
            <a:r>
              <a:rPr kumimoji="1" lang="en-US" altLang="zh-CN" sz="2000" dirty="0">
                <a:latin typeface="Arial" panose="020B0604020202020204" pitchFamily="34" charset="0"/>
                <a:ea typeface="FangSong" panose="02010609060101010101" pitchFamily="49" charset="-122"/>
                <a:cs typeface="Arial" panose="020B0604020202020204" pitchFamily="34" charset="0"/>
              </a:rPr>
              <a:t>Dynamics Learning</a:t>
            </a:r>
            <a:endParaRPr kumimoji="1" lang="en-US" altLang="zh-CN" sz="1600" dirty="0">
              <a:latin typeface="Arial" panose="020B0604020202020204" pitchFamily="34" charset="0"/>
              <a:ea typeface="FangSong" panose="02010609060101010101" pitchFamily="49" charset="-122"/>
              <a:cs typeface="Arial" panose="020B0604020202020204" pitchFamily="34" charset="0"/>
            </a:endParaRPr>
          </a:p>
          <a:p>
            <a:r>
              <a:rPr kumimoji="1" lang="en-US" altLang="zh-CN" sz="2000" dirty="0">
                <a:latin typeface="Arial" panose="020B0604020202020204" pitchFamily="34" charset="0"/>
                <a:ea typeface="FangSong" panose="02010609060101010101" pitchFamily="49" charset="-122"/>
                <a:cs typeface="Arial" panose="020B0604020202020204" pitchFamily="34" charset="0"/>
              </a:rPr>
              <a:t>Network Reconstruction</a:t>
            </a:r>
          </a:p>
          <a:p>
            <a:r>
              <a:rPr kumimoji="1" lang="en-US" altLang="zh-CN" sz="2000" dirty="0">
                <a:latin typeface="Arial" panose="020B0604020202020204" pitchFamily="34" charset="0"/>
                <a:ea typeface="FangSong" panose="02010609060101010101" pitchFamily="49" charset="-122"/>
                <a:cs typeface="Arial" panose="020B0604020202020204" pitchFamily="34" charset="0"/>
              </a:rPr>
              <a:t>Multi-scale</a:t>
            </a:r>
            <a:r>
              <a:rPr kumimoji="1" lang="zh-CN" altLang="en-US" sz="2000" dirty="0">
                <a:latin typeface="Arial" panose="020B0604020202020204" pitchFamily="34" charset="0"/>
                <a:ea typeface="FangSong" panose="02010609060101010101" pitchFamily="49" charset="-122"/>
                <a:cs typeface="Arial" panose="020B0604020202020204" pitchFamily="34" charset="0"/>
              </a:rPr>
              <a:t> </a:t>
            </a:r>
            <a:r>
              <a:rPr kumimoji="1" lang="en-US" altLang="zh-CN" sz="2000" dirty="0">
                <a:latin typeface="Arial" panose="020B0604020202020204" pitchFamily="34" charset="0"/>
                <a:ea typeface="FangSong" panose="02010609060101010101" pitchFamily="49" charset="-122"/>
                <a:cs typeface="Arial" panose="020B0604020202020204" pitchFamily="34" charset="0"/>
              </a:rPr>
              <a:t>Modelling</a:t>
            </a:r>
          </a:p>
          <a:p>
            <a:r>
              <a:rPr kumimoji="1" lang="en-US" altLang="zh-CN" sz="2000" dirty="0">
                <a:solidFill>
                  <a:srgbClr val="FF0000"/>
                </a:solidFill>
                <a:latin typeface="Arial" panose="020B0604020202020204" pitchFamily="34" charset="0"/>
                <a:ea typeface="FangSong" panose="02010609060101010101" pitchFamily="49" charset="-122"/>
                <a:cs typeface="Arial" panose="020B0604020202020204" pitchFamily="34" charset="0"/>
              </a:rPr>
              <a:t>Simulation,</a:t>
            </a:r>
            <a:r>
              <a:rPr kumimoji="1" lang="zh-CN" altLang="en-US" sz="2000" dirty="0">
                <a:solidFill>
                  <a:srgbClr val="FF0000"/>
                </a:solidFill>
                <a:latin typeface="Arial" panose="020B0604020202020204" pitchFamily="34" charset="0"/>
                <a:ea typeface="FangSong" panose="02010609060101010101" pitchFamily="49" charset="-122"/>
                <a:cs typeface="Arial" panose="020B0604020202020204" pitchFamily="34" charset="0"/>
              </a:rPr>
              <a:t> </a:t>
            </a:r>
            <a:r>
              <a:rPr kumimoji="1" lang="en-US" altLang="zh-CN" sz="2000" dirty="0">
                <a:solidFill>
                  <a:srgbClr val="FF0000"/>
                </a:solidFill>
                <a:latin typeface="Arial" panose="020B0604020202020204" pitchFamily="34" charset="0"/>
                <a:ea typeface="FangSong" panose="02010609060101010101" pitchFamily="49" charset="-122"/>
                <a:cs typeface="Arial" panose="020B0604020202020204" pitchFamily="34" charset="0"/>
              </a:rPr>
              <a:t>optimization,</a:t>
            </a:r>
            <a:r>
              <a:rPr kumimoji="1" lang="zh-CN" altLang="en-US" sz="2000" dirty="0">
                <a:solidFill>
                  <a:srgbClr val="FF0000"/>
                </a:solidFill>
                <a:latin typeface="Arial" panose="020B0604020202020204" pitchFamily="34" charset="0"/>
                <a:ea typeface="FangSong" panose="02010609060101010101" pitchFamily="49" charset="-122"/>
                <a:cs typeface="Arial" panose="020B0604020202020204" pitchFamily="34" charset="0"/>
              </a:rPr>
              <a:t> </a:t>
            </a:r>
            <a:r>
              <a:rPr kumimoji="1" lang="en-US" altLang="zh-CN" sz="2000" dirty="0">
                <a:solidFill>
                  <a:srgbClr val="FF0000"/>
                </a:solidFill>
                <a:latin typeface="Arial" panose="020B0604020202020204" pitchFamily="34" charset="0"/>
                <a:ea typeface="FangSong" panose="02010609060101010101" pitchFamily="49" charset="-122"/>
                <a:cs typeface="Arial" panose="020B0604020202020204" pitchFamily="34" charset="0"/>
              </a:rPr>
              <a:t>and</a:t>
            </a:r>
            <a:r>
              <a:rPr kumimoji="1" lang="zh-CN" altLang="en-US" sz="2000" dirty="0">
                <a:solidFill>
                  <a:srgbClr val="FF0000"/>
                </a:solidFill>
                <a:latin typeface="Arial" panose="020B0604020202020204" pitchFamily="34" charset="0"/>
                <a:ea typeface="FangSong" panose="02010609060101010101" pitchFamily="49" charset="-122"/>
                <a:cs typeface="Arial" panose="020B0604020202020204" pitchFamily="34" charset="0"/>
              </a:rPr>
              <a:t> </a:t>
            </a:r>
            <a:r>
              <a:rPr kumimoji="1" lang="en-US" altLang="zh-CN" sz="2000" dirty="0">
                <a:solidFill>
                  <a:srgbClr val="FF0000"/>
                </a:solidFill>
                <a:latin typeface="Arial" panose="020B0604020202020204" pitchFamily="34" charset="0"/>
                <a:ea typeface="FangSong" panose="02010609060101010101" pitchFamily="49" charset="-122"/>
                <a:cs typeface="Arial" panose="020B0604020202020204" pitchFamily="34" charset="0"/>
              </a:rPr>
              <a:t>control</a:t>
            </a:r>
            <a:endParaRPr kumimoji="1" lang="zh-CN" altLang="en-US" sz="1600" dirty="0">
              <a:solidFill>
                <a:srgbClr val="FF0000"/>
              </a:solidFill>
              <a:latin typeface="Arial" panose="020B0604020202020204" pitchFamily="34" charset="0"/>
              <a:ea typeface="FangSong" panose="02010609060101010101" pitchFamily="49" charset="-122"/>
              <a:cs typeface="Arial" panose="020B0604020202020204" pitchFamily="34" charset="0"/>
            </a:endParaRPr>
          </a:p>
        </p:txBody>
      </p:sp>
      <p:sp>
        <p:nvSpPr>
          <p:cNvPr id="3" name="文本框 2">
            <a:extLst>
              <a:ext uri="{FF2B5EF4-FFF2-40B4-BE49-F238E27FC236}">
                <a16:creationId xmlns:a16="http://schemas.microsoft.com/office/drawing/2014/main" id="{C3CDE3C3-A45C-E902-9E5A-5ACD5EC77770}"/>
              </a:ext>
            </a:extLst>
          </p:cNvPr>
          <p:cNvSpPr txBox="1"/>
          <p:nvPr/>
        </p:nvSpPr>
        <p:spPr>
          <a:xfrm>
            <a:off x="574304" y="6328260"/>
            <a:ext cx="7180875" cy="307777"/>
          </a:xfrm>
          <a:prstGeom prst="rect">
            <a:avLst/>
          </a:prstGeom>
          <a:noFill/>
        </p:spPr>
        <p:txBody>
          <a:bodyPr wrap="square" rtlCol="0">
            <a:spAutoFit/>
          </a:bodyPr>
          <a:lstStyle/>
          <a:p>
            <a:r>
              <a:rPr lang="zh-CN" altLang="en-US" sz="1400" dirty="0">
                <a:latin typeface="微软雅黑" panose="020B0503020204020204" pitchFamily="34" charset="-122"/>
                <a:ea typeface="微软雅黑" panose="020B0503020204020204" pitchFamily="34" charset="-122"/>
              </a:rPr>
              <a:t>更多“</a:t>
            </a:r>
            <a:r>
              <a:rPr lang="zh-CN" altLang="en-US" sz="1400" dirty="0">
                <a:solidFill>
                  <a:srgbClr val="EC8922"/>
                </a:solidFill>
                <a:latin typeface="微软雅黑" panose="020B0503020204020204" pitchFamily="34" charset="-122"/>
                <a:ea typeface="微软雅黑" panose="020B0503020204020204" pitchFamily="34" charset="-122"/>
              </a:rPr>
              <a:t>人工智能 </a:t>
            </a:r>
            <a:r>
              <a:rPr lang="en-US" altLang="zh-CN" sz="1400" dirty="0">
                <a:solidFill>
                  <a:srgbClr val="EC8922"/>
                </a:solidFill>
                <a:latin typeface="微软雅黑" panose="020B0503020204020204" pitchFamily="34" charset="-122"/>
                <a:ea typeface="微软雅黑" panose="020B0503020204020204" pitchFamily="34" charset="-122"/>
              </a:rPr>
              <a:t>&amp; </a:t>
            </a:r>
            <a:r>
              <a:rPr lang="zh-CN" altLang="en-US" sz="1400" dirty="0">
                <a:solidFill>
                  <a:srgbClr val="EC8922"/>
                </a:solidFill>
                <a:latin typeface="微软雅黑" panose="020B0503020204020204" pitchFamily="34" charset="-122"/>
                <a:ea typeface="微软雅黑" panose="020B0503020204020204" pitchFamily="34" charset="-122"/>
              </a:rPr>
              <a:t>复杂系统</a:t>
            </a:r>
            <a:r>
              <a:rPr lang="zh-CN" altLang="en-US" sz="1400" dirty="0">
                <a:latin typeface="微软雅黑" panose="020B0503020204020204" pitchFamily="34" charset="-122"/>
                <a:ea typeface="微软雅黑" panose="020B0503020204020204" pitchFamily="34" charset="-122"/>
              </a:rPr>
              <a:t>”的知识，请关注官网：</a:t>
            </a:r>
            <a:r>
              <a:rPr lang="en-US" altLang="zh-CN" sz="1400" dirty="0">
                <a:latin typeface="微软雅黑" panose="020B0503020204020204" pitchFamily="34" charset="-122"/>
                <a:ea typeface="微软雅黑" panose="020B0503020204020204" pitchFamily="34" charset="-122"/>
              </a:rPr>
              <a:t>campus.swarma.org</a:t>
            </a:r>
            <a:endParaRPr lang="zh-CN" altLang="en-US" sz="14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5760575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2" y="436469"/>
            <a:ext cx="10530469"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Automated</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Modelling</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of</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Complex</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Systems</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F64D8834-E2BC-449B-AE26-02CE308A4E59}"/>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grpSp>
        <p:nvGrpSpPr>
          <p:cNvPr id="3" name="组合 2">
            <a:extLst>
              <a:ext uri="{FF2B5EF4-FFF2-40B4-BE49-F238E27FC236}">
                <a16:creationId xmlns:a16="http://schemas.microsoft.com/office/drawing/2014/main" id="{4AA09299-D034-B77B-50DB-3FB624D51B20}"/>
              </a:ext>
            </a:extLst>
          </p:cNvPr>
          <p:cNvGrpSpPr/>
          <p:nvPr/>
        </p:nvGrpSpPr>
        <p:grpSpPr>
          <a:xfrm>
            <a:off x="9887620" y="6272698"/>
            <a:ext cx="1730076" cy="504431"/>
            <a:chOff x="9887620" y="6272698"/>
            <a:chExt cx="1730076" cy="504431"/>
          </a:xfrm>
        </p:grpSpPr>
        <p:pic>
          <p:nvPicPr>
            <p:cNvPr id="5" name="pattern_logo1.png" descr="pattern_logo1.png">
              <a:extLst>
                <a:ext uri="{FF2B5EF4-FFF2-40B4-BE49-F238E27FC236}">
                  <a16:creationId xmlns:a16="http://schemas.microsoft.com/office/drawing/2014/main" id="{5D498764-8A69-7D1F-2186-54D9E16CE4EB}"/>
                </a:ext>
              </a:extLst>
            </p:cNvPr>
            <p:cNvPicPr>
              <a:picLocks noChangeAspect="1"/>
            </p:cNvPicPr>
            <p:nvPr/>
          </p:nvPicPr>
          <p:blipFill>
            <a:blip r:embed="rId3"/>
            <a:stretch>
              <a:fillRect/>
            </a:stretch>
          </p:blipFill>
          <p:spPr>
            <a:xfrm>
              <a:off x="9887620" y="6272698"/>
              <a:ext cx="523538" cy="504431"/>
            </a:xfrm>
            <a:prstGeom prst="rect">
              <a:avLst/>
            </a:prstGeom>
            <a:ln w="12700">
              <a:miter lim="400000"/>
            </a:ln>
          </p:spPr>
        </p:pic>
        <p:pic>
          <p:nvPicPr>
            <p:cNvPr id="6" name="text.png" descr="text.png">
              <a:extLst>
                <a:ext uri="{FF2B5EF4-FFF2-40B4-BE49-F238E27FC236}">
                  <a16:creationId xmlns:a16="http://schemas.microsoft.com/office/drawing/2014/main" id="{9804D176-958F-94C9-CA76-6B0091760A06}"/>
                </a:ext>
              </a:extLst>
            </p:cNvPr>
            <p:cNvPicPr>
              <a:picLocks noChangeAspect="1"/>
            </p:cNvPicPr>
            <p:nvPr/>
          </p:nvPicPr>
          <p:blipFill>
            <a:blip r:embed="rId4"/>
            <a:stretch>
              <a:fillRect/>
            </a:stretch>
          </p:blipFill>
          <p:spPr>
            <a:xfrm>
              <a:off x="10422843" y="6272698"/>
              <a:ext cx="1194853" cy="504431"/>
            </a:xfrm>
            <a:prstGeom prst="rect">
              <a:avLst/>
            </a:prstGeom>
            <a:ln w="12700">
              <a:miter lim="400000"/>
            </a:ln>
          </p:spPr>
        </p:pic>
      </p:grpSp>
      <p:sp>
        <p:nvSpPr>
          <p:cNvPr id="9" name="文本框 8">
            <a:extLst>
              <a:ext uri="{FF2B5EF4-FFF2-40B4-BE49-F238E27FC236}">
                <a16:creationId xmlns:a16="http://schemas.microsoft.com/office/drawing/2014/main" id="{20CD1C65-A430-DDC3-769C-402C48470D5D}"/>
              </a:ext>
            </a:extLst>
          </p:cNvPr>
          <p:cNvSpPr txBox="1"/>
          <p:nvPr/>
        </p:nvSpPr>
        <p:spPr>
          <a:xfrm>
            <a:off x="574304" y="6328260"/>
            <a:ext cx="7180875" cy="307777"/>
          </a:xfrm>
          <a:prstGeom prst="rect">
            <a:avLst/>
          </a:prstGeom>
          <a:noFill/>
        </p:spPr>
        <p:txBody>
          <a:bodyPr wrap="square" rtlCol="0">
            <a:spAutoFit/>
          </a:bodyPr>
          <a:lstStyle/>
          <a:p>
            <a:r>
              <a:rPr lang="zh-CN" altLang="en-US" sz="1400" dirty="0">
                <a:latin typeface="微软雅黑" panose="020B0503020204020204" pitchFamily="34" charset="-122"/>
                <a:ea typeface="微软雅黑" panose="020B0503020204020204" pitchFamily="34" charset="-122"/>
              </a:rPr>
              <a:t>更多“</a:t>
            </a:r>
            <a:r>
              <a:rPr lang="zh-CN" altLang="en-US" sz="1400" dirty="0">
                <a:solidFill>
                  <a:srgbClr val="EC8922"/>
                </a:solidFill>
                <a:latin typeface="微软雅黑" panose="020B0503020204020204" pitchFamily="34" charset="-122"/>
                <a:ea typeface="微软雅黑" panose="020B0503020204020204" pitchFamily="34" charset="-122"/>
              </a:rPr>
              <a:t>人工智能 </a:t>
            </a:r>
            <a:r>
              <a:rPr lang="en-US" altLang="zh-CN" sz="1400" dirty="0">
                <a:solidFill>
                  <a:srgbClr val="EC8922"/>
                </a:solidFill>
                <a:latin typeface="微软雅黑" panose="020B0503020204020204" pitchFamily="34" charset="-122"/>
                <a:ea typeface="微软雅黑" panose="020B0503020204020204" pitchFamily="34" charset="-122"/>
              </a:rPr>
              <a:t>&amp; </a:t>
            </a:r>
            <a:r>
              <a:rPr lang="zh-CN" altLang="en-US" sz="1400" dirty="0">
                <a:solidFill>
                  <a:srgbClr val="EC8922"/>
                </a:solidFill>
                <a:latin typeface="微软雅黑" panose="020B0503020204020204" pitchFamily="34" charset="-122"/>
                <a:ea typeface="微软雅黑" panose="020B0503020204020204" pitchFamily="34" charset="-122"/>
              </a:rPr>
              <a:t>复杂系统</a:t>
            </a:r>
            <a:r>
              <a:rPr lang="zh-CN" altLang="en-US" sz="1400" dirty="0">
                <a:latin typeface="微软雅黑" panose="020B0503020204020204" pitchFamily="34" charset="-122"/>
                <a:ea typeface="微软雅黑" panose="020B0503020204020204" pitchFamily="34" charset="-122"/>
              </a:rPr>
              <a:t>”的知识，请关注官网：</a:t>
            </a:r>
            <a:r>
              <a:rPr lang="en-US" altLang="zh-CN" sz="1400" dirty="0">
                <a:latin typeface="微软雅黑" panose="020B0503020204020204" pitchFamily="34" charset="-122"/>
                <a:ea typeface="微软雅黑" panose="020B0503020204020204" pitchFamily="34" charset="-122"/>
              </a:rPr>
              <a:t>campus.swarma.org</a:t>
            </a:r>
            <a:endParaRPr lang="zh-CN" altLang="en-US" sz="1400" dirty="0">
              <a:latin typeface="微软雅黑" panose="020B0503020204020204" pitchFamily="34" charset="-122"/>
              <a:ea typeface="微软雅黑" panose="020B0503020204020204" pitchFamily="34" charset="-122"/>
            </a:endParaRPr>
          </a:p>
        </p:txBody>
      </p:sp>
      <p:pic>
        <p:nvPicPr>
          <p:cNvPr id="11" name="内容占位符 8">
            <a:extLst>
              <a:ext uri="{FF2B5EF4-FFF2-40B4-BE49-F238E27FC236}">
                <a16:creationId xmlns:a16="http://schemas.microsoft.com/office/drawing/2014/main" id="{BA193F1F-CA0C-0942-621A-899877EAFE75}"/>
              </a:ext>
            </a:extLst>
          </p:cNvPr>
          <p:cNvPicPr>
            <a:picLocks noGrp="1" noChangeAspect="1"/>
          </p:cNvPicPr>
          <p:nvPr>
            <p:ph idx="1"/>
          </p:nvPr>
        </p:nvPicPr>
        <p:blipFill>
          <a:blip r:embed="rId5"/>
          <a:stretch>
            <a:fillRect/>
          </a:stretch>
        </p:blipFill>
        <p:spPr>
          <a:xfrm>
            <a:off x="3424270" y="2542181"/>
            <a:ext cx="2023945" cy="1450758"/>
          </a:xfrm>
          <a:prstGeom prst="rect">
            <a:avLst/>
          </a:prstGeom>
        </p:spPr>
      </p:pic>
      <p:pic>
        <p:nvPicPr>
          <p:cNvPr id="12" name="图片 11">
            <a:extLst>
              <a:ext uri="{FF2B5EF4-FFF2-40B4-BE49-F238E27FC236}">
                <a16:creationId xmlns:a16="http://schemas.microsoft.com/office/drawing/2014/main" id="{E0EFA544-2152-E86E-F11E-0DEB6E65F852}"/>
              </a:ext>
            </a:extLst>
          </p:cNvPr>
          <p:cNvPicPr>
            <a:picLocks noChangeAspect="1"/>
          </p:cNvPicPr>
          <p:nvPr/>
        </p:nvPicPr>
        <p:blipFill>
          <a:blip r:embed="rId6"/>
          <a:stretch>
            <a:fillRect/>
          </a:stretch>
        </p:blipFill>
        <p:spPr>
          <a:xfrm>
            <a:off x="5681696" y="2334941"/>
            <a:ext cx="2722857" cy="1812402"/>
          </a:xfrm>
          <a:prstGeom prst="rect">
            <a:avLst/>
          </a:prstGeom>
        </p:spPr>
      </p:pic>
      <p:pic>
        <p:nvPicPr>
          <p:cNvPr id="13" name="Picture 1" descr="480x319_116f057a183">
            <a:extLst>
              <a:ext uri="{FF2B5EF4-FFF2-40B4-BE49-F238E27FC236}">
                <a16:creationId xmlns:a16="http://schemas.microsoft.com/office/drawing/2014/main" id="{22B68C86-4310-6F16-472E-05E3B4832028}"/>
              </a:ext>
            </a:extLst>
          </p:cNvPr>
          <p:cNvPicPr>
            <a:picLocks noChangeAspect="1" noChangeArrowheads="1"/>
          </p:cNvPicPr>
          <p:nvPr/>
        </p:nvPicPr>
        <p:blipFill rotWithShape="1">
          <a:blip r:embed="rId7" cstate="email">
            <a:extLst>
              <a:ext uri="{28A0092B-C50C-407E-A947-70E740481C1C}">
                <a14:useLocalDpi xmlns:a14="http://schemas.microsoft.com/office/drawing/2010/main"/>
              </a:ext>
            </a:extLst>
          </a:blip>
          <a:srcRect l="13064" r="8322" b="-1"/>
          <a:stretch/>
        </p:blipFill>
        <p:spPr bwMode="auto">
          <a:xfrm>
            <a:off x="1052546" y="2464276"/>
            <a:ext cx="1760220" cy="148340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图片 13">
            <a:extLst>
              <a:ext uri="{FF2B5EF4-FFF2-40B4-BE49-F238E27FC236}">
                <a16:creationId xmlns:a16="http://schemas.microsoft.com/office/drawing/2014/main" id="{574C4D21-0C69-2CAA-1012-9FC66F8A5BE3}"/>
              </a:ext>
            </a:extLst>
          </p:cNvPr>
          <p:cNvPicPr>
            <a:picLocks noChangeAspect="1"/>
          </p:cNvPicPr>
          <p:nvPr/>
        </p:nvPicPr>
        <p:blipFill>
          <a:blip r:embed="rId8"/>
          <a:stretch>
            <a:fillRect/>
          </a:stretch>
        </p:blipFill>
        <p:spPr>
          <a:xfrm>
            <a:off x="8638034" y="2509863"/>
            <a:ext cx="1931140" cy="1450757"/>
          </a:xfrm>
          <a:prstGeom prst="rect">
            <a:avLst/>
          </a:prstGeom>
        </p:spPr>
      </p:pic>
      <p:cxnSp>
        <p:nvCxnSpPr>
          <p:cNvPr id="15" name="直线箭头连接符 14">
            <a:extLst>
              <a:ext uri="{FF2B5EF4-FFF2-40B4-BE49-F238E27FC236}">
                <a16:creationId xmlns:a16="http://schemas.microsoft.com/office/drawing/2014/main" id="{CFB48E18-7F3C-AA8E-9899-DB9EBFA162A6}"/>
              </a:ext>
            </a:extLst>
          </p:cNvPr>
          <p:cNvCxnSpPr/>
          <p:nvPr/>
        </p:nvCxnSpPr>
        <p:spPr>
          <a:xfrm>
            <a:off x="2963388" y="3271429"/>
            <a:ext cx="32861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直线箭头连接符 15">
            <a:extLst>
              <a:ext uri="{FF2B5EF4-FFF2-40B4-BE49-F238E27FC236}">
                <a16:creationId xmlns:a16="http://schemas.microsoft.com/office/drawing/2014/main" id="{8966668F-0413-4268-E1D7-A431A0CFACAA}"/>
              </a:ext>
            </a:extLst>
          </p:cNvPr>
          <p:cNvCxnSpPr/>
          <p:nvPr/>
        </p:nvCxnSpPr>
        <p:spPr>
          <a:xfrm>
            <a:off x="5594583" y="3267560"/>
            <a:ext cx="32861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直线箭头连接符 16">
            <a:extLst>
              <a:ext uri="{FF2B5EF4-FFF2-40B4-BE49-F238E27FC236}">
                <a16:creationId xmlns:a16="http://schemas.microsoft.com/office/drawing/2014/main" id="{A6FE308E-B0AE-DB3C-13A5-F01A75EF7F22}"/>
              </a:ext>
            </a:extLst>
          </p:cNvPr>
          <p:cNvCxnSpPr/>
          <p:nvPr/>
        </p:nvCxnSpPr>
        <p:spPr>
          <a:xfrm>
            <a:off x="8075941" y="3267560"/>
            <a:ext cx="32861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直线箭头连接符 17">
            <a:extLst>
              <a:ext uri="{FF2B5EF4-FFF2-40B4-BE49-F238E27FC236}">
                <a16:creationId xmlns:a16="http://schemas.microsoft.com/office/drawing/2014/main" id="{C1FC9293-4EE2-14D0-FF7D-2CEA0BD97BF9}"/>
              </a:ext>
            </a:extLst>
          </p:cNvPr>
          <p:cNvCxnSpPr/>
          <p:nvPr/>
        </p:nvCxnSpPr>
        <p:spPr>
          <a:xfrm>
            <a:off x="9603604" y="4333059"/>
            <a:ext cx="0" cy="55084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9" name="直线箭头连接符 18">
            <a:extLst>
              <a:ext uri="{FF2B5EF4-FFF2-40B4-BE49-F238E27FC236}">
                <a16:creationId xmlns:a16="http://schemas.microsoft.com/office/drawing/2014/main" id="{A0E460F0-553D-5FA9-7E26-9E5CA28E7BF8}"/>
              </a:ext>
            </a:extLst>
          </p:cNvPr>
          <p:cNvCxnSpPr>
            <a:cxnSpLocks/>
          </p:cNvCxnSpPr>
          <p:nvPr/>
        </p:nvCxnSpPr>
        <p:spPr>
          <a:xfrm flipH="1">
            <a:off x="1932656" y="4883902"/>
            <a:ext cx="767094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0" name="直线箭头连接符 19">
            <a:extLst>
              <a:ext uri="{FF2B5EF4-FFF2-40B4-BE49-F238E27FC236}">
                <a16:creationId xmlns:a16="http://schemas.microsoft.com/office/drawing/2014/main" id="{5F1A3E38-CDA2-154D-B1CD-7450795798E8}"/>
              </a:ext>
            </a:extLst>
          </p:cNvPr>
          <p:cNvCxnSpPr>
            <a:cxnSpLocks/>
          </p:cNvCxnSpPr>
          <p:nvPr/>
        </p:nvCxnSpPr>
        <p:spPr>
          <a:xfrm flipV="1">
            <a:off x="1932656" y="4333059"/>
            <a:ext cx="0" cy="55084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1" name="文本框 20">
            <a:extLst>
              <a:ext uri="{FF2B5EF4-FFF2-40B4-BE49-F238E27FC236}">
                <a16:creationId xmlns:a16="http://schemas.microsoft.com/office/drawing/2014/main" id="{136B3BB7-23DB-FD3F-3FC8-89B43AA5BFBF}"/>
              </a:ext>
            </a:extLst>
          </p:cNvPr>
          <p:cNvSpPr txBox="1"/>
          <p:nvPr/>
        </p:nvSpPr>
        <p:spPr>
          <a:xfrm>
            <a:off x="925646" y="1992942"/>
            <a:ext cx="2214390" cy="369332"/>
          </a:xfrm>
          <a:prstGeom prst="rect">
            <a:avLst/>
          </a:prstGeom>
          <a:noFill/>
        </p:spPr>
        <p:txBody>
          <a:bodyPr wrap="square" rtlCol="0">
            <a:spAutoFit/>
          </a:bodyPr>
          <a:lstStyle/>
          <a:p>
            <a:r>
              <a:rPr kumimoji="1" lang="en-US" altLang="zh-CN" dirty="0"/>
              <a:t>Complex</a:t>
            </a:r>
            <a:r>
              <a:rPr kumimoji="1" lang="zh-CN" altLang="en-US" dirty="0"/>
              <a:t> </a:t>
            </a:r>
            <a:r>
              <a:rPr kumimoji="1" lang="en-US" altLang="zh-CN" dirty="0"/>
              <a:t>System</a:t>
            </a:r>
            <a:endParaRPr kumimoji="1" lang="zh-CN" altLang="en-US" dirty="0"/>
          </a:p>
        </p:txBody>
      </p:sp>
      <p:sp>
        <p:nvSpPr>
          <p:cNvPr id="22" name="文本框 21">
            <a:extLst>
              <a:ext uri="{FF2B5EF4-FFF2-40B4-BE49-F238E27FC236}">
                <a16:creationId xmlns:a16="http://schemas.microsoft.com/office/drawing/2014/main" id="{E75B3332-DEBD-06CD-77FB-C3A94D7D4F48}"/>
              </a:ext>
            </a:extLst>
          </p:cNvPr>
          <p:cNvSpPr txBox="1"/>
          <p:nvPr/>
        </p:nvSpPr>
        <p:spPr>
          <a:xfrm>
            <a:off x="3286109" y="1992942"/>
            <a:ext cx="2722857" cy="369332"/>
          </a:xfrm>
          <a:prstGeom prst="rect">
            <a:avLst/>
          </a:prstGeom>
          <a:noFill/>
        </p:spPr>
        <p:txBody>
          <a:bodyPr wrap="square" rtlCol="0">
            <a:spAutoFit/>
          </a:bodyPr>
          <a:lstStyle/>
          <a:p>
            <a:r>
              <a:rPr kumimoji="1" lang="en-US" altLang="zh-CN" dirty="0"/>
              <a:t>Behavior (observations)</a:t>
            </a:r>
            <a:endParaRPr kumimoji="1" lang="zh-CN" altLang="en-US" dirty="0"/>
          </a:p>
        </p:txBody>
      </p:sp>
      <p:sp>
        <p:nvSpPr>
          <p:cNvPr id="23" name="文本框 22">
            <a:extLst>
              <a:ext uri="{FF2B5EF4-FFF2-40B4-BE49-F238E27FC236}">
                <a16:creationId xmlns:a16="http://schemas.microsoft.com/office/drawing/2014/main" id="{5B3CF870-BB2E-38AE-318A-E7E82148F0E2}"/>
              </a:ext>
            </a:extLst>
          </p:cNvPr>
          <p:cNvSpPr txBox="1"/>
          <p:nvPr/>
        </p:nvSpPr>
        <p:spPr>
          <a:xfrm>
            <a:off x="6408152" y="1979276"/>
            <a:ext cx="1408761" cy="369332"/>
          </a:xfrm>
          <a:prstGeom prst="rect">
            <a:avLst/>
          </a:prstGeom>
          <a:noFill/>
        </p:spPr>
        <p:txBody>
          <a:bodyPr wrap="square" rtlCol="0">
            <a:spAutoFit/>
          </a:bodyPr>
          <a:lstStyle/>
          <a:p>
            <a:r>
              <a:rPr kumimoji="1" lang="en-US" altLang="zh-CN" dirty="0"/>
              <a:t>AI systems</a:t>
            </a:r>
            <a:endParaRPr kumimoji="1" lang="zh-CN" altLang="en-US" dirty="0"/>
          </a:p>
        </p:txBody>
      </p:sp>
      <p:sp>
        <p:nvSpPr>
          <p:cNvPr id="24" name="文本框 23">
            <a:extLst>
              <a:ext uri="{FF2B5EF4-FFF2-40B4-BE49-F238E27FC236}">
                <a16:creationId xmlns:a16="http://schemas.microsoft.com/office/drawing/2014/main" id="{9E6C61A4-6AB9-4EB9-841D-5D59341FF4F3}"/>
              </a:ext>
            </a:extLst>
          </p:cNvPr>
          <p:cNvSpPr txBox="1"/>
          <p:nvPr/>
        </p:nvSpPr>
        <p:spPr>
          <a:xfrm>
            <a:off x="9050364" y="1972561"/>
            <a:ext cx="1408761" cy="369332"/>
          </a:xfrm>
          <a:prstGeom prst="rect">
            <a:avLst/>
          </a:prstGeom>
          <a:noFill/>
        </p:spPr>
        <p:txBody>
          <a:bodyPr wrap="square" rtlCol="0">
            <a:spAutoFit/>
          </a:bodyPr>
          <a:lstStyle/>
          <a:p>
            <a:r>
              <a:rPr kumimoji="1" lang="en-US" altLang="zh-CN" dirty="0"/>
              <a:t>Models</a:t>
            </a:r>
            <a:endParaRPr kumimoji="1" lang="zh-CN" altLang="en-US" dirty="0"/>
          </a:p>
        </p:txBody>
      </p:sp>
      <p:sp>
        <p:nvSpPr>
          <p:cNvPr id="25" name="文本框 24">
            <a:extLst>
              <a:ext uri="{FF2B5EF4-FFF2-40B4-BE49-F238E27FC236}">
                <a16:creationId xmlns:a16="http://schemas.microsoft.com/office/drawing/2014/main" id="{4BB521DE-D647-5A63-4F3E-7758EADB85F0}"/>
              </a:ext>
            </a:extLst>
          </p:cNvPr>
          <p:cNvSpPr txBox="1"/>
          <p:nvPr/>
        </p:nvSpPr>
        <p:spPr>
          <a:xfrm>
            <a:off x="4565994" y="4560736"/>
            <a:ext cx="2546538" cy="646331"/>
          </a:xfrm>
          <a:prstGeom prst="rect">
            <a:avLst/>
          </a:prstGeom>
          <a:noFill/>
        </p:spPr>
        <p:txBody>
          <a:bodyPr wrap="square" rtlCol="0">
            <a:spAutoFit/>
          </a:bodyPr>
          <a:lstStyle/>
          <a:p>
            <a:r>
              <a:rPr kumimoji="1" lang="en-US" altLang="zh-CN" dirty="0"/>
              <a:t>Prediction, Simulation,</a:t>
            </a:r>
            <a:r>
              <a:rPr kumimoji="1" lang="zh-CN" altLang="en-US" dirty="0"/>
              <a:t> </a:t>
            </a:r>
            <a:r>
              <a:rPr kumimoji="1" lang="en-US" altLang="zh-CN" dirty="0"/>
              <a:t>Optimization,</a:t>
            </a:r>
            <a:r>
              <a:rPr kumimoji="1" lang="zh-CN" altLang="en-US" dirty="0"/>
              <a:t> </a:t>
            </a:r>
            <a:r>
              <a:rPr kumimoji="1" lang="en-US" altLang="zh-CN" dirty="0"/>
              <a:t>Controls</a:t>
            </a:r>
            <a:endParaRPr kumimoji="1" lang="zh-CN" altLang="en-US" dirty="0"/>
          </a:p>
        </p:txBody>
      </p:sp>
    </p:spTree>
    <p:extLst>
      <p:ext uri="{BB962C8B-B14F-4D97-AF65-F5344CB8AC3E}">
        <p14:creationId xmlns:p14="http://schemas.microsoft.com/office/powerpoint/2010/main" val="401890791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2" y="436469"/>
            <a:ext cx="10893539" cy="1200329"/>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Surrogate</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Model</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err="1">
                <a:solidFill>
                  <a:srgbClr val="C00000"/>
                </a:solidFill>
                <a:latin typeface="微软雅黑" panose="020B0503020204020204" pitchFamily="34" charset="-122"/>
                <a:ea typeface="微软雅黑" panose="020B0503020204020204" pitchFamily="34" charset="-122"/>
              </a:rPr>
              <a:t>DeepRSM</a:t>
            </a:r>
            <a:br>
              <a:rPr lang="en-US" altLang="zh-CN" sz="3600" dirty="0">
                <a:solidFill>
                  <a:srgbClr val="C00000"/>
                </a:solidFill>
                <a:latin typeface="微软雅黑" panose="020B0503020204020204" pitchFamily="34" charset="-122"/>
                <a:ea typeface="微软雅黑" panose="020B0503020204020204" pitchFamily="34" charset="-122"/>
              </a:rPr>
            </a:b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F64D8834-E2BC-449B-AE26-02CE308A4E59}"/>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grpSp>
        <p:nvGrpSpPr>
          <p:cNvPr id="3" name="组合 2">
            <a:extLst>
              <a:ext uri="{FF2B5EF4-FFF2-40B4-BE49-F238E27FC236}">
                <a16:creationId xmlns:a16="http://schemas.microsoft.com/office/drawing/2014/main" id="{4AA09299-D034-B77B-50DB-3FB624D51B20}"/>
              </a:ext>
            </a:extLst>
          </p:cNvPr>
          <p:cNvGrpSpPr/>
          <p:nvPr/>
        </p:nvGrpSpPr>
        <p:grpSpPr>
          <a:xfrm>
            <a:off x="9887620" y="6272698"/>
            <a:ext cx="1730076" cy="504431"/>
            <a:chOff x="9887620" y="6272698"/>
            <a:chExt cx="1730076" cy="504431"/>
          </a:xfrm>
        </p:grpSpPr>
        <p:pic>
          <p:nvPicPr>
            <p:cNvPr id="5" name="pattern_logo1.png" descr="pattern_logo1.png">
              <a:extLst>
                <a:ext uri="{FF2B5EF4-FFF2-40B4-BE49-F238E27FC236}">
                  <a16:creationId xmlns:a16="http://schemas.microsoft.com/office/drawing/2014/main" id="{5D498764-8A69-7D1F-2186-54D9E16CE4EB}"/>
                </a:ext>
              </a:extLst>
            </p:cNvPr>
            <p:cNvPicPr>
              <a:picLocks noChangeAspect="1"/>
            </p:cNvPicPr>
            <p:nvPr/>
          </p:nvPicPr>
          <p:blipFill>
            <a:blip r:embed="rId3"/>
            <a:stretch>
              <a:fillRect/>
            </a:stretch>
          </p:blipFill>
          <p:spPr>
            <a:xfrm>
              <a:off x="9887620" y="6272698"/>
              <a:ext cx="523538" cy="504431"/>
            </a:xfrm>
            <a:prstGeom prst="rect">
              <a:avLst/>
            </a:prstGeom>
            <a:ln w="12700">
              <a:miter lim="400000"/>
            </a:ln>
          </p:spPr>
        </p:pic>
        <p:pic>
          <p:nvPicPr>
            <p:cNvPr id="6" name="text.png" descr="text.png">
              <a:extLst>
                <a:ext uri="{FF2B5EF4-FFF2-40B4-BE49-F238E27FC236}">
                  <a16:creationId xmlns:a16="http://schemas.microsoft.com/office/drawing/2014/main" id="{9804D176-958F-94C9-CA76-6B0091760A06}"/>
                </a:ext>
              </a:extLst>
            </p:cNvPr>
            <p:cNvPicPr>
              <a:picLocks noChangeAspect="1"/>
            </p:cNvPicPr>
            <p:nvPr/>
          </p:nvPicPr>
          <p:blipFill>
            <a:blip r:embed="rId4"/>
            <a:stretch>
              <a:fillRect/>
            </a:stretch>
          </p:blipFill>
          <p:spPr>
            <a:xfrm>
              <a:off x="10422843" y="6272698"/>
              <a:ext cx="1194853" cy="504431"/>
            </a:xfrm>
            <a:prstGeom prst="rect">
              <a:avLst/>
            </a:prstGeom>
            <a:ln w="12700">
              <a:miter lim="400000"/>
            </a:ln>
          </p:spPr>
        </p:pic>
      </p:grpSp>
      <p:sp>
        <p:nvSpPr>
          <p:cNvPr id="11" name="矩形 10">
            <a:extLst>
              <a:ext uri="{FF2B5EF4-FFF2-40B4-BE49-F238E27FC236}">
                <a16:creationId xmlns:a16="http://schemas.microsoft.com/office/drawing/2014/main" id="{1FA0A34E-44C0-9682-1178-76C817BE1CD2}"/>
              </a:ext>
            </a:extLst>
          </p:cNvPr>
          <p:cNvSpPr/>
          <p:nvPr/>
        </p:nvSpPr>
        <p:spPr>
          <a:xfrm>
            <a:off x="399521" y="6236372"/>
            <a:ext cx="9134444" cy="577081"/>
          </a:xfrm>
          <a:prstGeom prst="rect">
            <a:avLst/>
          </a:prstGeom>
        </p:spPr>
        <p:txBody>
          <a:bodyPr wrap="square">
            <a:spAutoFit/>
          </a:bodyPr>
          <a:lstStyle/>
          <a:p>
            <a:pPr algn="just" fontAlgn="base"/>
            <a:r>
              <a:rPr lang="en" altLang="zh-CN" sz="1050" b="0" i="0" dirty="0">
                <a:solidFill>
                  <a:srgbClr val="000000"/>
                </a:solidFill>
                <a:effectLst/>
                <a:latin typeface="wf_segoe-ui_normal"/>
              </a:rPr>
              <a:t>[1] Xing J, Zheng S, Ding D, et al. Deep learning for prediction of the air quality response to emission changes[J]. Environmental Science &amp; Technology, 2020.</a:t>
            </a:r>
          </a:p>
          <a:p>
            <a:pPr algn="just" fontAlgn="base"/>
            <a:r>
              <a:rPr lang="en" altLang="zh-CN" sz="1050" b="0" i="0" dirty="0">
                <a:solidFill>
                  <a:srgbClr val="000000"/>
                </a:solidFill>
                <a:effectLst/>
                <a:latin typeface="wf_segoe-ui_normal"/>
              </a:rPr>
              <a:t>[2] Cohen A J, </a:t>
            </a:r>
            <a:r>
              <a:rPr lang="en" altLang="zh-CN" sz="1050" b="0" i="0" dirty="0" err="1">
                <a:solidFill>
                  <a:srgbClr val="000000"/>
                </a:solidFill>
                <a:effectLst/>
                <a:latin typeface="wf_segoe-ui_normal"/>
              </a:rPr>
              <a:t>Brauer</a:t>
            </a:r>
            <a:r>
              <a:rPr lang="en" altLang="zh-CN" sz="1050" b="0" i="0" dirty="0">
                <a:solidFill>
                  <a:srgbClr val="000000"/>
                </a:solidFill>
                <a:effectLst/>
                <a:latin typeface="wf_segoe-ui_normal"/>
              </a:rPr>
              <a:t> M, Burnett R, et al. Estimates and 25-year trends of the global burden of disease attributable to ambient air pollution: an analysis of data from the Global Burden of Diseases Study 2015[J]. The Lancet, 2017, 389(10082): 1907-1918.</a:t>
            </a:r>
          </a:p>
        </p:txBody>
      </p:sp>
      <p:pic>
        <p:nvPicPr>
          <p:cNvPr id="12" name="Picture 2">
            <a:extLst>
              <a:ext uri="{FF2B5EF4-FFF2-40B4-BE49-F238E27FC236}">
                <a16:creationId xmlns:a16="http://schemas.microsoft.com/office/drawing/2014/main" id="{498486F8-9DF8-2782-8B64-B6879877DE6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31875" y="233641"/>
            <a:ext cx="4360125" cy="5698662"/>
          </a:xfrm>
          <a:prstGeom prst="rect">
            <a:avLst/>
          </a:prstGeom>
          <a:noFill/>
          <a:extLst>
            <a:ext uri="{909E8E84-426E-40DD-AFC4-6F175D3DCCD1}">
              <a14:hiddenFill xmlns:a14="http://schemas.microsoft.com/office/drawing/2010/main">
                <a:solidFill>
                  <a:srgbClr val="FFFFFF"/>
                </a:solidFill>
              </a14:hiddenFill>
            </a:ext>
          </a:extLst>
        </p:spPr>
      </p:pic>
      <p:pic>
        <p:nvPicPr>
          <p:cNvPr id="15" name="内容占位符 14">
            <a:extLst>
              <a:ext uri="{FF2B5EF4-FFF2-40B4-BE49-F238E27FC236}">
                <a16:creationId xmlns:a16="http://schemas.microsoft.com/office/drawing/2014/main" id="{F2C88CDF-A4B6-C61E-09F8-69DBE517C6A1}"/>
              </a:ext>
            </a:extLst>
          </p:cNvPr>
          <p:cNvPicPr>
            <a:picLocks noGrp="1" noChangeAspect="1"/>
          </p:cNvPicPr>
          <p:nvPr>
            <p:ph idx="1"/>
          </p:nvPr>
        </p:nvPicPr>
        <p:blipFill>
          <a:blip r:embed="rId6"/>
          <a:stretch>
            <a:fillRect/>
          </a:stretch>
        </p:blipFill>
        <p:spPr>
          <a:xfrm>
            <a:off x="1436033" y="1251518"/>
            <a:ext cx="4991661" cy="4717121"/>
          </a:xfrm>
          <a:prstGeom prst="rect">
            <a:avLst/>
          </a:prstGeom>
        </p:spPr>
      </p:pic>
    </p:spTree>
    <p:extLst>
      <p:ext uri="{BB962C8B-B14F-4D97-AF65-F5344CB8AC3E}">
        <p14:creationId xmlns:p14="http://schemas.microsoft.com/office/powerpoint/2010/main" val="396572761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2" y="436469"/>
            <a:ext cx="10893539" cy="1384995"/>
          </a:xfrm>
          <a:prstGeom prst="rect">
            <a:avLst/>
          </a:prstGeom>
          <a:noFill/>
        </p:spPr>
        <p:txBody>
          <a:bodyPr wrap="square" rtlCol="0">
            <a:spAutoFit/>
          </a:bodyPr>
          <a:lstStyle/>
          <a:p>
            <a:r>
              <a:rPr lang="en-US" altLang="zh-CN" sz="2800" dirty="0">
                <a:solidFill>
                  <a:srgbClr val="C00000"/>
                </a:solidFill>
                <a:latin typeface="微软雅黑" panose="020B0503020204020204" pitchFamily="34" charset="-122"/>
                <a:ea typeface="微软雅黑" panose="020B0503020204020204" pitchFamily="34" charset="-122"/>
              </a:rPr>
              <a:t>Learning to Simulate Complex Physics with Graph Networks</a:t>
            </a:r>
          </a:p>
          <a:p>
            <a:br>
              <a:rPr lang="en-US" altLang="zh-CN" sz="2800" dirty="0">
                <a:solidFill>
                  <a:srgbClr val="C00000"/>
                </a:solidFill>
                <a:latin typeface="微软雅黑" panose="020B0503020204020204" pitchFamily="34" charset="-122"/>
                <a:ea typeface="微软雅黑" panose="020B0503020204020204" pitchFamily="34" charset="-122"/>
              </a:rPr>
            </a:br>
            <a:endParaRPr lang="zh-CN" altLang="en-US" sz="28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F64D8834-E2BC-449B-AE26-02CE308A4E59}"/>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grpSp>
        <p:nvGrpSpPr>
          <p:cNvPr id="3" name="组合 2">
            <a:extLst>
              <a:ext uri="{FF2B5EF4-FFF2-40B4-BE49-F238E27FC236}">
                <a16:creationId xmlns:a16="http://schemas.microsoft.com/office/drawing/2014/main" id="{4AA09299-D034-B77B-50DB-3FB624D51B20}"/>
              </a:ext>
            </a:extLst>
          </p:cNvPr>
          <p:cNvGrpSpPr/>
          <p:nvPr/>
        </p:nvGrpSpPr>
        <p:grpSpPr>
          <a:xfrm>
            <a:off x="9887620" y="6272698"/>
            <a:ext cx="1730076" cy="504431"/>
            <a:chOff x="9887620" y="6272698"/>
            <a:chExt cx="1730076" cy="504431"/>
          </a:xfrm>
        </p:grpSpPr>
        <p:pic>
          <p:nvPicPr>
            <p:cNvPr id="5" name="pattern_logo1.png" descr="pattern_logo1.png">
              <a:extLst>
                <a:ext uri="{FF2B5EF4-FFF2-40B4-BE49-F238E27FC236}">
                  <a16:creationId xmlns:a16="http://schemas.microsoft.com/office/drawing/2014/main" id="{5D498764-8A69-7D1F-2186-54D9E16CE4EB}"/>
                </a:ext>
              </a:extLst>
            </p:cNvPr>
            <p:cNvPicPr>
              <a:picLocks noChangeAspect="1"/>
            </p:cNvPicPr>
            <p:nvPr/>
          </p:nvPicPr>
          <p:blipFill>
            <a:blip r:embed="rId3"/>
            <a:stretch>
              <a:fillRect/>
            </a:stretch>
          </p:blipFill>
          <p:spPr>
            <a:xfrm>
              <a:off x="9887620" y="6272698"/>
              <a:ext cx="523538" cy="504431"/>
            </a:xfrm>
            <a:prstGeom prst="rect">
              <a:avLst/>
            </a:prstGeom>
            <a:ln w="12700">
              <a:miter lim="400000"/>
            </a:ln>
          </p:spPr>
        </p:pic>
        <p:pic>
          <p:nvPicPr>
            <p:cNvPr id="6" name="text.png" descr="text.png">
              <a:extLst>
                <a:ext uri="{FF2B5EF4-FFF2-40B4-BE49-F238E27FC236}">
                  <a16:creationId xmlns:a16="http://schemas.microsoft.com/office/drawing/2014/main" id="{9804D176-958F-94C9-CA76-6B0091760A06}"/>
                </a:ext>
              </a:extLst>
            </p:cNvPr>
            <p:cNvPicPr>
              <a:picLocks noChangeAspect="1"/>
            </p:cNvPicPr>
            <p:nvPr/>
          </p:nvPicPr>
          <p:blipFill>
            <a:blip r:embed="rId4"/>
            <a:stretch>
              <a:fillRect/>
            </a:stretch>
          </p:blipFill>
          <p:spPr>
            <a:xfrm>
              <a:off x="10422843" y="6272698"/>
              <a:ext cx="1194853" cy="504431"/>
            </a:xfrm>
            <a:prstGeom prst="rect">
              <a:avLst/>
            </a:prstGeom>
            <a:ln w="12700">
              <a:miter lim="400000"/>
            </a:ln>
          </p:spPr>
        </p:pic>
      </p:grpSp>
      <p:sp>
        <p:nvSpPr>
          <p:cNvPr id="9" name="文本框 8">
            <a:extLst>
              <a:ext uri="{FF2B5EF4-FFF2-40B4-BE49-F238E27FC236}">
                <a16:creationId xmlns:a16="http://schemas.microsoft.com/office/drawing/2014/main" id="{20CD1C65-A430-DDC3-769C-402C48470D5D}"/>
              </a:ext>
            </a:extLst>
          </p:cNvPr>
          <p:cNvSpPr txBox="1"/>
          <p:nvPr/>
        </p:nvSpPr>
        <p:spPr>
          <a:xfrm>
            <a:off x="574304" y="6328260"/>
            <a:ext cx="7180875" cy="307777"/>
          </a:xfrm>
          <a:prstGeom prst="rect">
            <a:avLst/>
          </a:prstGeom>
          <a:noFill/>
        </p:spPr>
        <p:txBody>
          <a:bodyPr wrap="square" rtlCol="0">
            <a:spAutoFit/>
          </a:bodyPr>
          <a:lstStyle/>
          <a:p>
            <a:r>
              <a:rPr lang="en" altLang="zh-CN" sz="1400" b="0" i="0" dirty="0">
                <a:solidFill>
                  <a:srgbClr val="3D464D"/>
                </a:solidFill>
                <a:effectLst/>
                <a:latin typeface="suxingme"/>
              </a:rPr>
              <a:t>https://</a:t>
            </a:r>
            <a:r>
              <a:rPr lang="en" altLang="zh-CN" sz="1400" b="0" i="0" dirty="0" err="1">
                <a:solidFill>
                  <a:srgbClr val="3D464D"/>
                </a:solidFill>
                <a:effectLst/>
                <a:latin typeface="suxingme"/>
              </a:rPr>
              <a:t>arxiv.org</a:t>
            </a:r>
            <a:r>
              <a:rPr lang="en" altLang="zh-CN" sz="1400" b="0" i="0" dirty="0">
                <a:solidFill>
                  <a:srgbClr val="3D464D"/>
                </a:solidFill>
                <a:effectLst/>
                <a:latin typeface="suxingme"/>
              </a:rPr>
              <a:t>/abs/2002.09405</a:t>
            </a:r>
            <a:endParaRPr lang="zh-CN" altLang="en-US" sz="1400" dirty="0">
              <a:latin typeface="微软雅黑" panose="020B0503020204020204" pitchFamily="34" charset="-122"/>
              <a:ea typeface="微软雅黑" panose="020B0503020204020204" pitchFamily="34" charset="-122"/>
            </a:endParaRPr>
          </a:p>
        </p:txBody>
      </p:sp>
      <p:pic>
        <p:nvPicPr>
          <p:cNvPr id="11266" name="Picture 2">
            <a:extLst>
              <a:ext uri="{FF2B5EF4-FFF2-40B4-BE49-F238E27FC236}">
                <a16:creationId xmlns:a16="http://schemas.microsoft.com/office/drawing/2014/main" id="{A8D54CAF-89A9-2B31-1ED0-F23DE8D1DBF8}"/>
              </a:ext>
            </a:extLst>
          </p:cNvPr>
          <p:cNvPicPr>
            <a:picLocks noGrp="1" noChangeAspect="1" noChangeArrowheads="1"/>
          </p:cNvPicPr>
          <p:nvPr>
            <p:ph idx="1"/>
          </p:nvPr>
        </p:nvPicPr>
        <p:blipFill>
          <a:blip r:embed="rId5">
            <a:extLst>
              <a:ext uri="{28A0092B-C50C-407E-A947-70E740481C1C}">
                <a14:useLocalDpi xmlns:a14="http://schemas.microsoft.com/office/drawing/2010/main" val="0"/>
              </a:ext>
            </a:extLst>
          </a:blip>
          <a:srcRect/>
          <a:stretch>
            <a:fillRect/>
          </a:stretch>
        </p:blipFill>
        <p:spPr bwMode="auto">
          <a:xfrm>
            <a:off x="272549" y="1341116"/>
            <a:ext cx="5028406" cy="4022725"/>
          </a:xfrm>
          <a:prstGeom prst="rect">
            <a:avLst/>
          </a:prstGeom>
          <a:noFill/>
          <a:extLst>
            <a:ext uri="{909E8E84-426E-40DD-AFC4-6F175D3DCCD1}">
              <a14:hiddenFill xmlns:a14="http://schemas.microsoft.com/office/drawing/2010/main">
                <a:solidFill>
                  <a:srgbClr val="FFFFFF"/>
                </a:solidFill>
              </a14:hiddenFill>
            </a:ext>
          </a:extLst>
        </p:spPr>
      </p:pic>
      <p:pic>
        <p:nvPicPr>
          <p:cNvPr id="26" name="图片 25" descr="图形用户界面, 日程表&#10;&#10;描述已自动生成">
            <a:extLst>
              <a:ext uri="{FF2B5EF4-FFF2-40B4-BE49-F238E27FC236}">
                <a16:creationId xmlns:a16="http://schemas.microsoft.com/office/drawing/2014/main" id="{28A86C9D-0F55-4F32-8729-33FA929CC3C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637131" y="1341116"/>
            <a:ext cx="6392384" cy="4291600"/>
          </a:xfrm>
          <a:prstGeom prst="rect">
            <a:avLst/>
          </a:prstGeom>
        </p:spPr>
      </p:pic>
    </p:spTree>
    <p:extLst>
      <p:ext uri="{BB962C8B-B14F-4D97-AF65-F5344CB8AC3E}">
        <p14:creationId xmlns:p14="http://schemas.microsoft.com/office/powerpoint/2010/main" val="392437070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2" y="436469"/>
            <a:ext cx="10530469"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Automated</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Modelling</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of</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Complex</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Systems</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F64D8834-E2BC-449B-AE26-02CE308A4E59}"/>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grpSp>
        <p:nvGrpSpPr>
          <p:cNvPr id="3" name="组合 2">
            <a:extLst>
              <a:ext uri="{FF2B5EF4-FFF2-40B4-BE49-F238E27FC236}">
                <a16:creationId xmlns:a16="http://schemas.microsoft.com/office/drawing/2014/main" id="{4AA09299-D034-B77B-50DB-3FB624D51B20}"/>
              </a:ext>
            </a:extLst>
          </p:cNvPr>
          <p:cNvGrpSpPr/>
          <p:nvPr/>
        </p:nvGrpSpPr>
        <p:grpSpPr>
          <a:xfrm>
            <a:off x="9887620" y="6272698"/>
            <a:ext cx="1730076" cy="504431"/>
            <a:chOff x="9887620" y="6272698"/>
            <a:chExt cx="1730076" cy="504431"/>
          </a:xfrm>
        </p:grpSpPr>
        <p:pic>
          <p:nvPicPr>
            <p:cNvPr id="5" name="pattern_logo1.png" descr="pattern_logo1.png">
              <a:extLst>
                <a:ext uri="{FF2B5EF4-FFF2-40B4-BE49-F238E27FC236}">
                  <a16:creationId xmlns:a16="http://schemas.microsoft.com/office/drawing/2014/main" id="{5D498764-8A69-7D1F-2186-54D9E16CE4EB}"/>
                </a:ext>
              </a:extLst>
            </p:cNvPr>
            <p:cNvPicPr>
              <a:picLocks noChangeAspect="1"/>
            </p:cNvPicPr>
            <p:nvPr/>
          </p:nvPicPr>
          <p:blipFill>
            <a:blip r:embed="rId3"/>
            <a:stretch>
              <a:fillRect/>
            </a:stretch>
          </p:blipFill>
          <p:spPr>
            <a:xfrm>
              <a:off x="9887620" y="6272698"/>
              <a:ext cx="523538" cy="504431"/>
            </a:xfrm>
            <a:prstGeom prst="rect">
              <a:avLst/>
            </a:prstGeom>
            <a:ln w="12700">
              <a:miter lim="400000"/>
            </a:ln>
          </p:spPr>
        </p:pic>
        <p:pic>
          <p:nvPicPr>
            <p:cNvPr id="6" name="text.png" descr="text.png">
              <a:extLst>
                <a:ext uri="{FF2B5EF4-FFF2-40B4-BE49-F238E27FC236}">
                  <a16:creationId xmlns:a16="http://schemas.microsoft.com/office/drawing/2014/main" id="{9804D176-958F-94C9-CA76-6B0091760A06}"/>
                </a:ext>
              </a:extLst>
            </p:cNvPr>
            <p:cNvPicPr>
              <a:picLocks noChangeAspect="1"/>
            </p:cNvPicPr>
            <p:nvPr/>
          </p:nvPicPr>
          <p:blipFill>
            <a:blip r:embed="rId4"/>
            <a:stretch>
              <a:fillRect/>
            </a:stretch>
          </p:blipFill>
          <p:spPr>
            <a:xfrm>
              <a:off x="10422843" y="6272698"/>
              <a:ext cx="1194853" cy="504431"/>
            </a:xfrm>
            <a:prstGeom prst="rect">
              <a:avLst/>
            </a:prstGeom>
            <a:ln w="12700">
              <a:miter lim="400000"/>
            </a:ln>
          </p:spPr>
        </p:pic>
      </p:grpSp>
      <p:pic>
        <p:nvPicPr>
          <p:cNvPr id="4" name="Picture 2">
            <a:extLst>
              <a:ext uri="{FF2B5EF4-FFF2-40B4-BE49-F238E27FC236}">
                <a16:creationId xmlns:a16="http://schemas.microsoft.com/office/drawing/2014/main" id="{F2088F91-6AD8-9780-C4A5-64676A7BEEB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70202" y="3855282"/>
            <a:ext cx="2118922" cy="1630301"/>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
            <a:extLst>
              <a:ext uri="{FF2B5EF4-FFF2-40B4-BE49-F238E27FC236}">
                <a16:creationId xmlns:a16="http://schemas.microsoft.com/office/drawing/2014/main" id="{2B8DF2AB-25DC-DA49-7D06-A9ABD19AA36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5397" y="1717379"/>
            <a:ext cx="2809078" cy="2161308"/>
          </a:xfrm>
          <a:prstGeom prst="rect">
            <a:avLst/>
          </a:prstGeom>
          <a:noFill/>
          <a:extLst>
            <a:ext uri="{909E8E84-426E-40DD-AFC4-6F175D3DCCD1}">
              <a14:hiddenFill xmlns:a14="http://schemas.microsoft.com/office/drawing/2010/main">
                <a:solidFill>
                  <a:srgbClr val="FFFFFF"/>
                </a:solidFill>
              </a14:hiddenFill>
            </a:ext>
          </a:extLst>
        </p:spPr>
      </p:pic>
      <p:sp>
        <p:nvSpPr>
          <p:cNvPr id="27" name="椭圆 26">
            <a:extLst>
              <a:ext uri="{FF2B5EF4-FFF2-40B4-BE49-F238E27FC236}">
                <a16:creationId xmlns:a16="http://schemas.microsoft.com/office/drawing/2014/main" id="{70EF4A06-757C-1900-A49D-B993C84010BA}"/>
              </a:ext>
            </a:extLst>
          </p:cNvPr>
          <p:cNvSpPr/>
          <p:nvPr/>
        </p:nvSpPr>
        <p:spPr>
          <a:xfrm>
            <a:off x="1169188" y="2819906"/>
            <a:ext cx="300941" cy="2949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8" name="椭圆 27">
            <a:extLst>
              <a:ext uri="{FF2B5EF4-FFF2-40B4-BE49-F238E27FC236}">
                <a16:creationId xmlns:a16="http://schemas.microsoft.com/office/drawing/2014/main" id="{BC4BF3B0-502E-12A7-2BBB-1EBEDAD48479}"/>
              </a:ext>
            </a:extLst>
          </p:cNvPr>
          <p:cNvSpPr/>
          <p:nvPr/>
        </p:nvSpPr>
        <p:spPr>
          <a:xfrm>
            <a:off x="2388155" y="2783962"/>
            <a:ext cx="300941" cy="2949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29" name="直线箭头连接符 28">
            <a:extLst>
              <a:ext uri="{FF2B5EF4-FFF2-40B4-BE49-F238E27FC236}">
                <a16:creationId xmlns:a16="http://schemas.microsoft.com/office/drawing/2014/main" id="{080E5D49-5F08-B726-D9CF-C7FCB08E42BA}"/>
              </a:ext>
            </a:extLst>
          </p:cNvPr>
          <p:cNvCxnSpPr>
            <a:cxnSpLocks/>
            <a:endCxn id="27" idx="1"/>
          </p:cNvCxnSpPr>
          <p:nvPr/>
        </p:nvCxnSpPr>
        <p:spPr>
          <a:xfrm>
            <a:off x="836872" y="2485684"/>
            <a:ext cx="376388" cy="377423"/>
          </a:xfrm>
          <a:prstGeom prst="straightConnector1">
            <a:avLst/>
          </a:prstGeom>
          <a:ln w="25400">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30" name="直线箭头连接符 29">
            <a:extLst>
              <a:ext uri="{FF2B5EF4-FFF2-40B4-BE49-F238E27FC236}">
                <a16:creationId xmlns:a16="http://schemas.microsoft.com/office/drawing/2014/main" id="{E30D64D6-B84A-A546-5AAF-94AF163E15C0}"/>
              </a:ext>
            </a:extLst>
          </p:cNvPr>
          <p:cNvCxnSpPr>
            <a:cxnSpLocks/>
          </p:cNvCxnSpPr>
          <p:nvPr/>
        </p:nvCxnSpPr>
        <p:spPr>
          <a:xfrm>
            <a:off x="2029414" y="2420610"/>
            <a:ext cx="376388" cy="377423"/>
          </a:xfrm>
          <a:prstGeom prst="straightConnector1">
            <a:avLst/>
          </a:prstGeom>
          <a:ln w="25400">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31" name="直线箭头连接符 30">
            <a:extLst>
              <a:ext uri="{FF2B5EF4-FFF2-40B4-BE49-F238E27FC236}">
                <a16:creationId xmlns:a16="http://schemas.microsoft.com/office/drawing/2014/main" id="{406BD1BE-5D0D-B0D4-447B-023ADCFCB825}"/>
              </a:ext>
            </a:extLst>
          </p:cNvPr>
          <p:cNvCxnSpPr/>
          <p:nvPr/>
        </p:nvCxnSpPr>
        <p:spPr>
          <a:xfrm>
            <a:off x="3382812" y="2967402"/>
            <a:ext cx="98739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2" name="Picture 2">
            <a:extLst>
              <a:ext uri="{FF2B5EF4-FFF2-40B4-BE49-F238E27FC236}">
                <a16:creationId xmlns:a16="http://schemas.microsoft.com/office/drawing/2014/main" id="{DD1E3F67-F339-FBD5-1175-ED139BEA250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70202" y="1953507"/>
            <a:ext cx="2118922" cy="1630301"/>
          </a:xfrm>
          <a:prstGeom prst="rect">
            <a:avLst/>
          </a:prstGeom>
          <a:noFill/>
          <a:extLst>
            <a:ext uri="{909E8E84-426E-40DD-AFC4-6F175D3DCCD1}">
              <a14:hiddenFill xmlns:a14="http://schemas.microsoft.com/office/drawing/2010/main">
                <a:solidFill>
                  <a:srgbClr val="FFFFFF"/>
                </a:solidFill>
              </a14:hiddenFill>
            </a:ext>
          </a:extLst>
        </p:spPr>
      </p:pic>
      <p:cxnSp>
        <p:nvCxnSpPr>
          <p:cNvPr id="33" name="直线箭头连接符 32">
            <a:extLst>
              <a:ext uri="{FF2B5EF4-FFF2-40B4-BE49-F238E27FC236}">
                <a16:creationId xmlns:a16="http://schemas.microsoft.com/office/drawing/2014/main" id="{660F333A-475B-5130-CF54-2896CBCCA035}"/>
              </a:ext>
            </a:extLst>
          </p:cNvPr>
          <p:cNvCxnSpPr/>
          <p:nvPr/>
        </p:nvCxnSpPr>
        <p:spPr>
          <a:xfrm flipV="1">
            <a:off x="5718039" y="2002699"/>
            <a:ext cx="312517" cy="2666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直线箭头连接符 33">
            <a:extLst>
              <a:ext uri="{FF2B5EF4-FFF2-40B4-BE49-F238E27FC236}">
                <a16:creationId xmlns:a16="http://schemas.microsoft.com/office/drawing/2014/main" id="{3CE55936-AC6E-771C-A381-3960DE5B5895}"/>
              </a:ext>
            </a:extLst>
          </p:cNvPr>
          <p:cNvCxnSpPr/>
          <p:nvPr/>
        </p:nvCxnSpPr>
        <p:spPr>
          <a:xfrm flipV="1">
            <a:off x="6018982" y="2185229"/>
            <a:ext cx="312517" cy="2666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直线箭头连接符 34">
            <a:extLst>
              <a:ext uri="{FF2B5EF4-FFF2-40B4-BE49-F238E27FC236}">
                <a16:creationId xmlns:a16="http://schemas.microsoft.com/office/drawing/2014/main" id="{2EC53F02-42BE-F701-8B68-8E57C05C4F61}"/>
              </a:ext>
            </a:extLst>
          </p:cNvPr>
          <p:cNvCxnSpPr/>
          <p:nvPr/>
        </p:nvCxnSpPr>
        <p:spPr>
          <a:xfrm flipV="1">
            <a:off x="5417097" y="1973275"/>
            <a:ext cx="312517" cy="2666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直线箭头连接符 35">
            <a:extLst>
              <a:ext uri="{FF2B5EF4-FFF2-40B4-BE49-F238E27FC236}">
                <a16:creationId xmlns:a16="http://schemas.microsoft.com/office/drawing/2014/main" id="{EA5925AE-7DAB-01B5-5793-29AE72A0456B}"/>
              </a:ext>
            </a:extLst>
          </p:cNvPr>
          <p:cNvCxnSpPr/>
          <p:nvPr/>
        </p:nvCxnSpPr>
        <p:spPr>
          <a:xfrm flipV="1">
            <a:off x="6176607" y="2403980"/>
            <a:ext cx="312517" cy="2666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直线箭头连接符 36">
            <a:extLst>
              <a:ext uri="{FF2B5EF4-FFF2-40B4-BE49-F238E27FC236}">
                <a16:creationId xmlns:a16="http://schemas.microsoft.com/office/drawing/2014/main" id="{80463D23-880E-61C0-F5D2-2F7CC5275CCC}"/>
              </a:ext>
            </a:extLst>
          </p:cNvPr>
          <p:cNvCxnSpPr/>
          <p:nvPr/>
        </p:nvCxnSpPr>
        <p:spPr>
          <a:xfrm flipV="1">
            <a:off x="6172380" y="2700726"/>
            <a:ext cx="312517" cy="2666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直线箭头连接符 37">
            <a:extLst>
              <a:ext uri="{FF2B5EF4-FFF2-40B4-BE49-F238E27FC236}">
                <a16:creationId xmlns:a16="http://schemas.microsoft.com/office/drawing/2014/main" id="{F1823AAF-9BA8-57A0-80B6-79040C4ACF4B}"/>
              </a:ext>
            </a:extLst>
          </p:cNvPr>
          <p:cNvCxnSpPr/>
          <p:nvPr/>
        </p:nvCxnSpPr>
        <p:spPr>
          <a:xfrm flipV="1">
            <a:off x="5897447" y="3082565"/>
            <a:ext cx="312517" cy="2666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直线箭头连接符 38">
            <a:extLst>
              <a:ext uri="{FF2B5EF4-FFF2-40B4-BE49-F238E27FC236}">
                <a16:creationId xmlns:a16="http://schemas.microsoft.com/office/drawing/2014/main" id="{C882AEDA-24CF-EB6D-AF61-FDD90B84E250}"/>
              </a:ext>
            </a:extLst>
          </p:cNvPr>
          <p:cNvCxnSpPr/>
          <p:nvPr/>
        </p:nvCxnSpPr>
        <p:spPr>
          <a:xfrm flipV="1">
            <a:off x="5618287" y="2834064"/>
            <a:ext cx="312517" cy="2666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直线箭头连接符 39">
            <a:extLst>
              <a:ext uri="{FF2B5EF4-FFF2-40B4-BE49-F238E27FC236}">
                <a16:creationId xmlns:a16="http://schemas.microsoft.com/office/drawing/2014/main" id="{0AB1AF70-3CF5-290C-742E-613B34D4B466}"/>
              </a:ext>
            </a:extLst>
          </p:cNvPr>
          <p:cNvCxnSpPr/>
          <p:nvPr/>
        </p:nvCxnSpPr>
        <p:spPr>
          <a:xfrm flipV="1">
            <a:off x="5220452" y="2778541"/>
            <a:ext cx="312517" cy="2666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直线箭头连接符 40">
            <a:extLst>
              <a:ext uri="{FF2B5EF4-FFF2-40B4-BE49-F238E27FC236}">
                <a16:creationId xmlns:a16="http://schemas.microsoft.com/office/drawing/2014/main" id="{D357612C-4FCC-F55C-FE72-48E0036FDF33}"/>
              </a:ext>
            </a:extLst>
          </p:cNvPr>
          <p:cNvCxnSpPr/>
          <p:nvPr/>
        </p:nvCxnSpPr>
        <p:spPr>
          <a:xfrm flipV="1">
            <a:off x="4802560" y="2605451"/>
            <a:ext cx="312517" cy="2666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42" name="Picture 2">
            <a:extLst>
              <a:ext uri="{FF2B5EF4-FFF2-40B4-BE49-F238E27FC236}">
                <a16:creationId xmlns:a16="http://schemas.microsoft.com/office/drawing/2014/main" id="{579B52AF-BDC4-77BE-7C1D-736E4E5355B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75435" y="3981010"/>
            <a:ext cx="2084346" cy="1603698"/>
          </a:xfrm>
          <a:prstGeom prst="rect">
            <a:avLst/>
          </a:prstGeom>
          <a:noFill/>
          <a:extLst>
            <a:ext uri="{909E8E84-426E-40DD-AFC4-6F175D3DCCD1}">
              <a14:hiddenFill xmlns:a14="http://schemas.microsoft.com/office/drawing/2010/main">
                <a:solidFill>
                  <a:srgbClr val="FFFFFF"/>
                </a:solidFill>
              </a14:hiddenFill>
            </a:ext>
          </a:extLst>
        </p:spPr>
      </p:pic>
      <p:sp>
        <p:nvSpPr>
          <p:cNvPr id="43" name="文本框 42">
            <a:extLst>
              <a:ext uri="{FF2B5EF4-FFF2-40B4-BE49-F238E27FC236}">
                <a16:creationId xmlns:a16="http://schemas.microsoft.com/office/drawing/2014/main" id="{D35540DE-2310-E7C2-B75B-DABB48499516}"/>
              </a:ext>
            </a:extLst>
          </p:cNvPr>
          <p:cNvSpPr txBox="1"/>
          <p:nvPr/>
        </p:nvSpPr>
        <p:spPr>
          <a:xfrm>
            <a:off x="444454" y="1833502"/>
            <a:ext cx="1335830" cy="646331"/>
          </a:xfrm>
          <a:prstGeom prst="rect">
            <a:avLst/>
          </a:prstGeom>
          <a:noFill/>
        </p:spPr>
        <p:txBody>
          <a:bodyPr wrap="square" rtlCol="0">
            <a:spAutoFit/>
          </a:bodyPr>
          <a:lstStyle/>
          <a:p>
            <a:r>
              <a:rPr kumimoji="1" lang="en-US" altLang="zh-CN" dirty="0"/>
              <a:t>Control</a:t>
            </a:r>
            <a:r>
              <a:rPr kumimoji="1" lang="zh-CN" altLang="en-US" dirty="0"/>
              <a:t> </a:t>
            </a:r>
            <a:r>
              <a:rPr kumimoji="1" lang="en-US" altLang="zh-CN" dirty="0"/>
              <a:t>law</a:t>
            </a:r>
            <a:endParaRPr kumimoji="1" lang="zh-CN" altLang="en-US" dirty="0"/>
          </a:p>
        </p:txBody>
      </p:sp>
      <p:cxnSp>
        <p:nvCxnSpPr>
          <p:cNvPr id="44" name="直线箭头连接符 43">
            <a:extLst>
              <a:ext uri="{FF2B5EF4-FFF2-40B4-BE49-F238E27FC236}">
                <a16:creationId xmlns:a16="http://schemas.microsoft.com/office/drawing/2014/main" id="{610DC89C-738E-8ABC-32E5-319276CA0502}"/>
              </a:ext>
            </a:extLst>
          </p:cNvPr>
          <p:cNvCxnSpPr>
            <a:cxnSpLocks/>
          </p:cNvCxnSpPr>
          <p:nvPr/>
        </p:nvCxnSpPr>
        <p:spPr>
          <a:xfrm>
            <a:off x="1167842" y="4419964"/>
            <a:ext cx="376388" cy="377423"/>
          </a:xfrm>
          <a:prstGeom prst="straightConnector1">
            <a:avLst/>
          </a:prstGeom>
          <a:ln w="25400">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45" name="直线箭头连接符 44">
            <a:extLst>
              <a:ext uri="{FF2B5EF4-FFF2-40B4-BE49-F238E27FC236}">
                <a16:creationId xmlns:a16="http://schemas.microsoft.com/office/drawing/2014/main" id="{3972EA4A-23D9-F996-EEFA-76F11B222739}"/>
              </a:ext>
            </a:extLst>
          </p:cNvPr>
          <p:cNvCxnSpPr>
            <a:cxnSpLocks/>
          </p:cNvCxnSpPr>
          <p:nvPr/>
        </p:nvCxnSpPr>
        <p:spPr>
          <a:xfrm>
            <a:off x="2030196" y="4440392"/>
            <a:ext cx="376388" cy="377423"/>
          </a:xfrm>
          <a:prstGeom prst="straightConnector1">
            <a:avLst/>
          </a:prstGeom>
          <a:ln w="25400">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46" name="文本框 45">
            <a:extLst>
              <a:ext uri="{FF2B5EF4-FFF2-40B4-BE49-F238E27FC236}">
                <a16:creationId xmlns:a16="http://schemas.microsoft.com/office/drawing/2014/main" id="{42A16F39-99D0-57F0-ECCB-D9C16240D522}"/>
              </a:ext>
            </a:extLst>
          </p:cNvPr>
          <p:cNvSpPr txBox="1"/>
          <p:nvPr/>
        </p:nvSpPr>
        <p:spPr>
          <a:xfrm>
            <a:off x="499927" y="3959867"/>
            <a:ext cx="1335830" cy="646331"/>
          </a:xfrm>
          <a:prstGeom prst="rect">
            <a:avLst/>
          </a:prstGeom>
          <a:noFill/>
        </p:spPr>
        <p:txBody>
          <a:bodyPr wrap="square" rtlCol="0">
            <a:spAutoFit/>
          </a:bodyPr>
          <a:lstStyle/>
          <a:p>
            <a:r>
              <a:rPr kumimoji="1" lang="en-US" altLang="zh-CN" dirty="0"/>
              <a:t>Control</a:t>
            </a:r>
            <a:r>
              <a:rPr kumimoji="1" lang="zh-CN" altLang="en-US" dirty="0"/>
              <a:t> </a:t>
            </a:r>
            <a:r>
              <a:rPr kumimoji="1" lang="en-US" altLang="zh-CN" dirty="0"/>
              <a:t>law</a:t>
            </a:r>
            <a:endParaRPr kumimoji="1" lang="zh-CN" altLang="en-US" dirty="0"/>
          </a:p>
        </p:txBody>
      </p:sp>
      <p:cxnSp>
        <p:nvCxnSpPr>
          <p:cNvPr id="47" name="直线箭头连接符 46">
            <a:extLst>
              <a:ext uri="{FF2B5EF4-FFF2-40B4-BE49-F238E27FC236}">
                <a16:creationId xmlns:a16="http://schemas.microsoft.com/office/drawing/2014/main" id="{24752C4D-1716-0D07-165F-CB7518F7CC97}"/>
              </a:ext>
            </a:extLst>
          </p:cNvPr>
          <p:cNvCxnSpPr/>
          <p:nvPr/>
        </p:nvCxnSpPr>
        <p:spPr>
          <a:xfrm>
            <a:off x="3382812" y="4817815"/>
            <a:ext cx="98739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直线箭头连接符 47">
            <a:extLst>
              <a:ext uri="{FF2B5EF4-FFF2-40B4-BE49-F238E27FC236}">
                <a16:creationId xmlns:a16="http://schemas.microsoft.com/office/drawing/2014/main" id="{7532F493-FF58-3407-C5D9-B3687BE1329C}"/>
              </a:ext>
            </a:extLst>
          </p:cNvPr>
          <p:cNvCxnSpPr/>
          <p:nvPr/>
        </p:nvCxnSpPr>
        <p:spPr>
          <a:xfrm flipV="1">
            <a:off x="5680455" y="3934343"/>
            <a:ext cx="312517" cy="2666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直线箭头连接符 48">
            <a:extLst>
              <a:ext uri="{FF2B5EF4-FFF2-40B4-BE49-F238E27FC236}">
                <a16:creationId xmlns:a16="http://schemas.microsoft.com/office/drawing/2014/main" id="{137BEAE6-1FEE-89CA-9675-7211F854BA74}"/>
              </a:ext>
            </a:extLst>
          </p:cNvPr>
          <p:cNvCxnSpPr/>
          <p:nvPr/>
        </p:nvCxnSpPr>
        <p:spPr>
          <a:xfrm flipV="1">
            <a:off x="5981398" y="4116873"/>
            <a:ext cx="312517" cy="2666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直线箭头连接符 49">
            <a:extLst>
              <a:ext uri="{FF2B5EF4-FFF2-40B4-BE49-F238E27FC236}">
                <a16:creationId xmlns:a16="http://schemas.microsoft.com/office/drawing/2014/main" id="{A6AABA06-66CB-93B5-04C0-5DCDCF2586BD}"/>
              </a:ext>
            </a:extLst>
          </p:cNvPr>
          <p:cNvCxnSpPr/>
          <p:nvPr/>
        </p:nvCxnSpPr>
        <p:spPr>
          <a:xfrm flipV="1">
            <a:off x="5379513" y="3904919"/>
            <a:ext cx="312517" cy="2666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直线箭头连接符 50">
            <a:extLst>
              <a:ext uri="{FF2B5EF4-FFF2-40B4-BE49-F238E27FC236}">
                <a16:creationId xmlns:a16="http://schemas.microsoft.com/office/drawing/2014/main" id="{B18188F3-C1C2-2214-04A6-AB4C6E60A5CD}"/>
              </a:ext>
            </a:extLst>
          </p:cNvPr>
          <p:cNvCxnSpPr/>
          <p:nvPr/>
        </p:nvCxnSpPr>
        <p:spPr>
          <a:xfrm flipV="1">
            <a:off x="6139023" y="4335624"/>
            <a:ext cx="312517" cy="2666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直线箭头连接符 51">
            <a:extLst>
              <a:ext uri="{FF2B5EF4-FFF2-40B4-BE49-F238E27FC236}">
                <a16:creationId xmlns:a16="http://schemas.microsoft.com/office/drawing/2014/main" id="{C18F371F-A232-907F-EC69-0E7E47ED24FA}"/>
              </a:ext>
            </a:extLst>
          </p:cNvPr>
          <p:cNvCxnSpPr/>
          <p:nvPr/>
        </p:nvCxnSpPr>
        <p:spPr>
          <a:xfrm flipV="1">
            <a:off x="6134796" y="4632370"/>
            <a:ext cx="312517" cy="2666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直线箭头连接符 52">
            <a:extLst>
              <a:ext uri="{FF2B5EF4-FFF2-40B4-BE49-F238E27FC236}">
                <a16:creationId xmlns:a16="http://schemas.microsoft.com/office/drawing/2014/main" id="{34BD4062-EDE2-77A2-9C93-0BD9E0B5C555}"/>
              </a:ext>
            </a:extLst>
          </p:cNvPr>
          <p:cNvCxnSpPr/>
          <p:nvPr/>
        </p:nvCxnSpPr>
        <p:spPr>
          <a:xfrm flipV="1">
            <a:off x="5859863" y="5014209"/>
            <a:ext cx="312517" cy="2666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直线箭头连接符 53">
            <a:extLst>
              <a:ext uri="{FF2B5EF4-FFF2-40B4-BE49-F238E27FC236}">
                <a16:creationId xmlns:a16="http://schemas.microsoft.com/office/drawing/2014/main" id="{E54166E3-0B7B-1F97-9565-4D7BB4C46651}"/>
              </a:ext>
            </a:extLst>
          </p:cNvPr>
          <p:cNvCxnSpPr/>
          <p:nvPr/>
        </p:nvCxnSpPr>
        <p:spPr>
          <a:xfrm flipV="1">
            <a:off x="5580703" y="4765708"/>
            <a:ext cx="312517" cy="2666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直线箭头连接符 54">
            <a:extLst>
              <a:ext uri="{FF2B5EF4-FFF2-40B4-BE49-F238E27FC236}">
                <a16:creationId xmlns:a16="http://schemas.microsoft.com/office/drawing/2014/main" id="{0E5521D0-88B3-2A56-ECF5-A5FA76C08EF4}"/>
              </a:ext>
            </a:extLst>
          </p:cNvPr>
          <p:cNvCxnSpPr/>
          <p:nvPr/>
        </p:nvCxnSpPr>
        <p:spPr>
          <a:xfrm flipV="1">
            <a:off x="5182868" y="4710185"/>
            <a:ext cx="312517" cy="2666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直线箭头连接符 55">
            <a:extLst>
              <a:ext uri="{FF2B5EF4-FFF2-40B4-BE49-F238E27FC236}">
                <a16:creationId xmlns:a16="http://schemas.microsoft.com/office/drawing/2014/main" id="{A1D85409-543C-6EDE-4F9F-3D904A9C56CF}"/>
              </a:ext>
            </a:extLst>
          </p:cNvPr>
          <p:cNvCxnSpPr/>
          <p:nvPr/>
        </p:nvCxnSpPr>
        <p:spPr>
          <a:xfrm flipV="1">
            <a:off x="4764976" y="4537095"/>
            <a:ext cx="312517" cy="2666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7" name="文本框 56">
            <a:extLst>
              <a:ext uri="{FF2B5EF4-FFF2-40B4-BE49-F238E27FC236}">
                <a16:creationId xmlns:a16="http://schemas.microsoft.com/office/drawing/2014/main" id="{941CA4EA-DC3C-BC36-8CAA-F33148BD86CE}"/>
              </a:ext>
            </a:extLst>
          </p:cNvPr>
          <p:cNvSpPr txBox="1"/>
          <p:nvPr/>
        </p:nvSpPr>
        <p:spPr>
          <a:xfrm>
            <a:off x="6768284" y="2782736"/>
            <a:ext cx="1214474" cy="369332"/>
          </a:xfrm>
          <a:prstGeom prst="rect">
            <a:avLst/>
          </a:prstGeom>
          <a:noFill/>
        </p:spPr>
        <p:txBody>
          <a:bodyPr wrap="square" rtlCol="0">
            <a:spAutoFit/>
          </a:bodyPr>
          <a:lstStyle/>
          <a:p>
            <a:r>
              <a:rPr kumimoji="1" lang="en-US" altLang="zh-CN" dirty="0"/>
              <a:t>Learned</a:t>
            </a:r>
            <a:endParaRPr kumimoji="1" lang="zh-CN" altLang="en-US" dirty="0"/>
          </a:p>
        </p:txBody>
      </p:sp>
      <p:sp>
        <p:nvSpPr>
          <p:cNvPr id="58" name="文本框 57">
            <a:extLst>
              <a:ext uri="{FF2B5EF4-FFF2-40B4-BE49-F238E27FC236}">
                <a16:creationId xmlns:a16="http://schemas.microsoft.com/office/drawing/2014/main" id="{FF1B03DE-C5AB-7D67-05B1-07539656698C}"/>
              </a:ext>
            </a:extLst>
          </p:cNvPr>
          <p:cNvSpPr txBox="1"/>
          <p:nvPr/>
        </p:nvSpPr>
        <p:spPr>
          <a:xfrm>
            <a:off x="6846314" y="4563309"/>
            <a:ext cx="1132076" cy="369332"/>
          </a:xfrm>
          <a:prstGeom prst="rect">
            <a:avLst/>
          </a:prstGeom>
          <a:noFill/>
        </p:spPr>
        <p:txBody>
          <a:bodyPr wrap="square" rtlCol="0">
            <a:spAutoFit/>
          </a:bodyPr>
          <a:lstStyle/>
          <a:p>
            <a:r>
              <a:rPr kumimoji="1" lang="en-US" altLang="zh-CN" dirty="0"/>
              <a:t>Real</a:t>
            </a:r>
            <a:endParaRPr kumimoji="1" lang="zh-CN" altLang="en-US" dirty="0"/>
          </a:p>
        </p:txBody>
      </p:sp>
      <p:pic>
        <p:nvPicPr>
          <p:cNvPr id="59" name="图片 58">
            <a:extLst>
              <a:ext uri="{FF2B5EF4-FFF2-40B4-BE49-F238E27FC236}">
                <a16:creationId xmlns:a16="http://schemas.microsoft.com/office/drawing/2014/main" id="{44B6C644-451B-68A0-A4CC-1D3B03C2EB2A}"/>
              </a:ext>
            </a:extLst>
          </p:cNvPr>
          <p:cNvPicPr>
            <a:picLocks noChangeAspect="1"/>
          </p:cNvPicPr>
          <p:nvPr/>
        </p:nvPicPr>
        <p:blipFill>
          <a:blip r:embed="rId6"/>
          <a:stretch>
            <a:fillRect/>
          </a:stretch>
        </p:blipFill>
        <p:spPr>
          <a:xfrm>
            <a:off x="8062736" y="1812829"/>
            <a:ext cx="4029010" cy="3486643"/>
          </a:xfrm>
          <a:prstGeom prst="rect">
            <a:avLst/>
          </a:prstGeom>
        </p:spPr>
      </p:pic>
      <p:sp>
        <p:nvSpPr>
          <p:cNvPr id="60" name="矩形 59">
            <a:extLst>
              <a:ext uri="{FF2B5EF4-FFF2-40B4-BE49-F238E27FC236}">
                <a16:creationId xmlns:a16="http://schemas.microsoft.com/office/drawing/2014/main" id="{C56372E9-7B44-1137-78F3-F5362C16DA26}"/>
              </a:ext>
            </a:extLst>
          </p:cNvPr>
          <p:cNvSpPr/>
          <p:nvPr/>
        </p:nvSpPr>
        <p:spPr>
          <a:xfrm>
            <a:off x="635619" y="6362082"/>
            <a:ext cx="9034850" cy="369332"/>
          </a:xfrm>
          <a:prstGeom prst="rect">
            <a:avLst/>
          </a:prstGeom>
        </p:spPr>
        <p:txBody>
          <a:bodyPr wrap="square">
            <a:spAutoFit/>
          </a:bodyPr>
          <a:lstStyle/>
          <a:p>
            <a:r>
              <a:rPr lang="en" altLang="zh-CN" dirty="0"/>
              <a:t>https://</a:t>
            </a:r>
            <a:r>
              <a:rPr lang="en" altLang="zh-CN" dirty="0" err="1"/>
              <a:t>journals.aps.org</a:t>
            </a:r>
            <a:r>
              <a:rPr lang="en" altLang="zh-CN" dirty="0"/>
              <a:t>/pre/abstract/10.1103/PhysRevE.106.034315</a:t>
            </a:r>
            <a:endParaRPr lang="zh-CN" altLang="en-US" dirty="0"/>
          </a:p>
        </p:txBody>
      </p:sp>
    </p:spTree>
    <p:extLst>
      <p:ext uri="{BB962C8B-B14F-4D97-AF65-F5344CB8AC3E}">
        <p14:creationId xmlns:p14="http://schemas.microsoft.com/office/powerpoint/2010/main" val="12021060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2" y="436469"/>
            <a:ext cx="10530469"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Automated</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Modelling</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of</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Complex</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Systems</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F64D8834-E2BC-449B-AE26-02CE308A4E59}"/>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grpSp>
        <p:nvGrpSpPr>
          <p:cNvPr id="3" name="组合 2">
            <a:extLst>
              <a:ext uri="{FF2B5EF4-FFF2-40B4-BE49-F238E27FC236}">
                <a16:creationId xmlns:a16="http://schemas.microsoft.com/office/drawing/2014/main" id="{4AA09299-D034-B77B-50DB-3FB624D51B20}"/>
              </a:ext>
            </a:extLst>
          </p:cNvPr>
          <p:cNvGrpSpPr/>
          <p:nvPr/>
        </p:nvGrpSpPr>
        <p:grpSpPr>
          <a:xfrm>
            <a:off x="9887620" y="6272698"/>
            <a:ext cx="1730076" cy="504431"/>
            <a:chOff x="9887620" y="6272698"/>
            <a:chExt cx="1730076" cy="504431"/>
          </a:xfrm>
        </p:grpSpPr>
        <p:pic>
          <p:nvPicPr>
            <p:cNvPr id="5" name="pattern_logo1.png" descr="pattern_logo1.png">
              <a:extLst>
                <a:ext uri="{FF2B5EF4-FFF2-40B4-BE49-F238E27FC236}">
                  <a16:creationId xmlns:a16="http://schemas.microsoft.com/office/drawing/2014/main" id="{5D498764-8A69-7D1F-2186-54D9E16CE4EB}"/>
                </a:ext>
              </a:extLst>
            </p:cNvPr>
            <p:cNvPicPr>
              <a:picLocks noChangeAspect="1"/>
            </p:cNvPicPr>
            <p:nvPr/>
          </p:nvPicPr>
          <p:blipFill>
            <a:blip r:embed="rId3"/>
            <a:stretch>
              <a:fillRect/>
            </a:stretch>
          </p:blipFill>
          <p:spPr>
            <a:xfrm>
              <a:off x="9887620" y="6272698"/>
              <a:ext cx="523538" cy="504431"/>
            </a:xfrm>
            <a:prstGeom prst="rect">
              <a:avLst/>
            </a:prstGeom>
            <a:ln w="12700">
              <a:miter lim="400000"/>
            </a:ln>
          </p:spPr>
        </p:pic>
        <p:pic>
          <p:nvPicPr>
            <p:cNvPr id="6" name="text.png" descr="text.png">
              <a:extLst>
                <a:ext uri="{FF2B5EF4-FFF2-40B4-BE49-F238E27FC236}">
                  <a16:creationId xmlns:a16="http://schemas.microsoft.com/office/drawing/2014/main" id="{9804D176-958F-94C9-CA76-6B0091760A06}"/>
                </a:ext>
              </a:extLst>
            </p:cNvPr>
            <p:cNvPicPr>
              <a:picLocks noChangeAspect="1"/>
            </p:cNvPicPr>
            <p:nvPr/>
          </p:nvPicPr>
          <p:blipFill>
            <a:blip r:embed="rId4"/>
            <a:stretch>
              <a:fillRect/>
            </a:stretch>
          </p:blipFill>
          <p:spPr>
            <a:xfrm>
              <a:off x="10422843" y="6272698"/>
              <a:ext cx="1194853" cy="504431"/>
            </a:xfrm>
            <a:prstGeom prst="rect">
              <a:avLst/>
            </a:prstGeom>
            <a:ln w="12700">
              <a:miter lim="400000"/>
            </a:ln>
          </p:spPr>
        </p:pic>
      </p:grpSp>
      <p:pic>
        <p:nvPicPr>
          <p:cNvPr id="2" name="内容占位符 3">
            <a:extLst>
              <a:ext uri="{FF2B5EF4-FFF2-40B4-BE49-F238E27FC236}">
                <a16:creationId xmlns:a16="http://schemas.microsoft.com/office/drawing/2014/main" id="{1C448E3F-DBA8-BBCC-07E0-13AEED33ACF2}"/>
              </a:ext>
            </a:extLst>
          </p:cNvPr>
          <p:cNvPicPr>
            <a:picLocks noChangeAspect="1"/>
          </p:cNvPicPr>
          <p:nvPr/>
        </p:nvPicPr>
        <p:blipFill>
          <a:blip r:embed="rId5"/>
          <a:stretch>
            <a:fillRect/>
          </a:stretch>
        </p:blipFill>
        <p:spPr>
          <a:xfrm>
            <a:off x="1417744" y="1313128"/>
            <a:ext cx="8247806" cy="4721868"/>
          </a:xfrm>
          <a:prstGeom prst="rect">
            <a:avLst/>
          </a:prstGeom>
        </p:spPr>
      </p:pic>
      <p:sp>
        <p:nvSpPr>
          <p:cNvPr id="11" name="矩形 10">
            <a:extLst>
              <a:ext uri="{FF2B5EF4-FFF2-40B4-BE49-F238E27FC236}">
                <a16:creationId xmlns:a16="http://schemas.microsoft.com/office/drawing/2014/main" id="{21860A27-59F2-A27C-8BA3-EE2284684B64}"/>
              </a:ext>
            </a:extLst>
          </p:cNvPr>
          <p:cNvSpPr/>
          <p:nvPr/>
        </p:nvSpPr>
        <p:spPr>
          <a:xfrm>
            <a:off x="724829" y="6306303"/>
            <a:ext cx="9034850" cy="369332"/>
          </a:xfrm>
          <a:prstGeom prst="rect">
            <a:avLst/>
          </a:prstGeom>
        </p:spPr>
        <p:txBody>
          <a:bodyPr wrap="square">
            <a:spAutoFit/>
          </a:bodyPr>
          <a:lstStyle/>
          <a:p>
            <a:r>
              <a:rPr lang="en" altLang="zh-CN" dirty="0"/>
              <a:t>https://</a:t>
            </a:r>
            <a:r>
              <a:rPr lang="en" altLang="zh-CN" dirty="0" err="1"/>
              <a:t>journals.aps.org</a:t>
            </a:r>
            <a:r>
              <a:rPr lang="en" altLang="zh-CN" dirty="0"/>
              <a:t>/pre/abstract/10.1103/PhysRevE.106.034315</a:t>
            </a:r>
            <a:endParaRPr lang="zh-CN" altLang="en-US" dirty="0"/>
          </a:p>
        </p:txBody>
      </p:sp>
    </p:spTree>
    <p:extLst>
      <p:ext uri="{BB962C8B-B14F-4D97-AF65-F5344CB8AC3E}">
        <p14:creationId xmlns:p14="http://schemas.microsoft.com/office/powerpoint/2010/main" val="321129162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2" y="436469"/>
            <a:ext cx="10530469"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Ladder</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of</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Causality</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F64D8834-E2BC-449B-AE26-02CE308A4E59}"/>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grpSp>
        <p:nvGrpSpPr>
          <p:cNvPr id="3" name="组合 2">
            <a:extLst>
              <a:ext uri="{FF2B5EF4-FFF2-40B4-BE49-F238E27FC236}">
                <a16:creationId xmlns:a16="http://schemas.microsoft.com/office/drawing/2014/main" id="{4AA09299-D034-B77B-50DB-3FB624D51B20}"/>
              </a:ext>
            </a:extLst>
          </p:cNvPr>
          <p:cNvGrpSpPr/>
          <p:nvPr/>
        </p:nvGrpSpPr>
        <p:grpSpPr>
          <a:xfrm>
            <a:off x="9887620" y="6272698"/>
            <a:ext cx="1730076" cy="504431"/>
            <a:chOff x="9887620" y="6272698"/>
            <a:chExt cx="1730076" cy="504431"/>
          </a:xfrm>
        </p:grpSpPr>
        <p:pic>
          <p:nvPicPr>
            <p:cNvPr id="5" name="pattern_logo1.png" descr="pattern_logo1.png">
              <a:extLst>
                <a:ext uri="{FF2B5EF4-FFF2-40B4-BE49-F238E27FC236}">
                  <a16:creationId xmlns:a16="http://schemas.microsoft.com/office/drawing/2014/main" id="{5D498764-8A69-7D1F-2186-54D9E16CE4EB}"/>
                </a:ext>
              </a:extLst>
            </p:cNvPr>
            <p:cNvPicPr>
              <a:picLocks noChangeAspect="1"/>
            </p:cNvPicPr>
            <p:nvPr/>
          </p:nvPicPr>
          <p:blipFill>
            <a:blip r:embed="rId3"/>
            <a:stretch>
              <a:fillRect/>
            </a:stretch>
          </p:blipFill>
          <p:spPr>
            <a:xfrm>
              <a:off x="9887620" y="6272698"/>
              <a:ext cx="523538" cy="504431"/>
            </a:xfrm>
            <a:prstGeom prst="rect">
              <a:avLst/>
            </a:prstGeom>
            <a:ln w="12700">
              <a:miter lim="400000"/>
            </a:ln>
          </p:spPr>
        </p:pic>
        <p:pic>
          <p:nvPicPr>
            <p:cNvPr id="6" name="text.png" descr="text.png">
              <a:extLst>
                <a:ext uri="{FF2B5EF4-FFF2-40B4-BE49-F238E27FC236}">
                  <a16:creationId xmlns:a16="http://schemas.microsoft.com/office/drawing/2014/main" id="{9804D176-958F-94C9-CA76-6B0091760A06}"/>
                </a:ext>
              </a:extLst>
            </p:cNvPr>
            <p:cNvPicPr>
              <a:picLocks noChangeAspect="1"/>
            </p:cNvPicPr>
            <p:nvPr/>
          </p:nvPicPr>
          <p:blipFill>
            <a:blip r:embed="rId4"/>
            <a:stretch>
              <a:fillRect/>
            </a:stretch>
          </p:blipFill>
          <p:spPr>
            <a:xfrm>
              <a:off x="10422843" y="6272698"/>
              <a:ext cx="1194853" cy="504431"/>
            </a:xfrm>
            <a:prstGeom prst="rect">
              <a:avLst/>
            </a:prstGeom>
            <a:ln w="12700">
              <a:miter lim="400000"/>
            </a:ln>
          </p:spPr>
        </p:pic>
      </p:grpSp>
      <p:sp>
        <p:nvSpPr>
          <p:cNvPr id="11" name="矩形 10">
            <a:extLst>
              <a:ext uri="{FF2B5EF4-FFF2-40B4-BE49-F238E27FC236}">
                <a16:creationId xmlns:a16="http://schemas.microsoft.com/office/drawing/2014/main" id="{21860A27-59F2-A27C-8BA3-EE2284684B64}"/>
              </a:ext>
            </a:extLst>
          </p:cNvPr>
          <p:cNvSpPr/>
          <p:nvPr/>
        </p:nvSpPr>
        <p:spPr>
          <a:xfrm>
            <a:off x="724829" y="6306303"/>
            <a:ext cx="9034850" cy="369332"/>
          </a:xfrm>
          <a:prstGeom prst="rect">
            <a:avLst/>
          </a:prstGeom>
        </p:spPr>
        <p:txBody>
          <a:bodyPr wrap="square">
            <a:spAutoFit/>
          </a:bodyPr>
          <a:lstStyle/>
          <a:p>
            <a:r>
              <a:rPr lang="en-US" altLang="zh-CN" dirty="0"/>
              <a:t>Judea</a:t>
            </a:r>
            <a:r>
              <a:rPr lang="zh-CN" altLang="en-US" dirty="0"/>
              <a:t> </a:t>
            </a:r>
            <a:r>
              <a:rPr lang="en-US" altLang="zh-CN" dirty="0"/>
              <a:t>Pearl:</a:t>
            </a:r>
            <a:r>
              <a:rPr lang="zh-CN" altLang="en-US" dirty="0"/>
              <a:t> </a:t>
            </a:r>
            <a:r>
              <a:rPr lang="en-US" altLang="zh-CN" dirty="0"/>
              <a:t>The</a:t>
            </a:r>
            <a:r>
              <a:rPr lang="zh-CN" altLang="en-US" dirty="0"/>
              <a:t> </a:t>
            </a:r>
            <a:r>
              <a:rPr lang="en-US" altLang="zh-CN" dirty="0"/>
              <a:t>Book</a:t>
            </a:r>
            <a:r>
              <a:rPr lang="zh-CN" altLang="en-US" dirty="0"/>
              <a:t> </a:t>
            </a:r>
            <a:r>
              <a:rPr lang="en-US" altLang="zh-CN" dirty="0"/>
              <a:t>of</a:t>
            </a:r>
            <a:r>
              <a:rPr lang="zh-CN" altLang="en-US" dirty="0"/>
              <a:t> </a:t>
            </a:r>
            <a:r>
              <a:rPr lang="en-US" altLang="zh-CN" dirty="0"/>
              <a:t>Why</a:t>
            </a:r>
            <a:endParaRPr lang="zh-CN" altLang="en-US" dirty="0"/>
          </a:p>
        </p:txBody>
      </p:sp>
      <p:pic>
        <p:nvPicPr>
          <p:cNvPr id="4" name="内容占位符 4">
            <a:extLst>
              <a:ext uri="{FF2B5EF4-FFF2-40B4-BE49-F238E27FC236}">
                <a16:creationId xmlns:a16="http://schemas.microsoft.com/office/drawing/2014/main" id="{89684061-BE46-E57F-B815-F5C9BCE3B16C}"/>
              </a:ext>
            </a:extLst>
          </p:cNvPr>
          <p:cNvPicPr>
            <a:picLocks noGrp="1" noChangeAspect="1"/>
          </p:cNvPicPr>
          <p:nvPr>
            <p:ph idx="1"/>
          </p:nvPr>
        </p:nvPicPr>
        <p:blipFill>
          <a:blip r:embed="rId5"/>
          <a:stretch>
            <a:fillRect/>
          </a:stretch>
        </p:blipFill>
        <p:spPr>
          <a:xfrm>
            <a:off x="724829" y="1941723"/>
            <a:ext cx="5789051" cy="3473430"/>
          </a:xfrm>
          <a:prstGeom prst="rect">
            <a:avLst/>
          </a:prstGeom>
        </p:spPr>
      </p:pic>
      <p:pic>
        <p:nvPicPr>
          <p:cNvPr id="9" name="图片 8">
            <a:extLst>
              <a:ext uri="{FF2B5EF4-FFF2-40B4-BE49-F238E27FC236}">
                <a16:creationId xmlns:a16="http://schemas.microsoft.com/office/drawing/2014/main" id="{72EBEC82-5812-990D-D8DF-620A7E069785}"/>
              </a:ext>
            </a:extLst>
          </p:cNvPr>
          <p:cNvPicPr>
            <a:picLocks noChangeAspect="1"/>
          </p:cNvPicPr>
          <p:nvPr/>
        </p:nvPicPr>
        <p:blipFill rotWithShape="1">
          <a:blip r:embed="rId6"/>
          <a:srcRect r="433"/>
          <a:stretch/>
        </p:blipFill>
        <p:spPr>
          <a:xfrm>
            <a:off x="7052115" y="80871"/>
            <a:ext cx="5021484" cy="5334282"/>
          </a:xfrm>
          <a:prstGeom prst="rect">
            <a:avLst/>
          </a:prstGeom>
        </p:spPr>
      </p:pic>
    </p:spTree>
    <p:extLst>
      <p:ext uri="{BB962C8B-B14F-4D97-AF65-F5344CB8AC3E}">
        <p14:creationId xmlns:p14="http://schemas.microsoft.com/office/powerpoint/2010/main" val="30400226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2" y="436469"/>
            <a:ext cx="11166088" cy="646331"/>
          </a:xfrm>
          <a:prstGeom prst="rect">
            <a:avLst/>
          </a:prstGeom>
          <a:noFill/>
        </p:spPr>
        <p:txBody>
          <a:bodyPr wrap="square" rtlCol="0">
            <a:spAutoFit/>
          </a:bodyPr>
          <a:lstStyle/>
          <a:p>
            <a:r>
              <a:rPr lang="en-US" altLang="zh-CN" sz="3600" dirty="0" err="1">
                <a:solidFill>
                  <a:srgbClr val="C00000"/>
                </a:solidFill>
                <a:latin typeface="微软雅黑" panose="020B0503020204020204" pitchFamily="34" charset="-122"/>
                <a:ea typeface="微软雅黑" panose="020B0503020204020204" pitchFamily="34" charset="-122"/>
              </a:rPr>
              <a:t>Boid</a:t>
            </a:r>
            <a:r>
              <a:rPr lang="en-US" altLang="zh-CN" sz="3600" dirty="0">
                <a:solidFill>
                  <a:srgbClr val="C00000"/>
                </a:solidFill>
                <a:latin typeface="微软雅黑" panose="020B0503020204020204" pitchFamily="34" charset="-122"/>
                <a:ea typeface="微软雅黑" panose="020B0503020204020204" pitchFamily="34" charset="-122"/>
              </a:rPr>
              <a:t> Model</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F64D8834-E2BC-449B-AE26-02CE308A4E59}"/>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grpSp>
        <p:nvGrpSpPr>
          <p:cNvPr id="3" name="组合 2">
            <a:extLst>
              <a:ext uri="{FF2B5EF4-FFF2-40B4-BE49-F238E27FC236}">
                <a16:creationId xmlns:a16="http://schemas.microsoft.com/office/drawing/2014/main" id="{4AA09299-D034-B77B-50DB-3FB624D51B20}"/>
              </a:ext>
            </a:extLst>
          </p:cNvPr>
          <p:cNvGrpSpPr/>
          <p:nvPr/>
        </p:nvGrpSpPr>
        <p:grpSpPr>
          <a:xfrm>
            <a:off x="9887620" y="6272698"/>
            <a:ext cx="1730076" cy="504431"/>
            <a:chOff x="9887620" y="6272698"/>
            <a:chExt cx="1730076" cy="504431"/>
          </a:xfrm>
        </p:grpSpPr>
        <p:pic>
          <p:nvPicPr>
            <p:cNvPr id="5" name="pattern_logo1.png" descr="pattern_logo1.png">
              <a:extLst>
                <a:ext uri="{FF2B5EF4-FFF2-40B4-BE49-F238E27FC236}">
                  <a16:creationId xmlns:a16="http://schemas.microsoft.com/office/drawing/2014/main" id="{5D498764-8A69-7D1F-2186-54D9E16CE4EB}"/>
                </a:ext>
              </a:extLst>
            </p:cNvPr>
            <p:cNvPicPr>
              <a:picLocks noChangeAspect="1"/>
            </p:cNvPicPr>
            <p:nvPr/>
          </p:nvPicPr>
          <p:blipFill>
            <a:blip r:embed="rId3"/>
            <a:stretch>
              <a:fillRect/>
            </a:stretch>
          </p:blipFill>
          <p:spPr>
            <a:xfrm>
              <a:off x="9887620" y="6272698"/>
              <a:ext cx="523538" cy="504431"/>
            </a:xfrm>
            <a:prstGeom prst="rect">
              <a:avLst/>
            </a:prstGeom>
            <a:ln w="12700">
              <a:miter lim="400000"/>
            </a:ln>
          </p:spPr>
        </p:pic>
        <p:pic>
          <p:nvPicPr>
            <p:cNvPr id="6" name="text.png" descr="text.png">
              <a:extLst>
                <a:ext uri="{FF2B5EF4-FFF2-40B4-BE49-F238E27FC236}">
                  <a16:creationId xmlns:a16="http://schemas.microsoft.com/office/drawing/2014/main" id="{9804D176-958F-94C9-CA76-6B0091760A06}"/>
                </a:ext>
              </a:extLst>
            </p:cNvPr>
            <p:cNvPicPr>
              <a:picLocks noChangeAspect="1"/>
            </p:cNvPicPr>
            <p:nvPr/>
          </p:nvPicPr>
          <p:blipFill>
            <a:blip r:embed="rId4"/>
            <a:stretch>
              <a:fillRect/>
            </a:stretch>
          </p:blipFill>
          <p:spPr>
            <a:xfrm>
              <a:off x="10422843" y="6272698"/>
              <a:ext cx="1194853" cy="504431"/>
            </a:xfrm>
            <a:prstGeom prst="rect">
              <a:avLst/>
            </a:prstGeom>
            <a:ln w="12700">
              <a:miter lim="400000"/>
            </a:ln>
          </p:spPr>
        </p:pic>
      </p:grpSp>
      <p:sp>
        <p:nvSpPr>
          <p:cNvPr id="4" name="文本框 3">
            <a:extLst>
              <a:ext uri="{FF2B5EF4-FFF2-40B4-BE49-F238E27FC236}">
                <a16:creationId xmlns:a16="http://schemas.microsoft.com/office/drawing/2014/main" id="{A775D885-E4B6-3B7F-CC94-95DEA4AA1B68}"/>
              </a:ext>
            </a:extLst>
          </p:cNvPr>
          <p:cNvSpPr txBox="1"/>
          <p:nvPr/>
        </p:nvSpPr>
        <p:spPr>
          <a:xfrm>
            <a:off x="574304" y="6328260"/>
            <a:ext cx="7180875" cy="307777"/>
          </a:xfrm>
          <a:prstGeom prst="rect">
            <a:avLst/>
          </a:prstGeom>
          <a:noFill/>
        </p:spPr>
        <p:txBody>
          <a:bodyPr wrap="square" rtlCol="0">
            <a:spAutoFit/>
          </a:bodyPr>
          <a:lstStyle/>
          <a:p>
            <a:r>
              <a:rPr lang="zh-CN" altLang="en-US" sz="1400" dirty="0">
                <a:latin typeface="微软雅黑" panose="020B0503020204020204" pitchFamily="34" charset="-122"/>
                <a:ea typeface="微软雅黑" panose="020B0503020204020204" pitchFamily="34" charset="-122"/>
              </a:rPr>
              <a:t>更多“</a:t>
            </a:r>
            <a:r>
              <a:rPr lang="zh-CN" altLang="en-US" sz="1400" dirty="0">
                <a:solidFill>
                  <a:srgbClr val="EC8922"/>
                </a:solidFill>
                <a:latin typeface="微软雅黑" panose="020B0503020204020204" pitchFamily="34" charset="-122"/>
                <a:ea typeface="微软雅黑" panose="020B0503020204020204" pitchFamily="34" charset="-122"/>
              </a:rPr>
              <a:t>人工智能 </a:t>
            </a:r>
            <a:r>
              <a:rPr lang="en-US" altLang="zh-CN" sz="1400" dirty="0">
                <a:solidFill>
                  <a:srgbClr val="EC8922"/>
                </a:solidFill>
                <a:latin typeface="微软雅黑" panose="020B0503020204020204" pitchFamily="34" charset="-122"/>
                <a:ea typeface="微软雅黑" panose="020B0503020204020204" pitchFamily="34" charset="-122"/>
              </a:rPr>
              <a:t>&amp; </a:t>
            </a:r>
            <a:r>
              <a:rPr lang="zh-CN" altLang="en-US" sz="1400" dirty="0">
                <a:solidFill>
                  <a:srgbClr val="EC8922"/>
                </a:solidFill>
                <a:latin typeface="微软雅黑" panose="020B0503020204020204" pitchFamily="34" charset="-122"/>
                <a:ea typeface="微软雅黑" panose="020B0503020204020204" pitchFamily="34" charset="-122"/>
              </a:rPr>
              <a:t>复杂系统</a:t>
            </a:r>
            <a:r>
              <a:rPr lang="zh-CN" altLang="en-US" sz="1400" dirty="0">
                <a:latin typeface="微软雅黑" panose="020B0503020204020204" pitchFamily="34" charset="-122"/>
                <a:ea typeface="微软雅黑" panose="020B0503020204020204" pitchFamily="34" charset="-122"/>
              </a:rPr>
              <a:t>”的知识，请关注官网：</a:t>
            </a:r>
            <a:r>
              <a:rPr lang="en-US" altLang="zh-CN" sz="1400" dirty="0">
                <a:latin typeface="微软雅黑" panose="020B0503020204020204" pitchFamily="34" charset="-122"/>
                <a:ea typeface="微软雅黑" panose="020B0503020204020204" pitchFamily="34" charset="-122"/>
              </a:rPr>
              <a:t>campus.swarma.org</a:t>
            </a:r>
            <a:endParaRPr lang="zh-CN" altLang="en-US" sz="1400" dirty="0">
              <a:latin typeface="微软雅黑" panose="020B0503020204020204" pitchFamily="34" charset="-122"/>
              <a:ea typeface="微软雅黑" panose="020B0503020204020204" pitchFamily="34" charset="-122"/>
            </a:endParaRPr>
          </a:p>
        </p:txBody>
      </p:sp>
      <p:sp>
        <p:nvSpPr>
          <p:cNvPr id="1041" name="内容占位符 2">
            <a:extLst>
              <a:ext uri="{FF2B5EF4-FFF2-40B4-BE49-F238E27FC236}">
                <a16:creationId xmlns:a16="http://schemas.microsoft.com/office/drawing/2014/main" id="{9A129F65-F455-B926-A56B-70003D816C18}"/>
              </a:ext>
            </a:extLst>
          </p:cNvPr>
          <p:cNvSpPr>
            <a:spLocks noGrp="1"/>
          </p:cNvSpPr>
          <p:nvPr>
            <p:ph idx="1"/>
          </p:nvPr>
        </p:nvSpPr>
        <p:spPr>
          <a:xfrm>
            <a:off x="635619" y="1336592"/>
            <a:ext cx="5015247" cy="3461658"/>
          </a:xfrm>
        </p:spPr>
        <p:txBody>
          <a:bodyPr>
            <a:normAutofit/>
          </a:bodyPr>
          <a:lstStyle/>
          <a:p>
            <a:pPr>
              <a:buFont typeface="Wingdings" pitchFamily="2" charset="2"/>
              <a:buChar char="l"/>
            </a:pPr>
            <a:r>
              <a:rPr kumimoji="1" lang="en-US" altLang="zh-CN" dirty="0" err="1"/>
              <a:t>Boid</a:t>
            </a:r>
            <a:r>
              <a:rPr kumimoji="1" lang="en-US" altLang="zh-CN" dirty="0"/>
              <a:t> model</a:t>
            </a:r>
          </a:p>
          <a:p>
            <a:pPr>
              <a:buFont typeface="Wingdings" pitchFamily="2" charset="2"/>
              <a:buChar char="l"/>
            </a:pPr>
            <a:r>
              <a:rPr kumimoji="1" lang="en-US" altLang="zh-CN" dirty="0"/>
              <a:t>Each </a:t>
            </a:r>
            <a:r>
              <a:rPr kumimoji="1" lang="en-US" altLang="zh-CN" dirty="0" err="1"/>
              <a:t>boid</a:t>
            </a:r>
            <a:r>
              <a:rPr kumimoji="1" lang="en-US" altLang="zh-CN" dirty="0"/>
              <a:t> follows 3 rules</a:t>
            </a:r>
          </a:p>
          <a:p>
            <a:pPr lvl="1">
              <a:buFont typeface="Wingdings" pitchFamily="2" charset="2"/>
              <a:buChar char="l"/>
            </a:pPr>
            <a:r>
              <a:rPr kumimoji="1" lang="en-US" altLang="zh-CN" dirty="0"/>
              <a:t>Cohesion</a:t>
            </a:r>
          </a:p>
          <a:p>
            <a:pPr lvl="1">
              <a:buFont typeface="Wingdings" pitchFamily="2" charset="2"/>
              <a:buChar char="l"/>
            </a:pPr>
            <a:r>
              <a:rPr kumimoji="1" lang="en-US" altLang="zh-CN" dirty="0"/>
              <a:t>Alignment</a:t>
            </a:r>
          </a:p>
          <a:p>
            <a:pPr lvl="1">
              <a:buFont typeface="Wingdings" pitchFamily="2" charset="2"/>
              <a:buChar char="l"/>
            </a:pPr>
            <a:r>
              <a:rPr kumimoji="1" lang="en-US" altLang="zh-CN" dirty="0"/>
              <a:t>Separation</a:t>
            </a:r>
          </a:p>
          <a:p>
            <a:pPr>
              <a:buFont typeface="Wingdings" pitchFamily="2" charset="2"/>
              <a:buChar char="l"/>
            </a:pPr>
            <a:endParaRPr kumimoji="1" lang="zh-CN" altLang="en-US" dirty="0"/>
          </a:p>
        </p:txBody>
      </p:sp>
      <p:pic>
        <p:nvPicPr>
          <p:cNvPr id="1042" name="图片 1041">
            <a:extLst>
              <a:ext uri="{FF2B5EF4-FFF2-40B4-BE49-F238E27FC236}">
                <a16:creationId xmlns:a16="http://schemas.microsoft.com/office/drawing/2014/main" id="{02F44EC1-69D9-8AD4-943E-60FF126CAE0B}"/>
              </a:ext>
            </a:extLst>
          </p:cNvPr>
          <p:cNvPicPr>
            <a:picLocks noChangeAspect="1"/>
          </p:cNvPicPr>
          <p:nvPr/>
        </p:nvPicPr>
        <p:blipFill>
          <a:blip r:embed="rId5"/>
          <a:stretch>
            <a:fillRect/>
          </a:stretch>
        </p:blipFill>
        <p:spPr>
          <a:xfrm>
            <a:off x="6096000" y="182677"/>
            <a:ext cx="5749636" cy="5749636"/>
          </a:xfrm>
          <a:prstGeom prst="rect">
            <a:avLst/>
          </a:prstGeom>
          <a:ln>
            <a:solidFill>
              <a:schemeClr val="tx1"/>
            </a:solidFill>
          </a:ln>
        </p:spPr>
      </p:pic>
      <p:pic>
        <p:nvPicPr>
          <p:cNvPr id="2050" name="Picture 2" descr="The boids social rules (Reynolds 1987). | Download Scientific Diagram">
            <a:extLst>
              <a:ext uri="{FF2B5EF4-FFF2-40B4-BE49-F238E27FC236}">
                <a16:creationId xmlns:a16="http://schemas.microsoft.com/office/drawing/2014/main" id="{2B0BE0D6-6021-D060-CA2B-BE9230CDC9D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5619" y="3429000"/>
            <a:ext cx="3766978" cy="24477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04166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2" y="436469"/>
            <a:ext cx="6567080"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Summary</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F64D8834-E2BC-449B-AE26-02CE308A4E59}"/>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grpSp>
        <p:nvGrpSpPr>
          <p:cNvPr id="18" name="组合 17">
            <a:extLst>
              <a:ext uri="{FF2B5EF4-FFF2-40B4-BE49-F238E27FC236}">
                <a16:creationId xmlns:a16="http://schemas.microsoft.com/office/drawing/2014/main" id="{F6949C8F-48D6-530D-7C80-F3347645D2DE}"/>
              </a:ext>
            </a:extLst>
          </p:cNvPr>
          <p:cNvGrpSpPr/>
          <p:nvPr/>
        </p:nvGrpSpPr>
        <p:grpSpPr>
          <a:xfrm>
            <a:off x="9887620" y="6272698"/>
            <a:ext cx="1730076" cy="504431"/>
            <a:chOff x="9887620" y="6272698"/>
            <a:chExt cx="1730076" cy="504431"/>
          </a:xfrm>
        </p:grpSpPr>
        <p:pic>
          <p:nvPicPr>
            <p:cNvPr id="19" name="pattern_logo1.png" descr="pattern_logo1.png">
              <a:extLst>
                <a:ext uri="{FF2B5EF4-FFF2-40B4-BE49-F238E27FC236}">
                  <a16:creationId xmlns:a16="http://schemas.microsoft.com/office/drawing/2014/main" id="{8DD01C58-5923-3D25-CB80-1A03894A505B}"/>
                </a:ext>
              </a:extLst>
            </p:cNvPr>
            <p:cNvPicPr>
              <a:picLocks noChangeAspect="1"/>
            </p:cNvPicPr>
            <p:nvPr/>
          </p:nvPicPr>
          <p:blipFill>
            <a:blip r:embed="rId3"/>
            <a:stretch>
              <a:fillRect/>
            </a:stretch>
          </p:blipFill>
          <p:spPr>
            <a:xfrm>
              <a:off x="9887620" y="6272698"/>
              <a:ext cx="523538" cy="504431"/>
            </a:xfrm>
            <a:prstGeom prst="rect">
              <a:avLst/>
            </a:prstGeom>
            <a:ln w="12700">
              <a:miter lim="400000"/>
            </a:ln>
          </p:spPr>
        </p:pic>
        <p:pic>
          <p:nvPicPr>
            <p:cNvPr id="20" name="text.png" descr="text.png">
              <a:extLst>
                <a:ext uri="{FF2B5EF4-FFF2-40B4-BE49-F238E27FC236}">
                  <a16:creationId xmlns:a16="http://schemas.microsoft.com/office/drawing/2014/main" id="{C87CD482-3460-E119-C3A7-98B86841A61D}"/>
                </a:ext>
              </a:extLst>
            </p:cNvPr>
            <p:cNvPicPr>
              <a:picLocks noChangeAspect="1"/>
            </p:cNvPicPr>
            <p:nvPr/>
          </p:nvPicPr>
          <p:blipFill>
            <a:blip r:embed="rId4"/>
            <a:stretch>
              <a:fillRect/>
            </a:stretch>
          </p:blipFill>
          <p:spPr>
            <a:xfrm>
              <a:off x="10422843" y="6272698"/>
              <a:ext cx="1194853" cy="504431"/>
            </a:xfrm>
            <a:prstGeom prst="rect">
              <a:avLst/>
            </a:prstGeom>
            <a:ln w="12700">
              <a:miter lim="400000"/>
            </a:ln>
          </p:spPr>
        </p:pic>
      </p:grpSp>
      <p:sp>
        <p:nvSpPr>
          <p:cNvPr id="2" name="内容占位符 2">
            <a:extLst>
              <a:ext uri="{FF2B5EF4-FFF2-40B4-BE49-F238E27FC236}">
                <a16:creationId xmlns:a16="http://schemas.microsoft.com/office/drawing/2014/main" id="{DCACDF7B-134E-25AB-056A-18C1B2353D3E}"/>
              </a:ext>
            </a:extLst>
          </p:cNvPr>
          <p:cNvSpPr txBox="1">
            <a:spLocks/>
          </p:cNvSpPr>
          <p:nvPr/>
        </p:nvSpPr>
        <p:spPr>
          <a:xfrm>
            <a:off x="814039" y="1493270"/>
            <a:ext cx="10823970" cy="387145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CN" sz="2000" dirty="0">
                <a:latin typeface="Arial" panose="020B0604020202020204" pitchFamily="34" charset="0"/>
                <a:ea typeface="FangSong" panose="02010609060101010101" pitchFamily="49" charset="-122"/>
                <a:cs typeface="Arial" panose="020B0604020202020204" pitchFamily="34" charset="0"/>
              </a:rPr>
              <a:t>Learning</a:t>
            </a:r>
            <a:r>
              <a:rPr kumimoji="1" lang="zh-CN" altLang="en-US" sz="2000" dirty="0">
                <a:latin typeface="Arial" panose="020B0604020202020204" pitchFamily="34" charset="0"/>
                <a:ea typeface="FangSong" panose="02010609060101010101" pitchFamily="49" charset="-122"/>
                <a:cs typeface="Arial" panose="020B0604020202020204" pitchFamily="34" charset="0"/>
              </a:rPr>
              <a:t> </a:t>
            </a:r>
            <a:r>
              <a:rPr kumimoji="1" lang="en-US" altLang="zh-CN" sz="2000" dirty="0">
                <a:latin typeface="Arial" panose="020B0604020202020204" pitchFamily="34" charset="0"/>
                <a:ea typeface="FangSong" panose="02010609060101010101" pitchFamily="49" charset="-122"/>
                <a:cs typeface="Arial" panose="020B0604020202020204" pitchFamily="34" charset="0"/>
              </a:rPr>
              <a:t>Complex</a:t>
            </a:r>
            <a:r>
              <a:rPr kumimoji="1" lang="zh-CN" altLang="en-US" sz="2000" dirty="0">
                <a:latin typeface="Arial" panose="020B0604020202020204" pitchFamily="34" charset="0"/>
                <a:ea typeface="FangSong" panose="02010609060101010101" pitchFamily="49" charset="-122"/>
                <a:cs typeface="Arial" panose="020B0604020202020204" pitchFamily="34" charset="0"/>
              </a:rPr>
              <a:t> </a:t>
            </a:r>
            <a:r>
              <a:rPr kumimoji="1" lang="en-US" altLang="zh-CN" sz="2000" dirty="0">
                <a:latin typeface="Arial" panose="020B0604020202020204" pitchFamily="34" charset="0"/>
                <a:ea typeface="FangSong" panose="02010609060101010101" pitchFamily="49" charset="-122"/>
                <a:cs typeface="Arial" panose="020B0604020202020204" pitchFamily="34" charset="0"/>
              </a:rPr>
              <a:t>Dynamics</a:t>
            </a:r>
          </a:p>
          <a:p>
            <a:r>
              <a:rPr kumimoji="1" lang="en-US" altLang="zh-CN" sz="2000" dirty="0">
                <a:latin typeface="Arial" panose="020B0604020202020204" pitchFamily="34" charset="0"/>
                <a:ea typeface="FangSong" panose="02010609060101010101" pitchFamily="49" charset="-122"/>
                <a:cs typeface="Arial" panose="020B0604020202020204" pitchFamily="34" charset="0"/>
              </a:rPr>
              <a:t>Learning</a:t>
            </a:r>
            <a:r>
              <a:rPr kumimoji="1" lang="zh-CN" altLang="en-US" sz="2000" dirty="0">
                <a:latin typeface="Arial" panose="020B0604020202020204" pitchFamily="34" charset="0"/>
                <a:ea typeface="FangSong" panose="02010609060101010101" pitchFamily="49" charset="-122"/>
                <a:cs typeface="Arial" panose="020B0604020202020204" pitchFamily="34" charset="0"/>
              </a:rPr>
              <a:t> </a:t>
            </a:r>
            <a:r>
              <a:rPr kumimoji="1" lang="en-US" altLang="zh-CN" sz="2000" dirty="0">
                <a:latin typeface="Arial" panose="020B0604020202020204" pitchFamily="34" charset="0"/>
                <a:ea typeface="FangSong" panose="02010609060101010101" pitchFamily="49" charset="-122"/>
                <a:cs typeface="Arial" panose="020B0604020202020204" pitchFamily="34" charset="0"/>
              </a:rPr>
              <a:t>Dynamics</a:t>
            </a:r>
            <a:r>
              <a:rPr kumimoji="1" lang="zh-CN" altLang="en-US" sz="2000" dirty="0">
                <a:latin typeface="Arial" panose="020B0604020202020204" pitchFamily="34" charset="0"/>
                <a:ea typeface="FangSong" panose="02010609060101010101" pitchFamily="49" charset="-122"/>
                <a:cs typeface="Arial" panose="020B0604020202020204" pitchFamily="34" charset="0"/>
              </a:rPr>
              <a:t> </a:t>
            </a:r>
            <a:r>
              <a:rPr kumimoji="1" lang="en-US" altLang="zh-CN" sz="2000" dirty="0">
                <a:latin typeface="Arial" panose="020B0604020202020204" pitchFamily="34" charset="0"/>
                <a:ea typeface="FangSong" panose="02010609060101010101" pitchFamily="49" charset="-122"/>
                <a:cs typeface="Arial" panose="020B0604020202020204" pitchFamily="34" charset="0"/>
              </a:rPr>
              <a:t>on</a:t>
            </a:r>
            <a:r>
              <a:rPr kumimoji="1" lang="zh-CN" altLang="en-US" sz="2000" dirty="0">
                <a:latin typeface="Arial" panose="020B0604020202020204" pitchFamily="34" charset="0"/>
                <a:ea typeface="FangSong" panose="02010609060101010101" pitchFamily="49" charset="-122"/>
                <a:cs typeface="Arial" panose="020B0604020202020204" pitchFamily="34" charset="0"/>
              </a:rPr>
              <a:t> </a:t>
            </a:r>
            <a:r>
              <a:rPr kumimoji="1" lang="en-US" altLang="zh-CN" sz="2000" dirty="0">
                <a:latin typeface="Arial" panose="020B0604020202020204" pitchFamily="34" charset="0"/>
                <a:ea typeface="FangSong" panose="02010609060101010101" pitchFamily="49" charset="-122"/>
                <a:cs typeface="Arial" panose="020B0604020202020204" pitchFamily="34" charset="0"/>
              </a:rPr>
              <a:t>Networks</a:t>
            </a:r>
          </a:p>
          <a:p>
            <a:r>
              <a:rPr kumimoji="1" lang="en-US" altLang="zh-CN" sz="2000" dirty="0">
                <a:latin typeface="Arial" panose="020B0604020202020204" pitchFamily="34" charset="0"/>
                <a:ea typeface="FangSong" panose="02010609060101010101" pitchFamily="49" charset="-122"/>
                <a:cs typeface="Arial" panose="020B0604020202020204" pitchFamily="34" charset="0"/>
              </a:rPr>
              <a:t>Learning</a:t>
            </a:r>
            <a:r>
              <a:rPr kumimoji="1" lang="zh-CN" altLang="en-US" sz="2000" dirty="0">
                <a:latin typeface="Arial" panose="020B0604020202020204" pitchFamily="34" charset="0"/>
                <a:ea typeface="FangSong" panose="02010609060101010101" pitchFamily="49" charset="-122"/>
                <a:cs typeface="Arial" panose="020B0604020202020204" pitchFamily="34" charset="0"/>
              </a:rPr>
              <a:t> </a:t>
            </a:r>
            <a:r>
              <a:rPr kumimoji="1" lang="en-US" altLang="zh-CN" sz="2000" dirty="0">
                <a:latin typeface="Arial" panose="020B0604020202020204" pitchFamily="34" charset="0"/>
                <a:ea typeface="FangSong" panose="02010609060101010101" pitchFamily="49" charset="-122"/>
                <a:cs typeface="Arial" panose="020B0604020202020204" pitchFamily="34" charset="0"/>
              </a:rPr>
              <a:t>Interaction</a:t>
            </a:r>
            <a:r>
              <a:rPr kumimoji="1" lang="zh-CN" altLang="en-US" sz="2000" dirty="0">
                <a:latin typeface="Arial" panose="020B0604020202020204" pitchFamily="34" charset="0"/>
                <a:ea typeface="FangSong" panose="02010609060101010101" pitchFamily="49" charset="-122"/>
                <a:cs typeface="Arial" panose="020B0604020202020204" pitchFamily="34" charset="0"/>
              </a:rPr>
              <a:t> </a:t>
            </a:r>
            <a:r>
              <a:rPr kumimoji="1" lang="en-US" altLang="zh-CN" sz="2000" dirty="0">
                <a:latin typeface="Arial" panose="020B0604020202020204" pitchFamily="34" charset="0"/>
                <a:ea typeface="FangSong" panose="02010609060101010101" pitchFamily="49" charset="-122"/>
                <a:cs typeface="Arial" panose="020B0604020202020204" pitchFamily="34" charset="0"/>
              </a:rPr>
              <a:t>Networks</a:t>
            </a:r>
            <a:r>
              <a:rPr kumimoji="1" lang="zh-CN" altLang="en-US" sz="2000" dirty="0">
                <a:latin typeface="Arial" panose="020B0604020202020204" pitchFamily="34" charset="0"/>
                <a:ea typeface="FangSong" panose="02010609060101010101" pitchFamily="49" charset="-122"/>
                <a:cs typeface="Arial" panose="020B0604020202020204" pitchFamily="34" charset="0"/>
              </a:rPr>
              <a:t> </a:t>
            </a:r>
            <a:r>
              <a:rPr kumimoji="1" lang="en-US" altLang="zh-CN" sz="2000" dirty="0">
                <a:latin typeface="Arial" panose="020B0604020202020204" pitchFamily="34" charset="0"/>
                <a:ea typeface="FangSong" panose="02010609060101010101" pitchFamily="49" charset="-122"/>
                <a:cs typeface="Arial" panose="020B0604020202020204" pitchFamily="34" charset="0"/>
              </a:rPr>
              <a:t>(Unsupervised)</a:t>
            </a:r>
          </a:p>
          <a:p>
            <a:r>
              <a:rPr kumimoji="1" lang="en-US" altLang="zh-CN" sz="2000" dirty="0">
                <a:latin typeface="Arial" panose="020B0604020202020204" pitchFamily="34" charset="0"/>
                <a:ea typeface="FangSong" panose="02010609060101010101" pitchFamily="49" charset="-122"/>
                <a:cs typeface="Arial" panose="020B0604020202020204" pitchFamily="34" charset="0"/>
              </a:rPr>
              <a:t>Learning</a:t>
            </a:r>
            <a:r>
              <a:rPr kumimoji="1" lang="zh-CN" altLang="en-US" sz="2000" dirty="0">
                <a:latin typeface="Arial" panose="020B0604020202020204" pitchFamily="34" charset="0"/>
                <a:ea typeface="FangSong" panose="02010609060101010101" pitchFamily="49" charset="-122"/>
                <a:cs typeface="Arial" panose="020B0604020202020204" pitchFamily="34" charset="0"/>
              </a:rPr>
              <a:t> </a:t>
            </a:r>
            <a:r>
              <a:rPr kumimoji="1" lang="en-US" altLang="zh-CN" sz="2000" dirty="0">
                <a:latin typeface="Arial" panose="020B0604020202020204" pitchFamily="34" charset="0"/>
                <a:ea typeface="FangSong" panose="02010609060101010101" pitchFamily="49" charset="-122"/>
                <a:cs typeface="Arial" panose="020B0604020202020204" pitchFamily="34" charset="0"/>
              </a:rPr>
              <a:t>Multi-scale</a:t>
            </a:r>
            <a:r>
              <a:rPr kumimoji="1" lang="zh-CN" altLang="en-US" sz="2000" dirty="0">
                <a:latin typeface="Arial" panose="020B0604020202020204" pitchFamily="34" charset="0"/>
                <a:ea typeface="FangSong" panose="02010609060101010101" pitchFamily="49" charset="-122"/>
                <a:cs typeface="Arial" panose="020B0604020202020204" pitchFamily="34" charset="0"/>
              </a:rPr>
              <a:t> </a:t>
            </a:r>
            <a:r>
              <a:rPr kumimoji="1" lang="en-US" altLang="zh-CN" sz="2000" dirty="0">
                <a:latin typeface="Arial" panose="020B0604020202020204" pitchFamily="34" charset="0"/>
                <a:ea typeface="FangSong" panose="02010609060101010101" pitchFamily="49" charset="-122"/>
                <a:cs typeface="Arial" panose="020B0604020202020204" pitchFamily="34" charset="0"/>
              </a:rPr>
              <a:t>Dynamics</a:t>
            </a:r>
          </a:p>
          <a:p>
            <a:r>
              <a:rPr kumimoji="1" lang="en-US" altLang="zh-CN" sz="2000" dirty="0">
                <a:latin typeface="Arial" panose="020B0604020202020204" pitchFamily="34" charset="0"/>
                <a:ea typeface="FangSong" panose="02010609060101010101" pitchFamily="49" charset="-122"/>
                <a:cs typeface="Arial" panose="020B0604020202020204" pitchFamily="34" charset="0"/>
              </a:rPr>
              <a:t>Applications</a:t>
            </a:r>
            <a:r>
              <a:rPr kumimoji="1" lang="zh-CN" altLang="en-US" sz="2000" dirty="0">
                <a:latin typeface="Arial" panose="020B0604020202020204" pitchFamily="34" charset="0"/>
                <a:ea typeface="FangSong" panose="02010609060101010101" pitchFamily="49" charset="-122"/>
                <a:cs typeface="Arial" panose="020B0604020202020204" pitchFamily="34" charset="0"/>
              </a:rPr>
              <a:t> </a:t>
            </a:r>
            <a:r>
              <a:rPr kumimoji="1" lang="en-US" altLang="zh-CN" sz="2000" dirty="0">
                <a:latin typeface="Arial" panose="020B0604020202020204" pitchFamily="34" charset="0"/>
                <a:ea typeface="FangSong" panose="02010609060101010101" pitchFamily="49" charset="-122"/>
                <a:cs typeface="Arial" panose="020B0604020202020204" pitchFamily="34" charset="0"/>
              </a:rPr>
              <a:t>of</a:t>
            </a:r>
            <a:r>
              <a:rPr kumimoji="1" lang="zh-CN" altLang="en-US" sz="2000" dirty="0">
                <a:latin typeface="Arial" panose="020B0604020202020204" pitchFamily="34" charset="0"/>
                <a:ea typeface="FangSong" panose="02010609060101010101" pitchFamily="49" charset="-122"/>
                <a:cs typeface="Arial" panose="020B0604020202020204" pitchFamily="34" charset="0"/>
              </a:rPr>
              <a:t> </a:t>
            </a:r>
            <a:r>
              <a:rPr kumimoji="1" lang="en-US" altLang="zh-CN" sz="2000" dirty="0">
                <a:latin typeface="Arial" panose="020B0604020202020204" pitchFamily="34" charset="0"/>
                <a:ea typeface="FangSong" panose="02010609060101010101" pitchFamily="49" charset="-122"/>
                <a:cs typeface="Arial" panose="020B0604020202020204" pitchFamily="34" charset="0"/>
              </a:rPr>
              <a:t>Surrogate</a:t>
            </a:r>
            <a:r>
              <a:rPr kumimoji="1" lang="zh-CN" altLang="en-US" sz="2000" dirty="0">
                <a:latin typeface="Arial" panose="020B0604020202020204" pitchFamily="34" charset="0"/>
                <a:ea typeface="FangSong" panose="02010609060101010101" pitchFamily="49" charset="-122"/>
                <a:cs typeface="Arial" panose="020B0604020202020204" pitchFamily="34" charset="0"/>
              </a:rPr>
              <a:t> </a:t>
            </a:r>
            <a:r>
              <a:rPr kumimoji="1" lang="en-US" altLang="zh-CN" sz="2000" dirty="0">
                <a:latin typeface="Arial" panose="020B0604020202020204" pitchFamily="34" charset="0"/>
                <a:ea typeface="FangSong" panose="02010609060101010101" pitchFamily="49" charset="-122"/>
                <a:cs typeface="Arial" panose="020B0604020202020204" pitchFamily="34" charset="0"/>
              </a:rPr>
              <a:t>Model</a:t>
            </a:r>
            <a:endParaRPr kumimoji="1" lang="zh-CN" altLang="en-US" sz="1600" dirty="0">
              <a:latin typeface="Arial" panose="020B0604020202020204" pitchFamily="34" charset="0"/>
              <a:ea typeface="FangSong" panose="02010609060101010101" pitchFamily="49" charset="-122"/>
              <a:cs typeface="Arial" panose="020B0604020202020204" pitchFamily="34" charset="0"/>
            </a:endParaRPr>
          </a:p>
        </p:txBody>
      </p:sp>
      <p:sp>
        <p:nvSpPr>
          <p:cNvPr id="3" name="文本框 2">
            <a:extLst>
              <a:ext uri="{FF2B5EF4-FFF2-40B4-BE49-F238E27FC236}">
                <a16:creationId xmlns:a16="http://schemas.microsoft.com/office/drawing/2014/main" id="{C3CDE3C3-A45C-E902-9E5A-5ACD5EC77770}"/>
              </a:ext>
            </a:extLst>
          </p:cNvPr>
          <p:cNvSpPr txBox="1"/>
          <p:nvPr/>
        </p:nvSpPr>
        <p:spPr>
          <a:xfrm>
            <a:off x="574304" y="6328260"/>
            <a:ext cx="7180875" cy="307777"/>
          </a:xfrm>
          <a:prstGeom prst="rect">
            <a:avLst/>
          </a:prstGeom>
          <a:noFill/>
        </p:spPr>
        <p:txBody>
          <a:bodyPr wrap="square" rtlCol="0">
            <a:spAutoFit/>
          </a:bodyPr>
          <a:lstStyle/>
          <a:p>
            <a:r>
              <a:rPr lang="zh-CN" altLang="en-US" sz="1400" dirty="0">
                <a:latin typeface="微软雅黑" panose="020B0503020204020204" pitchFamily="34" charset="-122"/>
                <a:ea typeface="微软雅黑" panose="020B0503020204020204" pitchFamily="34" charset="-122"/>
              </a:rPr>
              <a:t>更多“</a:t>
            </a:r>
            <a:r>
              <a:rPr lang="zh-CN" altLang="en-US" sz="1400" dirty="0">
                <a:solidFill>
                  <a:srgbClr val="EC8922"/>
                </a:solidFill>
                <a:latin typeface="微软雅黑" panose="020B0503020204020204" pitchFamily="34" charset="-122"/>
                <a:ea typeface="微软雅黑" panose="020B0503020204020204" pitchFamily="34" charset="-122"/>
              </a:rPr>
              <a:t>人工智能 </a:t>
            </a:r>
            <a:r>
              <a:rPr lang="en-US" altLang="zh-CN" sz="1400" dirty="0">
                <a:solidFill>
                  <a:srgbClr val="EC8922"/>
                </a:solidFill>
                <a:latin typeface="微软雅黑" panose="020B0503020204020204" pitchFamily="34" charset="-122"/>
                <a:ea typeface="微软雅黑" panose="020B0503020204020204" pitchFamily="34" charset="-122"/>
              </a:rPr>
              <a:t>&amp; </a:t>
            </a:r>
            <a:r>
              <a:rPr lang="zh-CN" altLang="en-US" sz="1400" dirty="0">
                <a:solidFill>
                  <a:srgbClr val="EC8922"/>
                </a:solidFill>
                <a:latin typeface="微软雅黑" panose="020B0503020204020204" pitchFamily="34" charset="-122"/>
                <a:ea typeface="微软雅黑" panose="020B0503020204020204" pitchFamily="34" charset="-122"/>
              </a:rPr>
              <a:t>复杂系统</a:t>
            </a:r>
            <a:r>
              <a:rPr lang="zh-CN" altLang="en-US" sz="1400" dirty="0">
                <a:latin typeface="微软雅黑" panose="020B0503020204020204" pitchFamily="34" charset="-122"/>
                <a:ea typeface="微软雅黑" panose="020B0503020204020204" pitchFamily="34" charset="-122"/>
              </a:rPr>
              <a:t>”的知识，请关注官网：</a:t>
            </a:r>
            <a:r>
              <a:rPr lang="en-US" altLang="zh-CN" sz="1400" dirty="0">
                <a:latin typeface="微软雅黑" panose="020B0503020204020204" pitchFamily="34" charset="-122"/>
                <a:ea typeface="微软雅黑" panose="020B0503020204020204" pitchFamily="34" charset="-122"/>
              </a:rPr>
              <a:t>campus.swarma.org</a:t>
            </a:r>
            <a:endParaRPr lang="zh-CN" altLang="en-US" sz="14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0968103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2" y="436469"/>
            <a:ext cx="11166088" cy="646331"/>
          </a:xfrm>
          <a:prstGeom prst="rect">
            <a:avLst/>
          </a:prstGeom>
          <a:noFill/>
        </p:spPr>
        <p:txBody>
          <a:bodyPr wrap="square" rtlCol="0">
            <a:spAutoFit/>
          </a:bodyPr>
          <a:lstStyle/>
          <a:p>
            <a:r>
              <a:rPr lang="en-US" altLang="zh-CN" sz="3600" dirty="0" err="1">
                <a:solidFill>
                  <a:srgbClr val="C00000"/>
                </a:solidFill>
                <a:latin typeface="微软雅黑" panose="020B0503020204020204" pitchFamily="34" charset="-122"/>
                <a:ea typeface="微软雅黑" panose="020B0503020204020204" pitchFamily="34" charset="-122"/>
              </a:rPr>
              <a:t>Boids</a:t>
            </a:r>
            <a:r>
              <a:rPr lang="en-US" altLang="zh-CN" sz="3600" dirty="0">
                <a:solidFill>
                  <a:srgbClr val="C00000"/>
                </a:solidFill>
                <a:latin typeface="微软雅黑" panose="020B0503020204020204" pitchFamily="34" charset="-122"/>
                <a:ea typeface="微软雅黑" panose="020B0503020204020204" pitchFamily="34" charset="-122"/>
              </a:rPr>
              <a:t> Model</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F64D8834-E2BC-449B-AE26-02CE308A4E59}"/>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grpSp>
        <p:nvGrpSpPr>
          <p:cNvPr id="3" name="组合 2">
            <a:extLst>
              <a:ext uri="{FF2B5EF4-FFF2-40B4-BE49-F238E27FC236}">
                <a16:creationId xmlns:a16="http://schemas.microsoft.com/office/drawing/2014/main" id="{4AA09299-D034-B77B-50DB-3FB624D51B20}"/>
              </a:ext>
            </a:extLst>
          </p:cNvPr>
          <p:cNvGrpSpPr/>
          <p:nvPr/>
        </p:nvGrpSpPr>
        <p:grpSpPr>
          <a:xfrm>
            <a:off x="9887620" y="6272698"/>
            <a:ext cx="1730076" cy="504431"/>
            <a:chOff x="9887620" y="6272698"/>
            <a:chExt cx="1730076" cy="504431"/>
          </a:xfrm>
        </p:grpSpPr>
        <p:pic>
          <p:nvPicPr>
            <p:cNvPr id="5" name="pattern_logo1.png" descr="pattern_logo1.png">
              <a:extLst>
                <a:ext uri="{FF2B5EF4-FFF2-40B4-BE49-F238E27FC236}">
                  <a16:creationId xmlns:a16="http://schemas.microsoft.com/office/drawing/2014/main" id="{5D498764-8A69-7D1F-2186-54D9E16CE4EB}"/>
                </a:ext>
              </a:extLst>
            </p:cNvPr>
            <p:cNvPicPr>
              <a:picLocks noChangeAspect="1"/>
            </p:cNvPicPr>
            <p:nvPr/>
          </p:nvPicPr>
          <p:blipFill>
            <a:blip r:embed="rId3"/>
            <a:stretch>
              <a:fillRect/>
            </a:stretch>
          </p:blipFill>
          <p:spPr>
            <a:xfrm>
              <a:off x="9887620" y="6272698"/>
              <a:ext cx="523538" cy="504431"/>
            </a:xfrm>
            <a:prstGeom prst="rect">
              <a:avLst/>
            </a:prstGeom>
            <a:ln w="12700">
              <a:miter lim="400000"/>
            </a:ln>
          </p:spPr>
        </p:pic>
        <p:pic>
          <p:nvPicPr>
            <p:cNvPr id="6" name="text.png" descr="text.png">
              <a:extLst>
                <a:ext uri="{FF2B5EF4-FFF2-40B4-BE49-F238E27FC236}">
                  <a16:creationId xmlns:a16="http://schemas.microsoft.com/office/drawing/2014/main" id="{9804D176-958F-94C9-CA76-6B0091760A06}"/>
                </a:ext>
              </a:extLst>
            </p:cNvPr>
            <p:cNvPicPr>
              <a:picLocks noChangeAspect="1"/>
            </p:cNvPicPr>
            <p:nvPr/>
          </p:nvPicPr>
          <p:blipFill>
            <a:blip r:embed="rId4"/>
            <a:stretch>
              <a:fillRect/>
            </a:stretch>
          </p:blipFill>
          <p:spPr>
            <a:xfrm>
              <a:off x="10422843" y="6272698"/>
              <a:ext cx="1194853" cy="504431"/>
            </a:xfrm>
            <a:prstGeom prst="rect">
              <a:avLst/>
            </a:prstGeom>
            <a:ln w="12700">
              <a:miter lim="400000"/>
            </a:ln>
          </p:spPr>
        </p:pic>
      </p:grpSp>
      <p:sp>
        <p:nvSpPr>
          <p:cNvPr id="4" name="文本框 3">
            <a:extLst>
              <a:ext uri="{FF2B5EF4-FFF2-40B4-BE49-F238E27FC236}">
                <a16:creationId xmlns:a16="http://schemas.microsoft.com/office/drawing/2014/main" id="{A775D885-E4B6-3B7F-CC94-95DEA4AA1B68}"/>
              </a:ext>
            </a:extLst>
          </p:cNvPr>
          <p:cNvSpPr txBox="1"/>
          <p:nvPr/>
        </p:nvSpPr>
        <p:spPr>
          <a:xfrm>
            <a:off x="574304" y="6328260"/>
            <a:ext cx="7180875" cy="307777"/>
          </a:xfrm>
          <a:prstGeom prst="rect">
            <a:avLst/>
          </a:prstGeom>
          <a:noFill/>
        </p:spPr>
        <p:txBody>
          <a:bodyPr wrap="square" rtlCol="0">
            <a:spAutoFit/>
          </a:bodyPr>
          <a:lstStyle/>
          <a:p>
            <a:r>
              <a:rPr lang="zh-CN" altLang="en-US" sz="1400" dirty="0">
                <a:latin typeface="微软雅黑" panose="020B0503020204020204" pitchFamily="34" charset="-122"/>
                <a:ea typeface="微软雅黑" panose="020B0503020204020204" pitchFamily="34" charset="-122"/>
              </a:rPr>
              <a:t>更多“</a:t>
            </a:r>
            <a:r>
              <a:rPr lang="zh-CN" altLang="en-US" sz="1400" dirty="0">
                <a:solidFill>
                  <a:srgbClr val="EC8922"/>
                </a:solidFill>
                <a:latin typeface="微软雅黑" panose="020B0503020204020204" pitchFamily="34" charset="-122"/>
                <a:ea typeface="微软雅黑" panose="020B0503020204020204" pitchFamily="34" charset="-122"/>
              </a:rPr>
              <a:t>人工智能 </a:t>
            </a:r>
            <a:r>
              <a:rPr lang="en-US" altLang="zh-CN" sz="1400" dirty="0">
                <a:solidFill>
                  <a:srgbClr val="EC8922"/>
                </a:solidFill>
                <a:latin typeface="微软雅黑" panose="020B0503020204020204" pitchFamily="34" charset="-122"/>
                <a:ea typeface="微软雅黑" panose="020B0503020204020204" pitchFamily="34" charset="-122"/>
              </a:rPr>
              <a:t>&amp; </a:t>
            </a:r>
            <a:r>
              <a:rPr lang="zh-CN" altLang="en-US" sz="1400" dirty="0">
                <a:solidFill>
                  <a:srgbClr val="EC8922"/>
                </a:solidFill>
                <a:latin typeface="微软雅黑" panose="020B0503020204020204" pitchFamily="34" charset="-122"/>
                <a:ea typeface="微软雅黑" panose="020B0503020204020204" pitchFamily="34" charset="-122"/>
              </a:rPr>
              <a:t>复杂系统</a:t>
            </a:r>
            <a:r>
              <a:rPr lang="zh-CN" altLang="en-US" sz="1400" dirty="0">
                <a:latin typeface="微软雅黑" panose="020B0503020204020204" pitchFamily="34" charset="-122"/>
                <a:ea typeface="微软雅黑" panose="020B0503020204020204" pitchFamily="34" charset="-122"/>
              </a:rPr>
              <a:t>”的知识，请关注官网：</a:t>
            </a:r>
            <a:r>
              <a:rPr lang="en-US" altLang="zh-CN" sz="1400" dirty="0">
                <a:latin typeface="微软雅黑" panose="020B0503020204020204" pitchFamily="34" charset="-122"/>
                <a:ea typeface="微软雅黑" panose="020B0503020204020204" pitchFamily="34" charset="-122"/>
              </a:rPr>
              <a:t>campus.swarma.org</a:t>
            </a:r>
            <a:endParaRPr lang="zh-CN" altLang="en-US" sz="1400" dirty="0">
              <a:latin typeface="微软雅黑" panose="020B0503020204020204" pitchFamily="34" charset="-122"/>
              <a:ea typeface="微软雅黑" panose="020B0503020204020204" pitchFamily="34" charset="-122"/>
            </a:endParaRPr>
          </a:p>
        </p:txBody>
      </p:sp>
      <p:sp>
        <p:nvSpPr>
          <p:cNvPr id="11" name="文本框 10">
            <a:extLst>
              <a:ext uri="{FF2B5EF4-FFF2-40B4-BE49-F238E27FC236}">
                <a16:creationId xmlns:a16="http://schemas.microsoft.com/office/drawing/2014/main" id="{F55C17AB-05A4-F2F9-FF7C-774D06A6C386}"/>
              </a:ext>
            </a:extLst>
          </p:cNvPr>
          <p:cNvSpPr txBox="1"/>
          <p:nvPr/>
        </p:nvSpPr>
        <p:spPr>
          <a:xfrm>
            <a:off x="1025912" y="1545938"/>
            <a:ext cx="10110788" cy="4093428"/>
          </a:xfrm>
          <a:prstGeom prst="rect">
            <a:avLst/>
          </a:prstGeom>
          <a:noFill/>
        </p:spPr>
        <p:txBody>
          <a:bodyPr wrap="square" rtlCol="0">
            <a:spAutoFit/>
          </a:bodyPr>
          <a:lstStyle/>
          <a:p>
            <a:pPr marL="285750" indent="-285750">
              <a:buFont typeface="Arial" charset="0"/>
              <a:buChar char="•"/>
            </a:pPr>
            <a:r>
              <a:rPr kumimoji="1" lang="en-US" altLang="zh-CN" sz="2000" dirty="0"/>
              <a:t>Benefits:</a:t>
            </a:r>
          </a:p>
          <a:p>
            <a:pPr marL="742950" lvl="1" indent="-285750">
              <a:buFont typeface="Arial" charset="0"/>
              <a:buChar char="•"/>
            </a:pPr>
            <a:r>
              <a:rPr kumimoji="1" lang="en-US" altLang="zh-CN" sz="2000" dirty="0"/>
              <a:t>Simple &amp; concise</a:t>
            </a:r>
          </a:p>
          <a:p>
            <a:pPr marL="742950" lvl="1" indent="-285750">
              <a:buFont typeface="Arial" charset="0"/>
              <a:buChar char="•"/>
            </a:pPr>
            <a:r>
              <a:rPr kumimoji="1" lang="en-US" altLang="zh-CN" sz="2000" dirty="0"/>
              <a:t>More insightful</a:t>
            </a:r>
          </a:p>
          <a:p>
            <a:pPr marL="742950" lvl="1" indent="-285750">
              <a:buFont typeface="Arial" charset="0"/>
              <a:buChar char="•"/>
            </a:pPr>
            <a:r>
              <a:rPr kumimoji="1" lang="en-US" altLang="zh-CN" sz="2000" dirty="0"/>
              <a:t>More theoretical analysis</a:t>
            </a:r>
          </a:p>
          <a:p>
            <a:pPr marL="742950" lvl="1" indent="-285750">
              <a:buFont typeface="Arial" charset="0"/>
              <a:buChar char="•"/>
            </a:pPr>
            <a:r>
              <a:rPr kumimoji="1" lang="en-US" altLang="zh-CN" sz="2000" dirty="0"/>
              <a:t>Cheap computation</a:t>
            </a:r>
          </a:p>
          <a:p>
            <a:pPr marL="285750" indent="-285750">
              <a:buFont typeface="Arial" charset="0"/>
              <a:buChar char="•"/>
            </a:pPr>
            <a:r>
              <a:rPr kumimoji="1" lang="en-US" altLang="zh-CN" sz="2000" dirty="0"/>
              <a:t>Drawbacks:</a:t>
            </a:r>
          </a:p>
          <a:p>
            <a:pPr marL="742950" lvl="1" indent="-285750">
              <a:buFont typeface="Arial" charset="0"/>
              <a:buChar char="•"/>
            </a:pPr>
            <a:r>
              <a:rPr kumimoji="1" lang="en-US" altLang="zh-CN" sz="2000" dirty="0"/>
              <a:t>Too Simple to explain complex phenomenon</a:t>
            </a:r>
          </a:p>
          <a:p>
            <a:pPr marL="742950" lvl="1" indent="-285750">
              <a:buFont typeface="Arial" charset="0"/>
              <a:buChar char="•"/>
            </a:pPr>
            <a:r>
              <a:rPr kumimoji="1" lang="en-US" altLang="zh-CN" sz="2000" dirty="0"/>
              <a:t>Difficult to incorporate real data</a:t>
            </a:r>
          </a:p>
          <a:p>
            <a:pPr marL="742950" lvl="1" indent="-285750">
              <a:buFont typeface="Arial" charset="0"/>
              <a:buChar char="•"/>
            </a:pPr>
            <a:r>
              <a:rPr kumimoji="1" lang="en-US" altLang="zh-CN" sz="2000" dirty="0"/>
              <a:t>Poor prediction accuracy</a:t>
            </a:r>
          </a:p>
          <a:p>
            <a:pPr marL="742950" lvl="1" indent="-285750">
              <a:buFont typeface="Arial" charset="0"/>
              <a:buChar char="•"/>
            </a:pPr>
            <a:r>
              <a:rPr kumimoji="1" lang="en-US" altLang="zh-CN" sz="2000" dirty="0"/>
              <a:t>Rely on Human Heuristics</a:t>
            </a:r>
          </a:p>
          <a:p>
            <a:pPr marL="742950" lvl="1" indent="-285750">
              <a:buFont typeface="Arial" charset="0"/>
              <a:buChar char="•"/>
            </a:pPr>
            <a:r>
              <a:rPr kumimoji="1" lang="en-US" altLang="zh-CN" sz="2000" dirty="0"/>
              <a:t>Case by Case</a:t>
            </a:r>
          </a:p>
          <a:p>
            <a:pPr marL="742950" lvl="1" indent="-285750">
              <a:buFont typeface="Arial" charset="0"/>
              <a:buChar char="•"/>
            </a:pPr>
            <a:endParaRPr kumimoji="1" lang="en-US" altLang="zh-CN" sz="2000" dirty="0"/>
          </a:p>
          <a:p>
            <a:pPr marL="285750" indent="-285750">
              <a:buFont typeface="Arial" charset="0"/>
              <a:buChar char="•"/>
            </a:pPr>
            <a:endParaRPr kumimoji="1" lang="zh-CN" altLang="en-US" sz="2000" dirty="0"/>
          </a:p>
        </p:txBody>
      </p:sp>
    </p:spTree>
    <p:extLst>
      <p:ext uri="{BB962C8B-B14F-4D97-AF65-F5344CB8AC3E}">
        <p14:creationId xmlns:p14="http://schemas.microsoft.com/office/powerpoint/2010/main" val="4681608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38099AE-CE01-4FED-9569-63C8C9DF7676}"/>
              </a:ext>
            </a:extLst>
          </p:cNvPr>
          <p:cNvSpPr txBox="1"/>
          <p:nvPr/>
        </p:nvSpPr>
        <p:spPr>
          <a:xfrm>
            <a:off x="1025912" y="436469"/>
            <a:ext cx="10530469" cy="646331"/>
          </a:xfrm>
          <a:prstGeom prst="rect">
            <a:avLst/>
          </a:prstGeom>
          <a:noFill/>
        </p:spPr>
        <p:txBody>
          <a:bodyPr wrap="square" rtlCol="0">
            <a:spAutoFit/>
          </a:bodyPr>
          <a:lstStyle/>
          <a:p>
            <a:r>
              <a:rPr lang="en-US" altLang="zh-CN" sz="3600" dirty="0">
                <a:solidFill>
                  <a:srgbClr val="C00000"/>
                </a:solidFill>
                <a:latin typeface="微软雅黑" panose="020B0503020204020204" pitchFamily="34" charset="-122"/>
                <a:ea typeface="微软雅黑" panose="020B0503020204020204" pitchFamily="34" charset="-122"/>
              </a:rPr>
              <a:t>Automated</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Modelling</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of</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Complex</a:t>
            </a:r>
            <a:r>
              <a:rPr lang="zh-CN" altLang="en-US" sz="3600" dirty="0">
                <a:solidFill>
                  <a:srgbClr val="C00000"/>
                </a:solidFill>
                <a:latin typeface="微软雅黑" panose="020B0503020204020204" pitchFamily="34" charset="-122"/>
                <a:ea typeface="微软雅黑" panose="020B0503020204020204" pitchFamily="34" charset="-122"/>
              </a:rPr>
              <a:t> </a:t>
            </a:r>
            <a:r>
              <a:rPr lang="en-US" altLang="zh-CN" sz="3600" dirty="0">
                <a:solidFill>
                  <a:srgbClr val="C00000"/>
                </a:solidFill>
                <a:latin typeface="微软雅黑" panose="020B0503020204020204" pitchFamily="34" charset="-122"/>
                <a:ea typeface="微软雅黑" panose="020B0503020204020204" pitchFamily="34" charset="-122"/>
              </a:rPr>
              <a:t>Systems</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FC433E8-475C-4D82-AE8A-DE91EC063A11}"/>
              </a:ext>
            </a:extLst>
          </p:cNvPr>
          <p:cNvSpPr/>
          <p:nvPr/>
        </p:nvSpPr>
        <p:spPr>
          <a:xfrm>
            <a:off x="635619" y="436469"/>
            <a:ext cx="178420" cy="646331"/>
          </a:xfrm>
          <a:prstGeom prst="rect">
            <a:avLst/>
          </a:prstGeom>
          <a:solidFill>
            <a:srgbClr val="EC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F64D8834-E2BC-449B-AE26-02CE308A4E59}"/>
              </a:ext>
            </a:extLst>
          </p:cNvPr>
          <p:cNvCxnSpPr/>
          <p:nvPr/>
        </p:nvCxnSpPr>
        <p:spPr>
          <a:xfrm>
            <a:off x="-278781" y="6102505"/>
            <a:ext cx="12723542" cy="0"/>
          </a:xfrm>
          <a:prstGeom prst="straightConnector1">
            <a:avLst/>
          </a:prstGeom>
          <a:ln>
            <a:solidFill>
              <a:srgbClr val="EC8922"/>
            </a:solidFill>
            <a:tailEnd type="triangle"/>
          </a:ln>
        </p:spPr>
        <p:style>
          <a:lnRef idx="1">
            <a:schemeClr val="accent1"/>
          </a:lnRef>
          <a:fillRef idx="0">
            <a:schemeClr val="accent1"/>
          </a:fillRef>
          <a:effectRef idx="0">
            <a:schemeClr val="accent1"/>
          </a:effectRef>
          <a:fontRef idx="minor">
            <a:schemeClr val="tx1"/>
          </a:fontRef>
        </p:style>
      </p:cxnSp>
      <p:grpSp>
        <p:nvGrpSpPr>
          <p:cNvPr id="3" name="组合 2">
            <a:extLst>
              <a:ext uri="{FF2B5EF4-FFF2-40B4-BE49-F238E27FC236}">
                <a16:creationId xmlns:a16="http://schemas.microsoft.com/office/drawing/2014/main" id="{4AA09299-D034-B77B-50DB-3FB624D51B20}"/>
              </a:ext>
            </a:extLst>
          </p:cNvPr>
          <p:cNvGrpSpPr/>
          <p:nvPr/>
        </p:nvGrpSpPr>
        <p:grpSpPr>
          <a:xfrm>
            <a:off x="9887620" y="6272698"/>
            <a:ext cx="1730076" cy="504431"/>
            <a:chOff x="9887620" y="6272698"/>
            <a:chExt cx="1730076" cy="504431"/>
          </a:xfrm>
        </p:grpSpPr>
        <p:pic>
          <p:nvPicPr>
            <p:cNvPr id="5" name="pattern_logo1.png" descr="pattern_logo1.png">
              <a:extLst>
                <a:ext uri="{FF2B5EF4-FFF2-40B4-BE49-F238E27FC236}">
                  <a16:creationId xmlns:a16="http://schemas.microsoft.com/office/drawing/2014/main" id="{5D498764-8A69-7D1F-2186-54D9E16CE4EB}"/>
                </a:ext>
              </a:extLst>
            </p:cNvPr>
            <p:cNvPicPr>
              <a:picLocks noChangeAspect="1"/>
            </p:cNvPicPr>
            <p:nvPr/>
          </p:nvPicPr>
          <p:blipFill>
            <a:blip r:embed="rId3"/>
            <a:stretch>
              <a:fillRect/>
            </a:stretch>
          </p:blipFill>
          <p:spPr>
            <a:xfrm>
              <a:off x="9887620" y="6272698"/>
              <a:ext cx="523538" cy="504431"/>
            </a:xfrm>
            <a:prstGeom prst="rect">
              <a:avLst/>
            </a:prstGeom>
            <a:ln w="12700">
              <a:miter lim="400000"/>
            </a:ln>
          </p:spPr>
        </p:pic>
        <p:pic>
          <p:nvPicPr>
            <p:cNvPr id="6" name="text.png" descr="text.png">
              <a:extLst>
                <a:ext uri="{FF2B5EF4-FFF2-40B4-BE49-F238E27FC236}">
                  <a16:creationId xmlns:a16="http://schemas.microsoft.com/office/drawing/2014/main" id="{9804D176-958F-94C9-CA76-6B0091760A06}"/>
                </a:ext>
              </a:extLst>
            </p:cNvPr>
            <p:cNvPicPr>
              <a:picLocks noChangeAspect="1"/>
            </p:cNvPicPr>
            <p:nvPr/>
          </p:nvPicPr>
          <p:blipFill>
            <a:blip r:embed="rId4"/>
            <a:stretch>
              <a:fillRect/>
            </a:stretch>
          </p:blipFill>
          <p:spPr>
            <a:xfrm>
              <a:off x="10422843" y="6272698"/>
              <a:ext cx="1194853" cy="504431"/>
            </a:xfrm>
            <a:prstGeom prst="rect">
              <a:avLst/>
            </a:prstGeom>
            <a:ln w="12700">
              <a:miter lim="400000"/>
            </a:ln>
          </p:spPr>
        </p:pic>
      </p:grpSp>
      <p:sp>
        <p:nvSpPr>
          <p:cNvPr id="9" name="文本框 8">
            <a:extLst>
              <a:ext uri="{FF2B5EF4-FFF2-40B4-BE49-F238E27FC236}">
                <a16:creationId xmlns:a16="http://schemas.microsoft.com/office/drawing/2014/main" id="{20CD1C65-A430-DDC3-769C-402C48470D5D}"/>
              </a:ext>
            </a:extLst>
          </p:cNvPr>
          <p:cNvSpPr txBox="1"/>
          <p:nvPr/>
        </p:nvSpPr>
        <p:spPr>
          <a:xfrm>
            <a:off x="574304" y="6328260"/>
            <a:ext cx="7180875" cy="307777"/>
          </a:xfrm>
          <a:prstGeom prst="rect">
            <a:avLst/>
          </a:prstGeom>
          <a:noFill/>
        </p:spPr>
        <p:txBody>
          <a:bodyPr wrap="square" rtlCol="0">
            <a:spAutoFit/>
          </a:bodyPr>
          <a:lstStyle/>
          <a:p>
            <a:r>
              <a:rPr lang="zh-CN" altLang="en-US" sz="1400" dirty="0">
                <a:latin typeface="微软雅黑" panose="020B0503020204020204" pitchFamily="34" charset="-122"/>
                <a:ea typeface="微软雅黑" panose="020B0503020204020204" pitchFamily="34" charset="-122"/>
              </a:rPr>
              <a:t>更多“</a:t>
            </a:r>
            <a:r>
              <a:rPr lang="zh-CN" altLang="en-US" sz="1400" dirty="0">
                <a:solidFill>
                  <a:srgbClr val="EC8922"/>
                </a:solidFill>
                <a:latin typeface="微软雅黑" panose="020B0503020204020204" pitchFamily="34" charset="-122"/>
                <a:ea typeface="微软雅黑" panose="020B0503020204020204" pitchFamily="34" charset="-122"/>
              </a:rPr>
              <a:t>人工智能 </a:t>
            </a:r>
            <a:r>
              <a:rPr lang="en-US" altLang="zh-CN" sz="1400" dirty="0">
                <a:solidFill>
                  <a:srgbClr val="EC8922"/>
                </a:solidFill>
                <a:latin typeface="微软雅黑" panose="020B0503020204020204" pitchFamily="34" charset="-122"/>
                <a:ea typeface="微软雅黑" panose="020B0503020204020204" pitchFamily="34" charset="-122"/>
              </a:rPr>
              <a:t>&amp; </a:t>
            </a:r>
            <a:r>
              <a:rPr lang="zh-CN" altLang="en-US" sz="1400" dirty="0">
                <a:solidFill>
                  <a:srgbClr val="EC8922"/>
                </a:solidFill>
                <a:latin typeface="微软雅黑" panose="020B0503020204020204" pitchFamily="34" charset="-122"/>
                <a:ea typeface="微软雅黑" panose="020B0503020204020204" pitchFamily="34" charset="-122"/>
              </a:rPr>
              <a:t>复杂系统</a:t>
            </a:r>
            <a:r>
              <a:rPr lang="zh-CN" altLang="en-US" sz="1400" dirty="0">
                <a:latin typeface="微软雅黑" panose="020B0503020204020204" pitchFamily="34" charset="-122"/>
                <a:ea typeface="微软雅黑" panose="020B0503020204020204" pitchFamily="34" charset="-122"/>
              </a:rPr>
              <a:t>”的知识，请关注官网：</a:t>
            </a:r>
            <a:r>
              <a:rPr lang="en-US" altLang="zh-CN" sz="1400" dirty="0">
                <a:latin typeface="微软雅黑" panose="020B0503020204020204" pitchFamily="34" charset="-122"/>
                <a:ea typeface="微软雅黑" panose="020B0503020204020204" pitchFamily="34" charset="-122"/>
              </a:rPr>
              <a:t>campus.swarma.org</a:t>
            </a:r>
            <a:endParaRPr lang="zh-CN" altLang="en-US" sz="1400" dirty="0">
              <a:latin typeface="微软雅黑" panose="020B0503020204020204" pitchFamily="34" charset="-122"/>
              <a:ea typeface="微软雅黑" panose="020B0503020204020204" pitchFamily="34" charset="-122"/>
            </a:endParaRPr>
          </a:p>
        </p:txBody>
      </p:sp>
      <p:pic>
        <p:nvPicPr>
          <p:cNvPr id="11" name="内容占位符 8">
            <a:extLst>
              <a:ext uri="{FF2B5EF4-FFF2-40B4-BE49-F238E27FC236}">
                <a16:creationId xmlns:a16="http://schemas.microsoft.com/office/drawing/2014/main" id="{BA193F1F-CA0C-0942-621A-899877EAFE75}"/>
              </a:ext>
            </a:extLst>
          </p:cNvPr>
          <p:cNvPicPr>
            <a:picLocks noGrp="1" noChangeAspect="1"/>
          </p:cNvPicPr>
          <p:nvPr>
            <p:ph idx="1"/>
          </p:nvPr>
        </p:nvPicPr>
        <p:blipFill>
          <a:blip r:embed="rId5"/>
          <a:stretch>
            <a:fillRect/>
          </a:stretch>
        </p:blipFill>
        <p:spPr>
          <a:xfrm>
            <a:off x="3424270" y="2542181"/>
            <a:ext cx="2023945" cy="1450758"/>
          </a:xfrm>
          <a:prstGeom prst="rect">
            <a:avLst/>
          </a:prstGeom>
        </p:spPr>
      </p:pic>
      <p:pic>
        <p:nvPicPr>
          <p:cNvPr id="12" name="图片 11">
            <a:extLst>
              <a:ext uri="{FF2B5EF4-FFF2-40B4-BE49-F238E27FC236}">
                <a16:creationId xmlns:a16="http://schemas.microsoft.com/office/drawing/2014/main" id="{E0EFA544-2152-E86E-F11E-0DEB6E65F852}"/>
              </a:ext>
            </a:extLst>
          </p:cNvPr>
          <p:cNvPicPr>
            <a:picLocks noChangeAspect="1"/>
          </p:cNvPicPr>
          <p:nvPr/>
        </p:nvPicPr>
        <p:blipFill>
          <a:blip r:embed="rId6"/>
          <a:stretch>
            <a:fillRect/>
          </a:stretch>
        </p:blipFill>
        <p:spPr>
          <a:xfrm>
            <a:off x="5681696" y="2334941"/>
            <a:ext cx="2722857" cy="1812402"/>
          </a:xfrm>
          <a:prstGeom prst="rect">
            <a:avLst/>
          </a:prstGeom>
        </p:spPr>
      </p:pic>
      <p:pic>
        <p:nvPicPr>
          <p:cNvPr id="13" name="Picture 1" descr="480x319_116f057a183">
            <a:extLst>
              <a:ext uri="{FF2B5EF4-FFF2-40B4-BE49-F238E27FC236}">
                <a16:creationId xmlns:a16="http://schemas.microsoft.com/office/drawing/2014/main" id="{22B68C86-4310-6F16-472E-05E3B4832028}"/>
              </a:ext>
            </a:extLst>
          </p:cNvPr>
          <p:cNvPicPr>
            <a:picLocks noChangeAspect="1" noChangeArrowheads="1"/>
          </p:cNvPicPr>
          <p:nvPr/>
        </p:nvPicPr>
        <p:blipFill rotWithShape="1">
          <a:blip r:embed="rId7" cstate="email">
            <a:extLst>
              <a:ext uri="{28A0092B-C50C-407E-A947-70E740481C1C}">
                <a14:useLocalDpi xmlns:a14="http://schemas.microsoft.com/office/drawing/2010/main"/>
              </a:ext>
            </a:extLst>
          </a:blip>
          <a:srcRect l="13064" r="8322" b="-1"/>
          <a:stretch/>
        </p:blipFill>
        <p:spPr bwMode="auto">
          <a:xfrm>
            <a:off x="1052546" y="2464276"/>
            <a:ext cx="1760220" cy="148340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图片 13">
            <a:extLst>
              <a:ext uri="{FF2B5EF4-FFF2-40B4-BE49-F238E27FC236}">
                <a16:creationId xmlns:a16="http://schemas.microsoft.com/office/drawing/2014/main" id="{574C4D21-0C69-2CAA-1012-9FC66F8A5BE3}"/>
              </a:ext>
            </a:extLst>
          </p:cNvPr>
          <p:cNvPicPr>
            <a:picLocks noChangeAspect="1"/>
          </p:cNvPicPr>
          <p:nvPr/>
        </p:nvPicPr>
        <p:blipFill>
          <a:blip r:embed="rId8"/>
          <a:stretch>
            <a:fillRect/>
          </a:stretch>
        </p:blipFill>
        <p:spPr>
          <a:xfrm>
            <a:off x="8638034" y="2509863"/>
            <a:ext cx="1931140" cy="1450757"/>
          </a:xfrm>
          <a:prstGeom prst="rect">
            <a:avLst/>
          </a:prstGeom>
        </p:spPr>
      </p:pic>
      <p:cxnSp>
        <p:nvCxnSpPr>
          <p:cNvPr id="15" name="直线箭头连接符 14">
            <a:extLst>
              <a:ext uri="{FF2B5EF4-FFF2-40B4-BE49-F238E27FC236}">
                <a16:creationId xmlns:a16="http://schemas.microsoft.com/office/drawing/2014/main" id="{CFB48E18-7F3C-AA8E-9899-DB9EBFA162A6}"/>
              </a:ext>
            </a:extLst>
          </p:cNvPr>
          <p:cNvCxnSpPr/>
          <p:nvPr/>
        </p:nvCxnSpPr>
        <p:spPr>
          <a:xfrm>
            <a:off x="2963388" y="3271429"/>
            <a:ext cx="32861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直线箭头连接符 15">
            <a:extLst>
              <a:ext uri="{FF2B5EF4-FFF2-40B4-BE49-F238E27FC236}">
                <a16:creationId xmlns:a16="http://schemas.microsoft.com/office/drawing/2014/main" id="{8966668F-0413-4268-E1D7-A431A0CFACAA}"/>
              </a:ext>
            </a:extLst>
          </p:cNvPr>
          <p:cNvCxnSpPr/>
          <p:nvPr/>
        </p:nvCxnSpPr>
        <p:spPr>
          <a:xfrm>
            <a:off x="5594583" y="3267560"/>
            <a:ext cx="32861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直线箭头连接符 16">
            <a:extLst>
              <a:ext uri="{FF2B5EF4-FFF2-40B4-BE49-F238E27FC236}">
                <a16:creationId xmlns:a16="http://schemas.microsoft.com/office/drawing/2014/main" id="{A6FE308E-B0AE-DB3C-13A5-F01A75EF7F22}"/>
              </a:ext>
            </a:extLst>
          </p:cNvPr>
          <p:cNvCxnSpPr/>
          <p:nvPr/>
        </p:nvCxnSpPr>
        <p:spPr>
          <a:xfrm>
            <a:off x="8075941" y="3267560"/>
            <a:ext cx="32861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直线箭头连接符 17">
            <a:extLst>
              <a:ext uri="{FF2B5EF4-FFF2-40B4-BE49-F238E27FC236}">
                <a16:creationId xmlns:a16="http://schemas.microsoft.com/office/drawing/2014/main" id="{C1FC9293-4EE2-14D0-FF7D-2CEA0BD97BF9}"/>
              </a:ext>
            </a:extLst>
          </p:cNvPr>
          <p:cNvCxnSpPr/>
          <p:nvPr/>
        </p:nvCxnSpPr>
        <p:spPr>
          <a:xfrm>
            <a:off x="9603604" y="4333059"/>
            <a:ext cx="0" cy="55084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9" name="直线箭头连接符 18">
            <a:extLst>
              <a:ext uri="{FF2B5EF4-FFF2-40B4-BE49-F238E27FC236}">
                <a16:creationId xmlns:a16="http://schemas.microsoft.com/office/drawing/2014/main" id="{A0E460F0-553D-5FA9-7E26-9E5CA28E7BF8}"/>
              </a:ext>
            </a:extLst>
          </p:cNvPr>
          <p:cNvCxnSpPr>
            <a:cxnSpLocks/>
          </p:cNvCxnSpPr>
          <p:nvPr/>
        </p:nvCxnSpPr>
        <p:spPr>
          <a:xfrm flipH="1">
            <a:off x="1932656" y="4883902"/>
            <a:ext cx="767094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0" name="直线箭头连接符 19">
            <a:extLst>
              <a:ext uri="{FF2B5EF4-FFF2-40B4-BE49-F238E27FC236}">
                <a16:creationId xmlns:a16="http://schemas.microsoft.com/office/drawing/2014/main" id="{5F1A3E38-CDA2-154D-B1CD-7450795798E8}"/>
              </a:ext>
            </a:extLst>
          </p:cNvPr>
          <p:cNvCxnSpPr>
            <a:cxnSpLocks/>
          </p:cNvCxnSpPr>
          <p:nvPr/>
        </p:nvCxnSpPr>
        <p:spPr>
          <a:xfrm flipV="1">
            <a:off x="1932656" y="4333059"/>
            <a:ext cx="0" cy="55084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1" name="文本框 20">
            <a:extLst>
              <a:ext uri="{FF2B5EF4-FFF2-40B4-BE49-F238E27FC236}">
                <a16:creationId xmlns:a16="http://schemas.microsoft.com/office/drawing/2014/main" id="{136B3BB7-23DB-FD3F-3FC8-89B43AA5BFBF}"/>
              </a:ext>
            </a:extLst>
          </p:cNvPr>
          <p:cNvSpPr txBox="1"/>
          <p:nvPr/>
        </p:nvSpPr>
        <p:spPr>
          <a:xfrm>
            <a:off x="925646" y="1992942"/>
            <a:ext cx="2214390" cy="369332"/>
          </a:xfrm>
          <a:prstGeom prst="rect">
            <a:avLst/>
          </a:prstGeom>
          <a:noFill/>
        </p:spPr>
        <p:txBody>
          <a:bodyPr wrap="square" rtlCol="0">
            <a:spAutoFit/>
          </a:bodyPr>
          <a:lstStyle/>
          <a:p>
            <a:r>
              <a:rPr kumimoji="1" lang="en-US" altLang="zh-CN" dirty="0"/>
              <a:t>Complex</a:t>
            </a:r>
            <a:r>
              <a:rPr kumimoji="1" lang="zh-CN" altLang="en-US" dirty="0"/>
              <a:t> </a:t>
            </a:r>
            <a:r>
              <a:rPr kumimoji="1" lang="en-US" altLang="zh-CN" dirty="0"/>
              <a:t>System</a:t>
            </a:r>
            <a:endParaRPr kumimoji="1" lang="zh-CN" altLang="en-US" dirty="0"/>
          </a:p>
        </p:txBody>
      </p:sp>
      <p:sp>
        <p:nvSpPr>
          <p:cNvPr id="22" name="文本框 21">
            <a:extLst>
              <a:ext uri="{FF2B5EF4-FFF2-40B4-BE49-F238E27FC236}">
                <a16:creationId xmlns:a16="http://schemas.microsoft.com/office/drawing/2014/main" id="{E75B3332-DEBD-06CD-77FB-C3A94D7D4F48}"/>
              </a:ext>
            </a:extLst>
          </p:cNvPr>
          <p:cNvSpPr txBox="1"/>
          <p:nvPr/>
        </p:nvSpPr>
        <p:spPr>
          <a:xfrm>
            <a:off x="3286109" y="1992942"/>
            <a:ext cx="2722857" cy="369332"/>
          </a:xfrm>
          <a:prstGeom prst="rect">
            <a:avLst/>
          </a:prstGeom>
          <a:noFill/>
        </p:spPr>
        <p:txBody>
          <a:bodyPr wrap="square" rtlCol="0">
            <a:spAutoFit/>
          </a:bodyPr>
          <a:lstStyle/>
          <a:p>
            <a:r>
              <a:rPr kumimoji="1" lang="en-US" altLang="zh-CN" dirty="0"/>
              <a:t>Behavior (observations)</a:t>
            </a:r>
            <a:endParaRPr kumimoji="1" lang="zh-CN" altLang="en-US" dirty="0"/>
          </a:p>
        </p:txBody>
      </p:sp>
      <p:sp>
        <p:nvSpPr>
          <p:cNvPr id="23" name="文本框 22">
            <a:extLst>
              <a:ext uri="{FF2B5EF4-FFF2-40B4-BE49-F238E27FC236}">
                <a16:creationId xmlns:a16="http://schemas.microsoft.com/office/drawing/2014/main" id="{5B3CF870-BB2E-38AE-318A-E7E82148F0E2}"/>
              </a:ext>
            </a:extLst>
          </p:cNvPr>
          <p:cNvSpPr txBox="1"/>
          <p:nvPr/>
        </p:nvSpPr>
        <p:spPr>
          <a:xfrm>
            <a:off x="6408152" y="1979276"/>
            <a:ext cx="1408761" cy="369332"/>
          </a:xfrm>
          <a:prstGeom prst="rect">
            <a:avLst/>
          </a:prstGeom>
          <a:noFill/>
        </p:spPr>
        <p:txBody>
          <a:bodyPr wrap="square" rtlCol="0">
            <a:spAutoFit/>
          </a:bodyPr>
          <a:lstStyle/>
          <a:p>
            <a:r>
              <a:rPr kumimoji="1" lang="en-US" altLang="zh-CN" dirty="0"/>
              <a:t>AI systems</a:t>
            </a:r>
            <a:endParaRPr kumimoji="1" lang="zh-CN" altLang="en-US" dirty="0"/>
          </a:p>
        </p:txBody>
      </p:sp>
      <p:sp>
        <p:nvSpPr>
          <p:cNvPr id="24" name="文本框 23">
            <a:extLst>
              <a:ext uri="{FF2B5EF4-FFF2-40B4-BE49-F238E27FC236}">
                <a16:creationId xmlns:a16="http://schemas.microsoft.com/office/drawing/2014/main" id="{9E6C61A4-6AB9-4EB9-841D-5D59341FF4F3}"/>
              </a:ext>
            </a:extLst>
          </p:cNvPr>
          <p:cNvSpPr txBox="1"/>
          <p:nvPr/>
        </p:nvSpPr>
        <p:spPr>
          <a:xfrm>
            <a:off x="9050364" y="1972561"/>
            <a:ext cx="1408761" cy="369332"/>
          </a:xfrm>
          <a:prstGeom prst="rect">
            <a:avLst/>
          </a:prstGeom>
          <a:noFill/>
        </p:spPr>
        <p:txBody>
          <a:bodyPr wrap="square" rtlCol="0">
            <a:spAutoFit/>
          </a:bodyPr>
          <a:lstStyle/>
          <a:p>
            <a:r>
              <a:rPr kumimoji="1" lang="en-US" altLang="zh-CN" dirty="0"/>
              <a:t>Models</a:t>
            </a:r>
            <a:endParaRPr kumimoji="1" lang="zh-CN" altLang="en-US" dirty="0"/>
          </a:p>
        </p:txBody>
      </p:sp>
      <p:sp>
        <p:nvSpPr>
          <p:cNvPr id="25" name="文本框 24">
            <a:extLst>
              <a:ext uri="{FF2B5EF4-FFF2-40B4-BE49-F238E27FC236}">
                <a16:creationId xmlns:a16="http://schemas.microsoft.com/office/drawing/2014/main" id="{4BB521DE-D647-5A63-4F3E-7758EADB85F0}"/>
              </a:ext>
            </a:extLst>
          </p:cNvPr>
          <p:cNvSpPr txBox="1"/>
          <p:nvPr/>
        </p:nvSpPr>
        <p:spPr>
          <a:xfrm>
            <a:off x="4565994" y="4560736"/>
            <a:ext cx="2546538" cy="646331"/>
          </a:xfrm>
          <a:prstGeom prst="rect">
            <a:avLst/>
          </a:prstGeom>
          <a:noFill/>
        </p:spPr>
        <p:txBody>
          <a:bodyPr wrap="square" rtlCol="0">
            <a:spAutoFit/>
          </a:bodyPr>
          <a:lstStyle/>
          <a:p>
            <a:r>
              <a:rPr kumimoji="1" lang="en-US" altLang="zh-CN" dirty="0"/>
              <a:t>Prediction, Simulation,</a:t>
            </a:r>
            <a:r>
              <a:rPr kumimoji="1" lang="zh-CN" altLang="en-US" dirty="0"/>
              <a:t> </a:t>
            </a:r>
            <a:r>
              <a:rPr kumimoji="1" lang="en-US" altLang="zh-CN" dirty="0"/>
              <a:t>Optimization,</a:t>
            </a:r>
            <a:r>
              <a:rPr kumimoji="1" lang="zh-CN" altLang="en-US" dirty="0"/>
              <a:t> </a:t>
            </a:r>
            <a:r>
              <a:rPr kumimoji="1" lang="en-US" altLang="zh-CN" dirty="0"/>
              <a:t>Controls</a:t>
            </a:r>
            <a:endParaRPr kumimoji="1" lang="zh-CN" altLang="en-US" dirty="0"/>
          </a:p>
        </p:txBody>
      </p:sp>
    </p:spTree>
    <p:extLst>
      <p:ext uri="{BB962C8B-B14F-4D97-AF65-F5344CB8AC3E}">
        <p14:creationId xmlns:p14="http://schemas.microsoft.com/office/powerpoint/2010/main" val="2282089365"/>
      </p:ext>
    </p:extLst>
  </p:cSld>
  <p:clrMapOvr>
    <a:masterClrMapping/>
  </p:clrMapOvr>
</p:sld>
</file>

<file path=ppt/theme/theme1.xml><?xml version="1.0" encoding="utf-8"?>
<a:theme xmlns:a="http://schemas.openxmlformats.org/drawingml/2006/main" name="HDOfficeLightV0">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2.xml><?xml version="1.0" encoding="utf-8"?>
<a:theme xmlns:a="http://schemas.openxmlformats.org/drawingml/2006/main" name="1_HDOfficeLightV0">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回顾">
  <a:themeElements>
    <a:clrScheme name="灰度">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回顾">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回顾">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D26EA377-59BD-4C9C-9D94-EE8416EE4C79}"/>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离子会议室</Template>
  <TotalTime>0</TotalTime>
  <Words>2848</Words>
  <Application>Microsoft Macintosh PowerPoint</Application>
  <PresentationFormat>宽屏</PresentationFormat>
  <Paragraphs>370</Paragraphs>
  <Slides>70</Slides>
  <Notes>70</Notes>
  <HiddenSlides>0</HiddenSlides>
  <MMClips>0</MMClips>
  <ScaleCrop>false</ScaleCrop>
  <HeadingPairs>
    <vt:vector size="6" baseType="variant">
      <vt:variant>
        <vt:lpstr>已用的字体</vt:lpstr>
      </vt:variant>
      <vt:variant>
        <vt:i4>15</vt:i4>
      </vt:variant>
      <vt:variant>
        <vt:lpstr>主题</vt:lpstr>
      </vt:variant>
      <vt:variant>
        <vt:i4>3</vt:i4>
      </vt:variant>
      <vt:variant>
        <vt:lpstr>幻灯片标题</vt:lpstr>
      </vt:variant>
      <vt:variant>
        <vt:i4>70</vt:i4>
      </vt:variant>
    </vt:vector>
  </HeadingPairs>
  <TitlesOfParts>
    <vt:vector size="88" baseType="lpstr">
      <vt:lpstr>-apple-system</vt:lpstr>
      <vt:lpstr>微软雅黑</vt:lpstr>
      <vt:lpstr>NimbusRomNo9L</vt:lpstr>
      <vt:lpstr>Songti SC</vt:lpstr>
      <vt:lpstr>suxingme</vt:lpstr>
      <vt:lpstr>wf_segoe-ui_normal</vt:lpstr>
      <vt:lpstr>Arial</vt:lpstr>
      <vt:lpstr>Bebas Neue</vt:lpstr>
      <vt:lpstr>Calibri</vt:lpstr>
      <vt:lpstr>Calibri Light</vt:lpstr>
      <vt:lpstr>Cambria Math</vt:lpstr>
      <vt:lpstr>Sagona Book</vt:lpstr>
      <vt:lpstr>Source Sans Pro</vt:lpstr>
      <vt:lpstr>Wingdings</vt:lpstr>
      <vt:lpstr>Wingdings 2</vt:lpstr>
      <vt:lpstr>HDOfficeLightV0</vt:lpstr>
      <vt:lpstr>1_HDOfficeLightV0</vt:lpstr>
      <vt:lpstr>回顾</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cp:lastPrinted>2017-09-12T21:58:02Z</cp:lastPrinted>
  <dcterms:created xsi:type="dcterms:W3CDTF">2015-04-22T13:43:42Z</dcterms:created>
  <dcterms:modified xsi:type="dcterms:W3CDTF">2023-05-10T06:30:04Z</dcterms:modified>
  <cp:category/>
</cp:coreProperties>
</file>